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316BF-B0A5-492E-BC0E-B2BBF62E2B0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F5F97-D88F-4716-AA6F-66A7BB65911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276872"/>
            <a:ext cx="8458200" cy="1222375"/>
          </a:xfrm>
        </p:spPr>
        <p:txBody>
          <a:bodyPr/>
          <a:lstStyle/>
          <a:p>
            <a:pPr algn="ctr"/>
            <a:r>
              <a:rPr lang="ru-RU" sz="5400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Библиографические справки</a:t>
            </a:r>
            <a:endParaRPr lang="ru-RU" sz="5400" b="1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latin typeface="GulimChe" panose="020B0609000101010101" pitchFamily="49" charset="-127"/>
                <a:ea typeface="GulimChe" panose="020B0609000101010101" pitchFamily="49" charset="-127"/>
              </a:rPr>
              <a:t>МБУК «Лаишевская ЦБС»</a:t>
            </a:r>
            <a:endParaRPr lang="ru-RU" sz="2800" b="1" i="1" dirty="0">
              <a:latin typeface="GulimChe" panose="020B0609000101010101" pitchFamily="49" charset="-127"/>
              <a:ea typeface="GulimChe" panose="020B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949280"/>
            <a:ext cx="309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Выполнила:</a:t>
            </a:r>
            <a:r>
              <a:rPr lang="ru-RU" dirty="0" smtClean="0"/>
              <a:t> главный            библиограф </a:t>
            </a:r>
            <a:r>
              <a:rPr lang="ru-RU" dirty="0" err="1" smtClean="0"/>
              <a:t>Т.А.Семенова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76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549" y="188640"/>
            <a:ext cx="806489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 smtClean="0">
                <a:latin typeface="Sitka Heading" panose="02000505000000020004" pitchFamily="2" charset="0"/>
              </a:rPr>
              <a:t>Источниками выполнения фактографических справок </a:t>
            </a:r>
            <a:r>
              <a:rPr lang="ru-RU" sz="40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являются:</a:t>
            </a:r>
          </a:p>
          <a:p>
            <a:pPr algn="just"/>
            <a:endParaRPr lang="ru-RU" sz="36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ru-RU" sz="3600" b="1" dirty="0">
                <a:solidFill>
                  <a:schemeClr val="bg1"/>
                </a:solidFill>
                <a:latin typeface="Sitka Heading" panose="02000505000000020004" pitchFamily="2" charset="0"/>
              </a:rPr>
              <a:t>э</a:t>
            </a: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нциклопедии;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ru-RU" sz="3600" b="1" dirty="0">
                <a:solidFill>
                  <a:schemeClr val="bg1"/>
                </a:solidFill>
                <a:latin typeface="Sitka Heading" panose="02000505000000020004" pitchFamily="2" charset="0"/>
              </a:rPr>
              <a:t>с</a:t>
            </a: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ловари;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справочники;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фактографические картотеки;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ресурсы </a:t>
            </a:r>
            <a:r>
              <a:rPr lang="en-US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Internet</a:t>
            </a: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;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внутрисетевые информационные </a:t>
            </a:r>
            <a:r>
              <a:rPr lang="ru-RU" sz="3600" b="1" dirty="0" err="1" smtClean="0">
                <a:solidFill>
                  <a:schemeClr val="bg1"/>
                </a:solidFill>
                <a:latin typeface="Sitka Heading" panose="02000505000000020004" pitchFamily="2" charset="0"/>
              </a:rPr>
              <a:t>русурсы</a:t>
            </a: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21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549" y="188640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latin typeface="Sitka Heading" panose="02000505000000020004" pitchFamily="2" charset="0"/>
              </a:rPr>
              <a:t>Тематическая библиографическая справка </a:t>
            </a: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– библиографическая справка, содержащая библиографическую информацию по определенной теме.</a:t>
            </a:r>
          </a:p>
          <a:p>
            <a:endParaRPr lang="ru-RU" sz="36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r>
              <a:rPr lang="ru-RU" sz="3600" b="1" u="sng" dirty="0" smtClean="0">
                <a:latin typeface="Sitka Heading" panose="02000505000000020004" pitchFamily="2" charset="0"/>
              </a:rPr>
              <a:t>Тематический запрос </a:t>
            </a:r>
            <a:r>
              <a:rPr lang="ru-RU" sz="36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– запрос о предоставлении информации по определенной проблеме, теме, событию или факту.</a:t>
            </a:r>
            <a:endParaRPr lang="ru-RU" sz="36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69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549" y="188640"/>
            <a:ext cx="806489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При приеме запроса необходимо получить от заказчика более полный набор сведений, обязательных для библиографического поиска.</a:t>
            </a:r>
          </a:p>
          <a:p>
            <a:pPr algn="just"/>
            <a:endParaRPr lang="ru-RU" sz="2800" b="1" dirty="0" smtClean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pPr algn="just"/>
            <a:r>
              <a:rPr lang="ru-RU" sz="28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Источниками выполнения</a:t>
            </a:r>
            <a:r>
              <a:rPr lang="ru-RU" sz="28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тематических запросов являются традиционные каталоги и картотеки, электронный каталог, внутрисетевые ресурсы, ресурсы </a:t>
            </a:r>
            <a:r>
              <a:rPr lang="en-US" sz="28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Internet.</a:t>
            </a:r>
            <a:endParaRPr lang="ru-RU" sz="2800" b="1" dirty="0" smtClean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pPr algn="just"/>
            <a:endParaRPr lang="ru-RU" sz="28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pPr algn="just"/>
            <a:r>
              <a:rPr lang="ru-RU" sz="28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Задача</a:t>
            </a:r>
            <a:r>
              <a:rPr lang="ru-RU" sz="28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состоит не в том, чтобы просто найти книги и статьи, а произвести отбор наиболее соответствующих тематике читательского запроса.</a:t>
            </a:r>
            <a:endParaRPr lang="ru-RU" sz="28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8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710089"/>
              </p:ext>
            </p:extLst>
          </p:nvPr>
        </p:nvGraphicFramePr>
        <p:xfrm>
          <a:off x="179512" y="260648"/>
          <a:ext cx="8712970" cy="37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7"/>
                <a:gridCol w="1008112"/>
                <a:gridCol w="1008112"/>
                <a:gridCol w="1296144"/>
                <a:gridCol w="1332149"/>
                <a:gridCol w="1980220"/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Тема и цель запроса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Виды справок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err="1" smtClean="0"/>
                        <a:t>Использованныйисточник</a:t>
                      </a:r>
                      <a:endParaRPr lang="ru-RU" dirty="0"/>
                    </a:p>
                  </a:txBody>
                  <a:tcPr/>
                </a:tc>
              </a:tr>
              <a:tr h="5280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Тематическая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Уточняющая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Адресная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Фактографическая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«Что такое шаровая молния?»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200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«Помогите написать реферат по теме Шаровая молния 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12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583339"/>
              </p:ext>
            </p:extLst>
          </p:nvPr>
        </p:nvGraphicFramePr>
        <p:xfrm>
          <a:off x="179512" y="260648"/>
          <a:ext cx="8712970" cy="3998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728192"/>
                <a:gridCol w="1080120"/>
                <a:gridCol w="936104"/>
                <a:gridCol w="1152129"/>
                <a:gridCol w="1332149"/>
                <a:gridCol w="1980220"/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Тема и цель запроса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Виды справок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err="1" smtClean="0"/>
                        <a:t>Использованныйисточник</a:t>
                      </a:r>
                      <a:endParaRPr lang="ru-RU" dirty="0"/>
                    </a:p>
                  </a:txBody>
                  <a:tcPr/>
                </a:tc>
              </a:tr>
              <a:tr h="5280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Тематическая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Уточняющая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Адресная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Фактографическая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«Есть ли в</a:t>
                      </a:r>
                    </a:p>
                    <a:p>
                      <a:r>
                        <a:rPr lang="ru-RU" dirty="0" smtClean="0"/>
                        <a:t>фонде библиотеки книга Р. </a:t>
                      </a:r>
                      <a:r>
                        <a:rPr lang="ru-RU" dirty="0" err="1" smtClean="0"/>
                        <a:t>Бейтса</a:t>
                      </a:r>
                      <a:r>
                        <a:rPr lang="ru-RU" dirty="0" smtClean="0"/>
                        <a:t> «Химия </a:t>
                      </a:r>
                      <a:r>
                        <a:rPr lang="ru-RU" dirty="0" err="1" smtClean="0"/>
                        <a:t>карбанионов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200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Уточните заглавие книги</a:t>
                      </a:r>
                    </a:p>
                    <a:p>
                      <a:r>
                        <a:rPr lang="ru-RU" dirty="0" smtClean="0"/>
                        <a:t>Ю. В. Бондарева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6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9666" y="2348880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000" b="1" dirty="0" smtClean="0">
                <a:latin typeface="Sitka Heading" panose="02000505000000020004" pitchFamily="2" charset="0"/>
              </a:rPr>
              <a:t>Спасибо за внимание!</a:t>
            </a:r>
            <a:endParaRPr lang="ru-RU" sz="6000" b="1" dirty="0"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22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458200" cy="1222375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4000" b="1" u="sng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</a:rPr>
              <a:t>Библиографическая справка </a:t>
            </a:r>
            <a:r>
              <a:rPr lang="ru-RU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  <a:latin typeface="Sitka Heading" panose="02000505000000020004" pitchFamily="2" charset="0"/>
                <a:cs typeface="David" panose="020E0502060401010101" pitchFamily="34" charset="-79"/>
              </a:rPr>
              <a:t>информация, полученная в результате поиска в ответ на разовый запрос пользователя.</a:t>
            </a:r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/>
            </a:r>
            <a:b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</a:br>
            <a:r>
              <a:rPr lang="ru-RU" cap="none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cap="none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4000" b="1" cap="none" dirty="0" smtClean="0">
                <a:solidFill>
                  <a:srgbClr val="002060"/>
                </a:solidFill>
                <a:latin typeface="Sitka Heading" panose="02000505000000020004" pitchFamily="2" charset="0"/>
              </a:rPr>
              <a:t>В зависимости от формы справки делятся на </a:t>
            </a:r>
            <a:r>
              <a:rPr lang="ru-RU" sz="4000" u="sng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устные</a:t>
            </a:r>
            <a:r>
              <a:rPr lang="ru-RU" sz="4000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cap="none" dirty="0" smtClean="0">
                <a:solidFill>
                  <a:srgbClr val="002060"/>
                </a:solidFill>
                <a:latin typeface="Sitka Heading" panose="02000505000000020004" pitchFamily="2" charset="0"/>
              </a:rPr>
              <a:t>и</a:t>
            </a:r>
            <a:r>
              <a:rPr lang="ru-RU" sz="4000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u="sng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письменные   </a:t>
            </a:r>
            <a:endParaRPr lang="ru-RU" sz="4000" b="1" u="sng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562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568952" cy="1222375"/>
          </a:xfrm>
        </p:spPr>
        <p:txBody>
          <a:bodyPr>
            <a:noAutofit/>
          </a:bodyPr>
          <a:lstStyle/>
          <a:p>
            <a:pPr indent="457200" algn="just"/>
            <a:r>
              <a:rPr lang="ru-RU" sz="3200" b="1" u="sng" cap="none" dirty="0" smtClean="0">
                <a:solidFill>
                  <a:srgbClr val="FFFF00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Устные справки</a:t>
            </a:r>
            <a:r>
              <a:rPr lang="ru-RU" sz="3200" b="1" cap="none" dirty="0" smtClean="0">
                <a:solidFill>
                  <a:srgbClr val="FFFF00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 </a:t>
            </a:r>
            <a:r>
              <a:rPr lang="ru-RU" sz="2000" b="1" cap="none" dirty="0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выполняются</a:t>
            </a:r>
            <a:r>
              <a:rPr lang="ru-RU" sz="2000" b="1" cap="none" dirty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, как </a:t>
            </a:r>
            <a:r>
              <a:rPr lang="ru-RU" sz="2000" b="1" cap="none" dirty="0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правило, оперативно, в </a:t>
            </a:r>
            <a:r>
              <a:rPr lang="ru-RU" sz="2000" b="1" cap="none" dirty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присутствии пользователей или по </a:t>
            </a:r>
            <a:r>
              <a:rPr lang="ru-RU" sz="2000" b="1" cap="none" dirty="0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телефону (</a:t>
            </a:r>
            <a:r>
              <a:rPr lang="ru-RU" sz="2000" b="1" cap="none" dirty="0" err="1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режим«вопрос</a:t>
            </a:r>
            <a:r>
              <a:rPr lang="ru-RU" sz="2000" b="1" cap="none" dirty="0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-ответ</a:t>
            </a:r>
            <a:r>
              <a:rPr lang="ru-RU" sz="2000" b="1" cap="none" dirty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>»). </a:t>
            </a:r>
            <a:r>
              <a:rPr lang="ru-RU" sz="2000" b="1" cap="none" dirty="0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  <a:t/>
            </a:r>
            <a:br>
              <a:rPr lang="ru-RU" sz="2000" b="1" cap="none" dirty="0" smtClean="0">
                <a:solidFill>
                  <a:srgbClr val="002060"/>
                </a:solidFill>
                <a:effectLst/>
                <a:latin typeface="Sitka Heading" panose="02000505000000020004" pitchFamily="2" charset="0"/>
                <a:cs typeface="Times New Roman" panose="02020603050405020304" pitchFamily="18" charset="0"/>
              </a:rPr>
            </a:br>
            <a:r>
              <a:rPr lang="ru-RU" sz="2000" cap="none" dirty="0" smtClean="0">
                <a:solidFill>
                  <a:schemeClr val="tx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      </a:t>
            </a:r>
            <a:r>
              <a:rPr lang="ru-RU" sz="3200" b="1" u="sng" cap="none" dirty="0" smtClean="0">
                <a:solidFill>
                  <a:srgbClr val="FFFF00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Письменные справки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 </a:t>
            </a:r>
            <a: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в большинстве своём отвечают на сложные запросы, поэтому срок выполнения каждой такой справки устанавливается индивидуально при</a:t>
            </a:r>
            <a:b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</a:br>
            <a: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приёме запроса. Сроки выполнения виртуальных справок определяются правилами работы соответствующих служб.</a:t>
            </a:r>
            <a:b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</a:br>
            <a: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/>
            </a:r>
            <a:b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</a:br>
            <a: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/>
            </a:r>
            <a:br>
              <a:rPr lang="ru-RU" sz="2000" b="1" cap="none" dirty="0" smtClean="0">
                <a:solidFill>
                  <a:schemeClr val="bg1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</a:br>
            <a:r>
              <a:rPr lang="ru-RU" sz="4400" cap="none" dirty="0" smtClean="0">
                <a:solidFill>
                  <a:srgbClr val="FF0000"/>
                </a:solidFill>
                <a:effectLst/>
                <a:latin typeface="Sitka Subheading" panose="02000505000000020004" pitchFamily="2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Sitka Subheading" panose="0200050500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3789040"/>
            <a:ext cx="771647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400" dirty="0">
                <a:solidFill>
                  <a:srgbClr val="FFFFF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!!!</a:t>
            </a:r>
            <a:r>
              <a:rPr lang="ru-RU" sz="4400" dirty="0">
                <a:solidFill>
                  <a:srgbClr val="FF0000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При выполнении справок необходимо соблюдать</a:t>
            </a:r>
            <a:b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правило: обязателен диалог, в ходе которого библиотекарь</a:t>
            </a:r>
            <a:b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уточняет параметры запроса (целевое назначение</a:t>
            </a:r>
            <a:b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необходимого материала, хронологические рамки,</a:t>
            </a:r>
            <a:b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  <a:t>вид носителей и др.).</a:t>
            </a:r>
            <a:br>
              <a:rPr lang="ru-RU" sz="2000" b="1" dirty="0">
                <a:solidFill>
                  <a:srgbClr val="3F3F3F"/>
                </a:solidFill>
                <a:latin typeface="Sitka Subheading" panose="02000505000000020004" pitchFamily="2" charset="0"/>
                <a:ea typeface="+mj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57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67687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6600" dirty="0" smtClean="0">
                <a:latin typeface="Sitka Heading" panose="02000505000000020004" pitchFamily="2" charset="0"/>
              </a:rPr>
              <a:t>Виды справок: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Sitka Heading" panose="02000505000000020004" pitchFamily="2" charset="0"/>
              </a:rPr>
              <a:t>Адресные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Sitka Heading" panose="02000505000000020004" pitchFamily="2" charset="0"/>
              </a:rPr>
              <a:t>Уточняющие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Sitka Heading" panose="02000505000000020004" pitchFamily="2" charset="0"/>
              </a:rPr>
              <a:t>Фактографические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4800" dirty="0">
                <a:latin typeface="Sitka Heading" panose="02000505000000020004" pitchFamily="2" charset="0"/>
              </a:rPr>
              <a:t>Т</a:t>
            </a:r>
            <a:r>
              <a:rPr lang="ru-RU" sz="4800" dirty="0" smtClean="0">
                <a:latin typeface="Sitka Heading" panose="02000505000000020004" pitchFamily="2" charset="0"/>
              </a:rPr>
              <a:t>ематические</a:t>
            </a:r>
            <a:endParaRPr lang="ru-RU" sz="4800" dirty="0"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05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8"/>
            <a:ext cx="78488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3200" b="1" dirty="0" smtClean="0">
                <a:latin typeface="Sitka Heading" panose="02000505000000020004" pitchFamily="2" charset="0"/>
              </a:rPr>
              <a:t>Адресная библиографическая справка – </a:t>
            </a:r>
            <a:r>
              <a:rPr lang="ru-RU" sz="32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библиографическая справка, устанавливающая наличие и/или местонахождение запрашиваемого документа в фонде данной библиотеки или других библиотек.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8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Главным условием</a:t>
            </a:r>
            <a:r>
              <a:rPr lang="ru-RU" sz="28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ее выполнения является точное и, по необходимости, полное библиографическое описание документа. Читатель должен правильно назвать фамилию автора и название книги. Если такового нет, то выполняется сначала </a:t>
            </a:r>
            <a:r>
              <a:rPr lang="ru-RU" sz="28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уточняющий</a:t>
            </a:r>
            <a:r>
              <a:rPr lang="ru-RU" sz="28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поиск. </a:t>
            </a:r>
            <a:endParaRPr lang="ru-RU" sz="28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5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231" y="332656"/>
            <a:ext cx="705678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Одной </a:t>
            </a:r>
            <a:r>
              <a:rPr lang="ru-RU" sz="2900" b="1" u="sng" dirty="0" smtClean="0">
                <a:latin typeface="Sitka Heading" panose="02000505000000020004" pitchFamily="2" charset="0"/>
              </a:rPr>
              <a:t>адресной справкой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считается одна библиографическая запись, включающая библиографическое описание документа и сведения об его местонахождении.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9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Источниками выполнения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адресной справки являются традиционные и электронные каталоги.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Адресные справки не учитываются, если библиографический поиск документа сопутствует книговыдаче на абонементе.</a:t>
            </a:r>
            <a:endParaRPr lang="ru-RU" sz="29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02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548680"/>
            <a:ext cx="8496944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4800" b="1" u="sng" dirty="0" smtClean="0">
                <a:solidFill>
                  <a:srgbClr val="FFFFFF"/>
                </a:solidFill>
                <a:latin typeface="Sitka Heading" panose="02000505000000020004" pitchFamily="2" charset="0"/>
              </a:rPr>
              <a:t>Уточняющая библиографическая справка</a:t>
            </a:r>
            <a:r>
              <a:rPr lang="ru-RU" sz="4800" b="1" dirty="0" smtClean="0">
                <a:solidFill>
                  <a:srgbClr val="FFFFFF"/>
                </a:solidFill>
                <a:latin typeface="Sitka Heading" panose="02000505000000020004" pitchFamily="2" charset="0"/>
              </a:rPr>
              <a:t> </a:t>
            </a:r>
            <a:r>
              <a:rPr lang="ru-RU" sz="43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– </a:t>
            </a:r>
            <a:r>
              <a:rPr lang="ru-RU" sz="40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библиографическая справка, устанавливающая и/или уточняющая элементы библиографического описания, которые отсутствуют или искажены в запросе.</a:t>
            </a:r>
          </a:p>
        </p:txBody>
      </p:sp>
    </p:spTree>
    <p:extLst>
      <p:ext uri="{BB962C8B-B14F-4D97-AF65-F5344CB8AC3E}">
        <p14:creationId xmlns:p14="http://schemas.microsoft.com/office/powerpoint/2010/main" val="37972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836712"/>
            <a:ext cx="806489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Одной</a:t>
            </a:r>
            <a:r>
              <a:rPr lang="ru-RU" sz="2900" dirty="0" smtClean="0">
                <a:latin typeface="Sitka Heading" panose="02000505000000020004" pitchFamily="2" charset="0"/>
              </a:rPr>
              <a:t> </a:t>
            </a:r>
            <a:r>
              <a:rPr lang="ru-RU" sz="2900" b="1" u="sng" dirty="0" smtClean="0">
                <a:latin typeface="Sitka Heading" panose="02000505000000020004" pitchFamily="2" charset="0"/>
              </a:rPr>
              <a:t>уточняющей справкой</a:t>
            </a:r>
            <a:r>
              <a:rPr lang="ru-RU" sz="2900" dirty="0" smtClean="0">
                <a:latin typeface="Sitka Heading" panose="02000505000000020004" pitchFamily="2" charset="0"/>
              </a:rPr>
              <a:t> 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считается уточнение библиографического описания одного документа. Число проверенных элементов библиографического описания не влияет на количество справок.</a:t>
            </a:r>
          </a:p>
          <a:p>
            <a:pPr algn="just"/>
            <a:endParaRPr lang="ru-RU" sz="2900" dirty="0">
              <a:latin typeface="Sitka Heading" panose="02000505000000020004" pitchFamily="2" charset="0"/>
            </a:endParaRPr>
          </a:p>
          <a:p>
            <a:pPr algn="just"/>
            <a:r>
              <a:rPr lang="ru-RU" sz="29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Источниками </a:t>
            </a:r>
            <a:r>
              <a:rPr lang="ru-RU" sz="2900" b="1" u="sng" dirty="0" err="1" smtClean="0">
                <a:solidFill>
                  <a:schemeClr val="bg1"/>
                </a:solidFill>
                <a:latin typeface="Sitka Heading" panose="02000505000000020004" pitchFamily="2" charset="0"/>
              </a:rPr>
              <a:t>выпонения</a:t>
            </a:r>
            <a:r>
              <a:rPr lang="ru-RU" sz="2900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уточняющей справки являются традиционные и </a:t>
            </a:r>
            <a:r>
              <a:rPr lang="ru-RU" sz="2900" b="1" dirty="0" err="1" smtClean="0">
                <a:solidFill>
                  <a:schemeClr val="bg1"/>
                </a:solidFill>
                <a:latin typeface="Sitka Heading" panose="02000505000000020004" pitchFamily="2" charset="0"/>
              </a:rPr>
              <a:t>электрноые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каталоги, внутрисетевые электронные ресурсы, ресурсы </a:t>
            </a:r>
            <a:r>
              <a:rPr lang="en-US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Internet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.</a:t>
            </a:r>
            <a:endParaRPr lang="ru-RU" sz="29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6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8064896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900" b="1" u="sng" dirty="0" smtClean="0">
                <a:latin typeface="Sitka Heading" panose="02000505000000020004" pitchFamily="2" charset="0"/>
              </a:rPr>
              <a:t>Фактографическая библиографическая справка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– библиографическая справка по </a:t>
            </a:r>
            <a:r>
              <a:rPr lang="ru-RU" sz="2900" b="1" dirty="0" err="1" smtClean="0">
                <a:solidFill>
                  <a:schemeClr val="bg1"/>
                </a:solidFill>
                <a:latin typeface="Sitka Heading" panose="02000505000000020004" pitchFamily="2" charset="0"/>
              </a:rPr>
              <a:t>сущесту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запроса: сообщение точной даты, цифры, цитаты, изложение концепции, </a:t>
            </a:r>
            <a:r>
              <a:rPr lang="ru-RU" sz="2900" b="1" dirty="0" err="1" smtClean="0">
                <a:solidFill>
                  <a:schemeClr val="bg1"/>
                </a:solidFill>
                <a:latin typeface="Sitka Heading" panose="02000505000000020004" pitchFamily="2" charset="0"/>
              </a:rPr>
              <a:t>орпеделение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термина и т.п.</a:t>
            </a:r>
          </a:p>
          <a:p>
            <a:pPr algn="just"/>
            <a:endParaRPr lang="ru-RU" sz="29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pPr algn="just"/>
            <a:r>
              <a:rPr lang="ru-RU" sz="2900" b="1" u="sng" dirty="0" smtClean="0">
                <a:latin typeface="Sitka Heading" panose="02000505000000020004" pitchFamily="2" charset="0"/>
              </a:rPr>
              <a:t>Основными фактографическими запросами</a:t>
            </a: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являются:</a:t>
            </a:r>
          </a:p>
          <a:p>
            <a:pPr algn="just"/>
            <a:endParaRPr lang="ru-RU" sz="29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Уточнение даты событий, дат жизни, биографических данных;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Местонахождение населенного пункта;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2900" b="1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Разыскание статистических данных.</a:t>
            </a:r>
            <a:endParaRPr lang="ru-RU" sz="2900" b="1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41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TM01859861[[fn=Выставка]]</Template>
  <TotalTime>504</TotalTime>
  <Words>452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Tradeshow</vt:lpstr>
      <vt:lpstr>Библиографические справки</vt:lpstr>
      <vt:lpstr>Библиографическая справка – информация, полученная в результате поиска в ответ на разовый запрос пользователя.  В зависимости от формы справки делятся на устные и письменные   </vt:lpstr>
      <vt:lpstr>Устные справки выполняются, как правило, оперативно, в присутствии пользователей или по телефону (режим«вопрос-ответ»).        Письменные справки в большинстве своём отвечают на сложные запросы, поэтому срок выполнения каждой такой справки устанавливается индивидуально при приёме запроса. Сроки выполнения виртуальных справок определяются правилами работы соответствующих служб.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Библиографические справки</dc:title>
  <dc:creator>Румия</dc:creator>
  <cp:lastModifiedBy>Румия</cp:lastModifiedBy>
  <cp:revision>32</cp:revision>
  <dcterms:created xsi:type="dcterms:W3CDTF">2021-01-19T11:25:58Z</dcterms:created>
  <dcterms:modified xsi:type="dcterms:W3CDTF">2021-02-19T05:11:38Z</dcterms:modified>
</cp:coreProperties>
</file>