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4" r:id="rId3"/>
    <p:sldId id="273" r:id="rId4"/>
    <p:sldId id="263" r:id="rId5"/>
    <p:sldId id="266" r:id="rId6"/>
    <p:sldId id="258" r:id="rId7"/>
    <p:sldId id="259" r:id="rId8"/>
    <p:sldId id="260" r:id="rId9"/>
    <p:sldId id="261" r:id="rId10"/>
    <p:sldId id="262" r:id="rId11"/>
    <p:sldId id="267" r:id="rId12"/>
    <p:sldId id="268" r:id="rId13"/>
    <p:sldId id="257" r:id="rId14"/>
    <p:sldId id="269" r:id="rId15"/>
    <p:sldId id="270" r:id="rId16"/>
    <p:sldId id="272" r:id="rId17"/>
    <p:sldId id="26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01988B-7682-43D3-B0D6-6716D0030035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C5B435-2CC7-4D41-9B06-FEB4CA05E8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12968" cy="3528391"/>
          </a:xfrm>
        </p:spPr>
        <p:txBody>
          <a:bodyPr>
            <a:noAutofit/>
          </a:bodyPr>
          <a:lstStyle/>
          <a:p>
            <a:r>
              <a:rPr lang="ru-RU" dirty="0" smtClean="0"/>
              <a:t>ИННОВАЦИОННЫЕ  ФОРМЫ  БИБЛИОГРАФИЧЕСКОЙ 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5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9" y="260649"/>
            <a:ext cx="803910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2" y="202235"/>
            <a:ext cx="7732220" cy="560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4487"/>
            <a:ext cx="7704856" cy="535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4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14282" y="714356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 - в дословном переводе с английского значит «накаленная книга»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lap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колени,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книга).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28.02.2014 0-19-58_0083.JPG"/>
          <p:cNvPicPr>
            <a:picLocks noChangeAspect="1"/>
          </p:cNvPicPr>
          <p:nvPr/>
        </p:nvPicPr>
        <p:blipFill>
          <a:blip r:embed="rId2" cstate="print"/>
          <a:srcRect l="4839" b="12902"/>
          <a:stretch>
            <a:fillRect/>
          </a:stretch>
        </p:blipFill>
        <p:spPr>
          <a:xfrm>
            <a:off x="142844" y="2143115"/>
            <a:ext cx="2928958" cy="2010575"/>
          </a:xfrm>
          <a:prstGeom prst="rect">
            <a:avLst/>
          </a:prstGeom>
        </p:spPr>
      </p:pic>
      <p:pic>
        <p:nvPicPr>
          <p:cNvPr id="39" name="Рисунок 38" descr="detsad-287361-1444475519.jpg"/>
          <p:cNvPicPr>
            <a:picLocks noChangeAspect="1"/>
          </p:cNvPicPr>
          <p:nvPr/>
        </p:nvPicPr>
        <p:blipFill>
          <a:blip r:embed="rId3" cstate="print"/>
          <a:srcRect t="10345" b="10345"/>
          <a:stretch>
            <a:fillRect/>
          </a:stretch>
        </p:blipFill>
        <p:spPr>
          <a:xfrm>
            <a:off x="4714876" y="1928802"/>
            <a:ext cx="3217816" cy="20002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868" y="0"/>
            <a:ext cx="16690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Лэпбук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DSCN1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429131"/>
            <a:ext cx="2890580" cy="2167935"/>
          </a:xfrm>
          <a:prstGeom prst="rect">
            <a:avLst/>
          </a:prstGeom>
        </p:spPr>
      </p:pic>
      <p:pic>
        <p:nvPicPr>
          <p:cNvPr id="13" name="Рисунок 12" descr="DSCN1153.JPG"/>
          <p:cNvPicPr>
            <a:picLocks noChangeAspect="1"/>
          </p:cNvPicPr>
          <p:nvPr/>
        </p:nvPicPr>
        <p:blipFill>
          <a:blip r:embed="rId5" cstate="print"/>
          <a:srcRect t="17708" b="9375"/>
          <a:stretch>
            <a:fillRect/>
          </a:stretch>
        </p:blipFill>
        <p:spPr>
          <a:xfrm>
            <a:off x="3929058" y="4143380"/>
            <a:ext cx="4572000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1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2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5264"/>
            <a:ext cx="7344816" cy="54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6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000"/>
            <a:ext cx="7992888" cy="572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0" y="404664"/>
            <a:ext cx="7702990" cy="538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2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умия\Desktop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09588"/>
            <a:ext cx="7781925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412776"/>
            <a:ext cx="5084045" cy="3096344"/>
          </a:xfrm>
        </p:spPr>
        <p:txBody>
          <a:bodyPr/>
          <a:lstStyle/>
          <a:p>
            <a:r>
              <a:rPr lang="ru-RU" dirty="0" smtClean="0"/>
              <a:t>Источники 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064896" cy="525658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endParaRPr lang="ru-RU" dirty="0"/>
          </a:p>
          <a:p>
            <a:pPr algn="l"/>
            <a:r>
              <a:rPr lang="ru-RU" sz="2200" dirty="0"/>
              <a:t>1.РЕКОМЕНДАТЕЛЬНАЯ БИБЛИОГРАФИЯ В ВЕБ-СРЕДЕ http://sb.litera-ml.ru/assets/files/Fulltext/1-2015/Protopopova_1_15.pdf</a:t>
            </a:r>
          </a:p>
          <a:p>
            <a:pPr algn="l"/>
            <a:r>
              <a:rPr lang="ru-RU" sz="2200" dirty="0"/>
              <a:t>2.Библиография: её виды, задачи, назначение http://novichokprosto-biblioblog.blogspot.com/2012/07/blog-post_5957.html#more</a:t>
            </a:r>
          </a:p>
          <a:p>
            <a:pPr algn="l"/>
            <a:r>
              <a:rPr lang="ru-RU" sz="2200" dirty="0"/>
              <a:t>3.КАК ПРОВЕСТИ ДЕНЬ ПОСОБИЯ Методические рекомендации для библиотекарей http://novichokprosto-biblioblog.blogspot.com/2012/08/blog-post_4.html#more </a:t>
            </a:r>
          </a:p>
          <a:p>
            <a:pPr algn="l"/>
            <a:r>
              <a:rPr lang="ru-RU" sz="2200" dirty="0"/>
              <a:t>4.Информационно-библиографические пособия: виды и формы. Малые формы библиографии http://novichokprosto-biblioblog.blogspot.com/2012/09/blog-post_15.html</a:t>
            </a:r>
          </a:p>
          <a:p>
            <a:pPr algn="l"/>
            <a:r>
              <a:rPr lang="ru-RU" sz="2200" dirty="0"/>
              <a:t>5.ИНФОРМАЦИОННО-БИБЛИОГРАФИЧЕСКИЕ ПОСОБИЯ: ВИДЫ И ФОРМЫ (продолжение) Дайджесты: рекомендации для библиотекарей http://novichokprosto-biblioblog.blogspot.com/2012/10/blog-post_17.html#more</a:t>
            </a:r>
          </a:p>
          <a:p>
            <a:pPr algn="l"/>
            <a:r>
              <a:rPr lang="ru-RU" sz="2200" dirty="0"/>
              <a:t>6.ИНФОРМАЦИОННО-БИБЛИОГРАФИЧЕСКИЕ ПОСОБИЯ: ВИДЫ И ФОРМЫ (продолжение) http://novichokprosto-biblioblog.blogspot.com/2012/09/blog-post_22.html</a:t>
            </a:r>
          </a:p>
          <a:p>
            <a:pPr algn="l"/>
            <a:r>
              <a:rPr lang="ru-RU" sz="2200" dirty="0"/>
              <a:t>7.Интересные формы информационно-библиографической работы с читателями. http://novichokprosto-biblioblog.blogspot.com/2013/11/blog-post_16.html#more</a:t>
            </a:r>
          </a:p>
          <a:p>
            <a:pPr algn="l"/>
            <a:r>
              <a:rPr lang="ru-RU" sz="2200" dirty="0"/>
              <a:t>8.Интересный опыт по библиографии: </a:t>
            </a:r>
            <a:r>
              <a:rPr lang="ru-RU" sz="2200" dirty="0" err="1"/>
              <a:t>Библиотрансформеры</a:t>
            </a:r>
            <a:r>
              <a:rPr lang="ru-RU" sz="2200" dirty="0"/>
              <a:t> http://</a:t>
            </a:r>
            <a:r>
              <a:rPr lang="ru-RU" sz="2200" dirty="0" smtClean="0"/>
              <a:t>novichokprosto-biblioblog.blogspot.com/2014/03/blog-post.html#more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053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548680"/>
            <a:ext cx="8062913" cy="5073650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2600" dirty="0" smtClean="0"/>
              <a:t> -  Комплексные формы мероприятий (Неделя библиографии,   </a:t>
            </a:r>
          </a:p>
          <a:p>
            <a:pPr marL="45720" indent="0">
              <a:buNone/>
            </a:pPr>
            <a:r>
              <a:rPr lang="ru-RU" sz="2600" dirty="0" smtClean="0"/>
              <a:t>      Библиографический КВН,  Дни библиографии – разные (День  </a:t>
            </a:r>
          </a:p>
          <a:p>
            <a:pPr marL="45720" indent="0">
              <a:buNone/>
            </a:pPr>
            <a:r>
              <a:rPr lang="ru-RU" sz="2600" dirty="0" smtClean="0"/>
              <a:t>     библиографических находок,  День  занимательной  библиографии,    </a:t>
            </a:r>
          </a:p>
          <a:p>
            <a:pPr marL="4572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День  юного  библиографа и др.),  библиографический симпозиум, </a:t>
            </a:r>
          </a:p>
          <a:p>
            <a:pPr marL="45720" indent="0">
              <a:buNone/>
            </a:pPr>
            <a:r>
              <a:rPr lang="ru-RU" sz="2600" dirty="0" smtClean="0"/>
              <a:t>  -  </a:t>
            </a:r>
            <a:r>
              <a:rPr lang="ru-RU" sz="2600" dirty="0" err="1" smtClean="0"/>
              <a:t>Библиотрансформеры</a:t>
            </a:r>
            <a:r>
              <a:rPr lang="ru-RU" sz="2600" dirty="0" smtClean="0"/>
              <a:t> </a:t>
            </a:r>
            <a:endParaRPr lang="ru-RU" sz="2600" dirty="0"/>
          </a:p>
          <a:p>
            <a:pPr marL="45720" indent="0">
              <a:buNone/>
            </a:pPr>
            <a:r>
              <a:rPr lang="ru-RU" sz="2600" dirty="0" smtClean="0"/>
              <a:t>  -  </a:t>
            </a:r>
            <a:r>
              <a:rPr lang="ru-RU" sz="2600" dirty="0"/>
              <a:t>«</a:t>
            </a:r>
            <a:r>
              <a:rPr lang="ru-RU" sz="2600" dirty="0" err="1"/>
              <a:t>лэпбук</a:t>
            </a:r>
            <a:r>
              <a:rPr lang="ru-RU" sz="2600" dirty="0"/>
              <a:t>», </a:t>
            </a:r>
            <a:r>
              <a:rPr lang="ru-RU" sz="2600" dirty="0" err="1"/>
              <a:t>библиобоксы</a:t>
            </a:r>
            <a:r>
              <a:rPr lang="ru-RU" sz="2600" dirty="0"/>
              <a:t>, книжный  </a:t>
            </a:r>
            <a:r>
              <a:rPr lang="ru-RU" sz="2600" dirty="0" err="1"/>
              <a:t>адвент</a:t>
            </a:r>
            <a:r>
              <a:rPr lang="ru-RU" sz="2600" dirty="0"/>
              <a:t>-календарь, </a:t>
            </a:r>
            <a:r>
              <a:rPr lang="ru-RU" sz="2600" dirty="0" err="1"/>
              <a:t>букбокс</a:t>
            </a:r>
            <a:r>
              <a:rPr lang="ru-RU" sz="2600" dirty="0"/>
              <a:t>, </a:t>
            </a:r>
            <a:r>
              <a:rPr lang="ru-RU" sz="2600" dirty="0" smtClean="0"/>
              <a:t>          </a:t>
            </a:r>
          </a:p>
          <a:p>
            <a:pPr marL="4572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   </a:t>
            </a:r>
            <a:r>
              <a:rPr lang="ru-RU" sz="2600" dirty="0" err="1" smtClean="0"/>
              <a:t>шедоу</a:t>
            </a:r>
            <a:r>
              <a:rPr lang="ru-RU" sz="2600" dirty="0" smtClean="0"/>
              <a:t>-бокс </a:t>
            </a:r>
            <a:r>
              <a:rPr lang="ru-RU" sz="2600" dirty="0"/>
              <a:t>и др.</a:t>
            </a:r>
          </a:p>
          <a:p>
            <a:pPr marL="45720" indent="0">
              <a:buNone/>
            </a:pPr>
            <a:r>
              <a:rPr lang="ru-RU" sz="2600" dirty="0" smtClean="0"/>
              <a:t>  -   Библиографические пособия-игрушки</a:t>
            </a:r>
          </a:p>
          <a:p>
            <a:pPr marL="45720" indent="0">
              <a:buNone/>
            </a:pPr>
            <a:r>
              <a:rPr lang="ru-RU" sz="2600" dirty="0" smtClean="0"/>
              <a:t>  -  </a:t>
            </a:r>
            <a:r>
              <a:rPr lang="ru-RU" sz="2600" dirty="0"/>
              <a:t>В</a:t>
            </a:r>
            <a:r>
              <a:rPr lang="ru-RU" sz="2600" dirty="0" smtClean="0"/>
              <a:t>иртуальные </a:t>
            </a:r>
            <a:r>
              <a:rPr lang="ru-RU" sz="2600" dirty="0"/>
              <a:t>выставки</a:t>
            </a:r>
          </a:p>
          <a:p>
            <a:pPr marL="4572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-   День </a:t>
            </a:r>
            <a:r>
              <a:rPr lang="ru-RU" sz="2600" dirty="0"/>
              <a:t>виртуальной информации</a:t>
            </a:r>
          </a:p>
          <a:p>
            <a:pPr marL="45720" indent="0">
              <a:buNone/>
            </a:pPr>
            <a:r>
              <a:rPr lang="ru-RU" sz="2600" dirty="0" smtClean="0"/>
              <a:t>  -  </a:t>
            </a:r>
            <a:r>
              <a:rPr lang="ru-RU" sz="2600" dirty="0"/>
              <a:t>День </a:t>
            </a:r>
            <a:r>
              <a:rPr lang="ru-RU" sz="2600" dirty="0" err="1" smtClean="0"/>
              <a:t>веблиографии</a:t>
            </a:r>
            <a:endParaRPr lang="ru-RU" sz="2600" dirty="0"/>
          </a:p>
          <a:p>
            <a:pPr marL="45720" indent="0">
              <a:buNone/>
            </a:pPr>
            <a:r>
              <a:rPr lang="ru-RU" sz="2600" dirty="0" smtClean="0"/>
              <a:t>  -   Другие </a:t>
            </a:r>
            <a:r>
              <a:rPr lang="ru-RU" sz="2600" dirty="0"/>
              <a:t>интересные формы в библиографической деятельности</a:t>
            </a:r>
          </a:p>
          <a:p>
            <a:pPr marL="68580" indent="0">
              <a:buNone/>
            </a:pPr>
            <a:r>
              <a:rPr lang="ru-RU" sz="2600" dirty="0" smtClean="0"/>
              <a:t>    (</a:t>
            </a:r>
            <a:r>
              <a:rPr lang="ru-RU" sz="2600" dirty="0"/>
              <a:t>библиографический </a:t>
            </a:r>
            <a:r>
              <a:rPr lang="ru-RU" sz="2600" dirty="0" err="1"/>
              <a:t>батл</a:t>
            </a:r>
            <a:r>
              <a:rPr lang="ru-RU" sz="2600" dirty="0"/>
              <a:t>, библиографическая дуэль, </a:t>
            </a:r>
            <a:r>
              <a:rPr lang="ru-RU" sz="2600" dirty="0" smtClean="0"/>
              <a:t>  </a:t>
            </a:r>
          </a:p>
          <a:p>
            <a:pPr marL="6858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библиографическая </a:t>
            </a:r>
            <a:r>
              <a:rPr lang="ru-RU" sz="2600" dirty="0"/>
              <a:t>биеннале</a:t>
            </a:r>
            <a:r>
              <a:rPr lang="ru-RU" sz="2600" dirty="0" smtClean="0"/>
              <a:t>, библиографический </a:t>
            </a:r>
            <a:r>
              <a:rPr lang="ru-RU" sz="2600" dirty="0" err="1"/>
              <a:t>квест</a:t>
            </a:r>
            <a:r>
              <a:rPr lang="ru-RU" sz="2600" dirty="0"/>
              <a:t>, </a:t>
            </a:r>
            <a:r>
              <a:rPr lang="ru-RU" sz="2600" dirty="0" smtClean="0"/>
              <a:t> </a:t>
            </a:r>
          </a:p>
          <a:p>
            <a:pPr marL="6858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библиографический </a:t>
            </a:r>
            <a:r>
              <a:rPr lang="ru-RU" sz="2600" dirty="0"/>
              <a:t>брифинг и др.)</a:t>
            </a:r>
          </a:p>
        </p:txBody>
      </p:sp>
    </p:spTree>
    <p:extLst>
      <p:ext uri="{BB962C8B-B14F-4D97-AF65-F5344CB8AC3E}">
        <p14:creationId xmlns:p14="http://schemas.microsoft.com/office/powerpoint/2010/main" val="16190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484784"/>
            <a:ext cx="7272808" cy="359045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Библиотрасформер</a:t>
            </a:r>
            <a:r>
              <a:rPr lang="ru-RU" sz="2800" dirty="0" smtClean="0"/>
              <a:t>- это максимально полная фактографическая и библиографическая информация об объекте библиографирования, на основе которой  можно сформировать другие формы библиографических пособий.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25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8" y="260648"/>
            <a:ext cx="80648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0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810489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5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7915275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9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60649"/>
            <a:ext cx="801052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4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32657"/>
            <a:ext cx="8020050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5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5763"/>
            <a:ext cx="7903220" cy="599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684</TotalTime>
  <Words>246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ИННОВАЦИОННЫЕ  ФОРМЫ  БИБЛИОГРАФИЧЕСКОЙ  ДЕЯТЕЛЬНОСТИ</vt:lpstr>
      <vt:lpstr>Презентация PowerPoint</vt:lpstr>
      <vt:lpstr>Презентация PowerPoint</vt:lpstr>
      <vt:lpstr>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: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 ФОРМЫ  БИБЛИОГРАФИЧЕСКОЙ  ДЕЯТЕЛЬНОСТИ</dc:title>
  <dc:creator>Румия</dc:creator>
  <cp:lastModifiedBy>Румия</cp:lastModifiedBy>
  <cp:revision>30</cp:revision>
  <dcterms:created xsi:type="dcterms:W3CDTF">2017-09-07T11:14:09Z</dcterms:created>
  <dcterms:modified xsi:type="dcterms:W3CDTF">2017-09-27T06:35:35Z</dcterms:modified>
</cp:coreProperties>
</file>