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64" r:id="rId2"/>
    <p:sldId id="287" r:id="rId3"/>
    <p:sldId id="265" r:id="rId4"/>
    <p:sldId id="278" r:id="rId5"/>
    <p:sldId id="279" r:id="rId6"/>
    <p:sldId id="288" r:id="rId7"/>
    <p:sldId id="257" r:id="rId8"/>
    <p:sldId id="290" r:id="rId9"/>
    <p:sldId id="280" r:id="rId10"/>
    <p:sldId id="281" r:id="rId11"/>
    <p:sldId id="282" r:id="rId12"/>
    <p:sldId id="283" r:id="rId13"/>
    <p:sldId id="284" r:id="rId14"/>
    <p:sldId id="291" r:id="rId15"/>
    <p:sldId id="260" r:id="rId16"/>
    <p:sldId id="261" r:id="rId17"/>
    <p:sldId id="258" r:id="rId18"/>
    <p:sldId id="267" r:id="rId19"/>
    <p:sldId id="269" r:id="rId20"/>
    <p:sldId id="263" r:id="rId21"/>
    <p:sldId id="268" r:id="rId22"/>
    <p:sldId id="270" r:id="rId23"/>
    <p:sldId id="271" r:id="rId24"/>
    <p:sldId id="272" r:id="rId25"/>
    <p:sldId id="273" r:id="rId26"/>
    <p:sldId id="274" r:id="rId27"/>
    <p:sldId id="276" r:id="rId28"/>
    <p:sldId id="277" r:id="rId29"/>
    <p:sldId id="286" r:id="rId30"/>
  </p:sldIdLst>
  <p:sldSz cx="9144000" cy="6858000" type="screen4x3"/>
  <p:notesSz cx="6858000" cy="9144000"/>
  <p:custShowLst>
    <p:custShow name="Произвольный показ 1" id="0">
      <p:sldLst>
        <p:sld r:id="rId6"/>
        <p:sld r:id="rId7"/>
      </p:sldLst>
    </p:custShow>
    <p:custShow name="Произвольный показ 2" id="1">
      <p:sldLst>
        <p:sld r:id="rId9"/>
        <p:sld r:id="rId10"/>
        <p:sld r:id="rId11"/>
        <p:sld r:id="rId12"/>
        <p:sld r:id="rId13"/>
        <p:sld r:id="rId14"/>
        <p:sld r:id="rId15"/>
      </p:sldLst>
    </p:custShow>
    <p:custShow name="Произвольный показ 3" id="2">
      <p:sldLst>
        <p:sld r:id="rId16"/>
        <p:sld r:id="rId17"/>
        <p:sld r:id="rId18"/>
        <p:sld r:id="rId19"/>
        <p:sld r:id="rId20"/>
        <p:sld r:id="rId21"/>
      </p:sldLst>
    </p:custShow>
    <p:custShow name="Произвольный показ 4" id="3">
      <p:sldLst>
        <p:sld r:id="rId22"/>
        <p:sld r:id="rId23"/>
      </p:sldLst>
    </p:custShow>
    <p:custShow name="Произвольный показ 5" id="4">
      <p:sldLst>
        <p:sld r:id="rId24"/>
        <p:sld r:id="rId25"/>
        <p:sld r:id="rId26"/>
        <p:sld r:id="rId27"/>
      </p:sldLst>
    </p:custShow>
    <p:custShow name="Произвольный показ 6" id="5">
      <p:sldLst>
        <p:sld r:id="rId28"/>
        <p:sld r:id="rId29"/>
      </p:sldLst>
    </p:custShow>
  </p:custShow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62A34"/>
    <a:srgbClr val="5720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95" autoAdjust="0"/>
    <p:restoredTop sz="94622" autoAdjust="0"/>
  </p:normalViewPr>
  <p:slideViewPr>
    <p:cSldViewPr>
      <p:cViewPr>
        <p:scale>
          <a:sx n="118" d="100"/>
          <a:sy n="118" d="100"/>
        </p:scale>
        <p:origin x="-1398" y="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E36E9D-2B69-47BF-9174-A721A17F8EC9}" type="datetimeFigureOut">
              <a:rPr lang="ru-RU" smtClean="0"/>
              <a:pPr/>
              <a:t>29.09.2020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FDEBF3-C638-4F4C-9408-37DAAF34829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796189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FDEBF3-C638-4F4C-9408-37DAAF34829E}" type="slidenum">
              <a:rPr lang="ru-RU" smtClean="0"/>
              <a:pPr/>
              <a:t>18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109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FDEBF3-C638-4F4C-9408-37DAAF34829E}" type="slidenum">
              <a:rPr lang="ru-RU" smtClean="0"/>
              <a:pPr/>
              <a:t>24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064082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29.09.2020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8" name="Рисунок 7" descr="Lenta_P1.gif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4381500" y="3048000"/>
            <a:ext cx="4762500" cy="381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 descr="цветы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2384884"/>
            <a:ext cx="5990780" cy="447311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088740"/>
            <a:ext cx="7772400" cy="1470025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>
              <a:defRPr sz="6000" b="1" i="0" cap="none" spc="0">
                <a:ln w="11430"/>
                <a:solidFill>
                  <a:srgbClr val="57201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672916"/>
            <a:ext cx="6400800" cy="1752600"/>
          </a:xfrm>
        </p:spPr>
        <p:txBody>
          <a:bodyPr/>
          <a:lstStyle>
            <a:lvl1pPr marL="0" indent="0" algn="ctr">
              <a:buNone/>
              <a:defRPr b="1">
                <a:solidFill>
                  <a:schemeClr val="accent2">
                    <a:lumMod val="50000"/>
                  </a:schemeClr>
                </a:solidFill>
                <a:effectLst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pull/>
      </p:transition>
    </mc:Choice>
    <mc:Fallback xmlns="">
      <p:transition spd="slow">
        <p:pull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29.09.2020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pull/>
      </p:transition>
    </mc:Choice>
    <mc:Fallback xmlns="">
      <p:transition spd="slow">
        <p:pull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29.09.2020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pull/>
      </p:transition>
    </mc:Choice>
    <mc:Fallback xmlns="">
      <p:transition spd="slow">
        <p:pull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29.09.2020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pull/>
      </p:transition>
    </mc:Choice>
    <mc:Fallback xmlns="">
      <p:transition spd="slow">
        <p:pull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29.09.2020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pull/>
      </p:transition>
    </mc:Choice>
    <mc:Fallback xmlns="">
      <p:transition spd="slow">
        <p:pull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29.09.2020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pull/>
      </p:transition>
    </mc:Choice>
    <mc:Fallback xmlns="">
      <p:transition spd="slow">
        <p:pull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29.09.2020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pull/>
      </p:transition>
    </mc:Choice>
    <mc:Fallback xmlns="">
      <p:transition spd="slow">
        <p:pull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29.09.2020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pull/>
      </p:transition>
    </mc:Choice>
    <mc:Fallback xmlns="">
      <p:transition spd="slow">
        <p:pull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29.09.2020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pull/>
      </p:transition>
    </mc:Choice>
    <mc:Fallback xmlns="">
      <p:transition spd="slow">
        <p:pull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29.09.2020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pull/>
      </p:transition>
    </mc:Choice>
    <mc:Fallback xmlns="">
      <p:transition spd="slow">
        <p:pull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29.09.2020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pull/>
      </p:transition>
    </mc:Choice>
    <mc:Fallback xmlns="">
      <p:transition spd="slow">
        <p:pull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29.09.2020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12" name="Рисунок 11" descr="vfrb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>
          <a:xfrm>
            <a:off x="7245" y="3411513"/>
            <a:ext cx="1720439" cy="3401863"/>
          </a:xfrm>
          <a:prstGeom prst="rect">
            <a:avLst/>
          </a:prstGeom>
        </p:spPr>
      </p:pic>
      <p:pic>
        <p:nvPicPr>
          <p:cNvPr id="13" name="Рисунок 12" descr="vfrb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>
          <a:xfrm rot="5400000">
            <a:off x="1105670" y="4274283"/>
            <a:ext cx="1765571" cy="3401863"/>
          </a:xfrm>
          <a:prstGeom prst="rect">
            <a:avLst/>
          </a:prstGeom>
        </p:spPr>
      </p:pic>
      <p:pic>
        <p:nvPicPr>
          <p:cNvPr id="14" name="Рисунок 13" descr="0_8e311_6aba0cd4_S.pn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215516" y="5409220"/>
            <a:ext cx="1428750" cy="1266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pull/>
      </p:transition>
    </mc:Choice>
    <mc:Fallback xmlns="">
      <p:transition spd="slow">
        <p:pull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29.09.2020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7" name="Рисунок 6" descr="3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17521" y="4445226"/>
            <a:ext cx="2366247" cy="241277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pull/>
      </p:transition>
    </mc:Choice>
    <mc:Fallback xmlns="">
      <p:transition spd="slow">
        <p:pull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274638"/>
            <a:ext cx="792088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3568" y="1600200"/>
            <a:ext cx="792088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29.09.2020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1" r:id="rId8"/>
    <p:sldLayoutId id="2147483660" r:id="rId9"/>
    <p:sldLayoutId id="2147483656" r:id="rId10"/>
    <p:sldLayoutId id="2147483657" r:id="rId11"/>
    <p:sldLayoutId id="2147483658" r:id="rId12"/>
    <p:sldLayoutId id="2147483659" r:id="rId13"/>
  </p:sldLayoutIdLst>
  <mc:AlternateContent xmlns:mc="http://schemas.openxmlformats.org/markup-compatibility/2006" xmlns:p14="http://schemas.microsoft.com/office/powerpoint/2010/main">
    <mc:Choice Requires="p14">
      <p:transition spd="slow" p14:dur="1750">
        <p:pull/>
      </p:transition>
    </mc:Choice>
    <mc:Fallback xmlns="">
      <p:transition spd="slow">
        <p:pull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hyperlink" Target="http://www.wallpaperinhd.net/file/9853/2880x1800/stretch/brick-(1920x1200)-wallpaper-4.jpg" TargetMode="Externa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hyperlink" Target="http://www.wallpaperinhd.net/file/9853/2880x1800/stretch/brick-(1920x1200)-wallpaper-4.jpg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mailto:laish.cb@tatar.ru" TargetMode="External"/><Relationship Id="rId2" Type="http://schemas.openxmlformats.org/officeDocument/2006/relationships/hyperlink" Target="mailto:kamalib@yandex.ru" TargetMode="Externa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78857" y="1592796"/>
            <a:ext cx="7772400" cy="2052228"/>
          </a:xfrm>
        </p:spPr>
        <p:txBody>
          <a:bodyPr>
            <a:normAutofit fontScale="90000"/>
          </a:bodyPr>
          <a:lstStyle/>
          <a:p>
            <a:r>
              <a:rPr lang="ru-RU" sz="8000" b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sellarist" panose="02000500000000020004" pitchFamily="2" charset="0"/>
              </a:rPr>
              <a:t>Книга памяти:</a:t>
            </a:r>
            <a:br>
              <a:rPr lang="ru-RU" sz="8000" b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sellarist" panose="02000500000000020004" pitchFamily="2" charset="0"/>
              </a:rPr>
            </a:br>
            <a:r>
              <a:rPr lang="ru-RU" sz="4000" b="0" dirty="0">
                <a:solidFill>
                  <a:srgbClr val="FF0000"/>
                </a:solidFill>
                <a:effectLst/>
                <a:latin typeface="Cansellarist" panose="02000500000000020004" pitchFamily="2" charset="0"/>
              </a:rPr>
              <a:t>и</a:t>
            </a:r>
            <a:r>
              <a:rPr lang="ru-RU" sz="4000" b="0" dirty="0" smtClean="0">
                <a:solidFill>
                  <a:srgbClr val="FF0000"/>
                </a:solidFill>
                <a:effectLst/>
                <a:latin typeface="Cansellarist" panose="02000500000000020004" pitchFamily="2" charset="0"/>
              </a:rPr>
              <a:t>стория библиотек Лаишевского района </a:t>
            </a:r>
            <a:br>
              <a:rPr lang="ru-RU" sz="4000" b="0" dirty="0" smtClean="0">
                <a:solidFill>
                  <a:srgbClr val="FF0000"/>
                </a:solidFill>
                <a:effectLst/>
                <a:latin typeface="Cansellarist" panose="02000500000000020004" pitchFamily="2" charset="0"/>
              </a:rPr>
            </a:br>
            <a:r>
              <a:rPr lang="ru-RU" sz="4000" b="0" dirty="0" smtClean="0">
                <a:solidFill>
                  <a:srgbClr val="FF0000"/>
                </a:solidFill>
                <a:effectLst/>
                <a:latin typeface="Cansellarist" panose="02000500000000020004" pitchFamily="2" charset="0"/>
              </a:rPr>
              <a:t>в годы Великой Отечественной войны</a:t>
            </a:r>
            <a:endParaRPr lang="ru-RU" sz="4000" b="0" dirty="0">
              <a:solidFill>
                <a:srgbClr val="FF0000"/>
              </a:solidFill>
              <a:effectLst/>
              <a:latin typeface="Cansellarist" panose="02000500000000020004" pitchFamily="2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095836" y="3753036"/>
            <a:ext cx="5599436" cy="1136448"/>
          </a:xfrm>
        </p:spPr>
        <p:txBody>
          <a:bodyPr>
            <a:normAutofit/>
          </a:bodyPr>
          <a:lstStyle/>
          <a:p>
            <a:r>
              <a:rPr lang="ru-RU" dirty="0" smtClean="0">
                <a:latin typeface="Cansellarist" panose="02000500000000020004" pitchFamily="2" charset="0"/>
              </a:rPr>
              <a:t>Посвящается 75-летию Победы…</a:t>
            </a:r>
            <a:endParaRPr lang="ru-RU" dirty="0">
              <a:latin typeface="Cansellarist" panose="02000500000000020004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 rot="435497">
            <a:off x="5623498" y="4404325"/>
            <a:ext cx="299238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 smtClean="0">
                <a:solidFill>
                  <a:schemeClr val="accent4"/>
                </a:solidFill>
                <a:latin typeface="Cansellarist" panose="02000500000000020004" pitchFamily="2" charset="0"/>
              </a:rPr>
              <a:t>Мы помним! </a:t>
            </a:r>
          </a:p>
          <a:p>
            <a:r>
              <a:rPr lang="ru-RU" sz="4400" dirty="0" smtClean="0">
                <a:solidFill>
                  <a:schemeClr val="accent4"/>
                </a:solidFill>
                <a:latin typeface="Cansellarist" panose="02000500000000020004" pitchFamily="2" charset="0"/>
              </a:rPr>
              <a:t>Мы гордимся!</a:t>
            </a:r>
            <a:endParaRPr lang="ru-RU" sz="4400" dirty="0">
              <a:solidFill>
                <a:schemeClr val="accent4"/>
              </a:solidFill>
              <a:latin typeface="Cansellarist" panose="02000500000000020004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59374" y="728700"/>
            <a:ext cx="6300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Constantia" panose="02030602050306030303" pitchFamily="18" charset="0"/>
              </a:rPr>
              <a:t>МБУК «Лаишевская ЦБС»</a:t>
            </a:r>
          </a:p>
          <a:p>
            <a:pPr algn="ctr"/>
            <a:r>
              <a:rPr lang="ru-RU" sz="2000" dirty="0" smtClean="0">
                <a:latin typeface="Constantia" panose="02030602050306030303" pitchFamily="18" charset="0"/>
              </a:rPr>
              <a:t>Методико-библиографический отдел</a:t>
            </a:r>
            <a:endParaRPr lang="ru-RU" sz="2000" dirty="0">
              <a:latin typeface="Constantia" panose="02030602050306030303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 rot="19815137">
            <a:off x="827584" y="1257904"/>
            <a:ext cx="10801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dirty="0" smtClean="0">
                <a:solidFill>
                  <a:schemeClr val="accent2">
                    <a:lumMod val="75000"/>
                  </a:schemeClr>
                </a:solidFill>
                <a:latin typeface="Cansellarist" panose="02000500000000020004" pitchFamily="2" charset="0"/>
              </a:rPr>
              <a:t>1941</a:t>
            </a:r>
            <a:endParaRPr lang="ru-RU" sz="6000" dirty="0">
              <a:solidFill>
                <a:schemeClr val="accent2">
                  <a:lumMod val="75000"/>
                </a:schemeClr>
              </a:solidFill>
              <a:latin typeface="Cansellarist" panose="02000500000000020004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 rot="1085619">
            <a:off x="7229746" y="1208270"/>
            <a:ext cx="14041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dirty="0" smtClean="0">
                <a:solidFill>
                  <a:schemeClr val="accent2">
                    <a:lumMod val="75000"/>
                  </a:schemeClr>
                </a:solidFill>
                <a:latin typeface="Cansellarist" panose="02000500000000020004" pitchFamily="2" charset="0"/>
              </a:rPr>
              <a:t>1945</a:t>
            </a:r>
            <a:endParaRPr lang="ru-RU" sz="6000" dirty="0">
              <a:solidFill>
                <a:schemeClr val="accent2">
                  <a:lumMod val="75000"/>
                </a:schemeClr>
              </a:solidFill>
              <a:latin typeface="Cansellarist" panose="02000500000000020004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299684" y="6073170"/>
            <a:ext cx="28443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0112932"/>
      </p:ext>
    </p:extLst>
  </p:cSld>
  <p:clrMapOvr>
    <a:masterClrMapping/>
  </p:clrMapOvr>
  <p:transition spd="slow" advTm="3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"/>
                            </p:stCondLst>
                            <p:childTnLst>
                              <p:par>
                                <p:cTn id="1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5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250"/>
                            </p:stCondLst>
                            <p:childTnLst>
                              <p:par>
                                <p:cTn id="2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000"/>
                            </p:stCondLst>
                            <p:childTnLst>
                              <p:par>
                                <p:cTn id="2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1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750"/>
                            </p:stCondLst>
                            <p:childTnLst>
                              <p:par>
                                <p:cTn id="3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1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5" grpId="0"/>
      <p:bldP spid="7" grpId="0"/>
      <p:bldP spid="8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26844" y="908720"/>
            <a:ext cx="76688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0000" algn="just"/>
            <a:r>
              <a:rPr lang="ru-RU" sz="1400" dirty="0">
                <a:latin typeface="Sitka Heading" panose="02000505000000020004" pitchFamily="2" charset="0"/>
              </a:rPr>
              <a:t>Во время Великой Отечественной войны количество читателей </a:t>
            </a:r>
            <a:r>
              <a:rPr lang="ru-RU" sz="1400" dirty="0" smtClean="0">
                <a:latin typeface="Sitka Heading" panose="02000505000000020004" pitchFamily="2" charset="0"/>
              </a:rPr>
              <a:t>Лаишевской центральной библиотеки </a:t>
            </a:r>
            <a:r>
              <a:rPr lang="ru-RU" sz="1400" dirty="0">
                <a:latin typeface="Sitka Heading" panose="02000505000000020004" pitchFamily="2" charset="0"/>
              </a:rPr>
              <a:t>не уменьшилось и составляло 1600-1800 человек – сказался приток эвакуированных граждан. Среди активных читателей были деятели искусства, эвакуированные из Москвы: А.Тарасова, А.Абрикосов, Т.Ефремова, И.Рапопорт и др.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6166" y="1988839"/>
            <a:ext cx="2443664" cy="28509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1511660" y="4847546"/>
            <a:ext cx="291632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i="1" dirty="0" smtClean="0">
                <a:latin typeface="Sitka Heading" panose="02000505000000020004" pitchFamily="2" charset="0"/>
              </a:rPr>
              <a:t>Алла Константиновна Тарасова </a:t>
            </a:r>
            <a:r>
              <a:rPr lang="ru-RU" sz="1400" i="1" dirty="0" smtClean="0">
                <a:latin typeface="Sitka Heading" panose="02000505000000020004" pitchFamily="2" charset="0"/>
              </a:rPr>
              <a:t>– народная актриса СССР, одна из крупнейших актрис МХАТа, киноактриса (снялась в фильмах «Гроза», «Петр 1» и мн. др.</a:t>
            </a:r>
            <a:endParaRPr lang="ru-RU" sz="1400" i="1" dirty="0">
              <a:latin typeface="Sitka Heading" panose="02000505000000020004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0196" y="1988839"/>
            <a:ext cx="2176200" cy="28509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5910798" y="4847546"/>
            <a:ext cx="27003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i="1" dirty="0" smtClean="0">
                <a:latin typeface="Sitka Heading" panose="02000505000000020004" pitchFamily="2" charset="0"/>
              </a:rPr>
              <a:t>Алексей Львович Абрикосов – </a:t>
            </a:r>
            <a:r>
              <a:rPr lang="ru-RU" sz="1400" i="1" dirty="0" smtClean="0">
                <a:latin typeface="Sitka Heading" panose="02000505000000020004" pitchFamily="2" charset="0"/>
              </a:rPr>
              <a:t>актер театра им. Вахтангова. В кино дебютировал в 1930 году в фильме «Тихий Дон». Народный артист СССР (1968)</a:t>
            </a:r>
            <a:endParaRPr lang="ru-RU" sz="1400" i="1" dirty="0">
              <a:latin typeface="Sitka Heading" panose="02000505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9878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pull/>
      </p:transition>
    </mc:Choice>
    <mc:Fallback xmlns="">
      <p:transition spd="slow" advClick="0" advTm="300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25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0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71600" y="872716"/>
            <a:ext cx="748883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450000" algn="just"/>
            <a:r>
              <a:rPr lang="ru-RU" sz="1400" dirty="0">
                <a:solidFill>
                  <a:prstClr val="black"/>
                </a:solidFill>
                <a:latin typeface="Sitka Heading" panose="02000505000000020004" pitchFamily="2" charset="0"/>
              </a:rPr>
              <a:t>Все они проявляли большую инициативу, участвовали в работе районной библиотеки, реставрировали книги, выступали с беседами, лекциями на тему войны, патриотизма советских людей. Большую работу в этом направлении проводили заведующая районной библиотекой А.В.Конюхова, заведующая читальным залом Т.Г.Вардакова, библиотекарь А.А.Прохорова, заведующая Детской библиотекой Н.Н.Шадрина.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2163487"/>
            <a:ext cx="2772308" cy="39471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6336196" y="3212976"/>
            <a:ext cx="18362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 smtClean="0">
                <a:latin typeface="Sitka Heading" panose="02000505000000020004" pitchFamily="2" charset="0"/>
              </a:rPr>
              <a:t>Иванова (Прохорова) Анна Андреевна</a:t>
            </a:r>
            <a:endParaRPr lang="ru-RU" sz="1600" b="1" i="1" dirty="0">
              <a:latin typeface="Sitka Heading" panose="02000505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557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pull/>
      </p:transition>
    </mc:Choice>
    <mc:Fallback xmlns="">
      <p:transition spd="slow" advClick="0" advTm="300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27584" y="800708"/>
            <a:ext cx="770485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/>
            <a:r>
              <a:rPr lang="ru-RU" sz="1400" i="1" dirty="0">
                <a:latin typeface="Sitka Heading" panose="02000505000000020004" pitchFamily="2" charset="0"/>
              </a:rPr>
              <a:t>Библиотека проводила большую работу по выполнению почина «Все для фронта – все для победы»: это сбор теплых вещей, лекарственных трав, книг. В 1943 году районная библиотека оказала помощь Киеву и Минску: послали дореволюционную и дублетную литературу</a:t>
            </a:r>
            <a:r>
              <a:rPr lang="ru-RU" sz="1400" i="1" dirty="0" smtClean="0">
                <a:latin typeface="Sitka Heading" panose="02000505000000020004" pitchFamily="2" charset="0"/>
              </a:rPr>
              <a:t>.</a:t>
            </a:r>
          </a:p>
          <a:p>
            <a:pPr indent="450000" algn="just"/>
            <a:r>
              <a:rPr lang="ru-RU" sz="1400" i="1" dirty="0">
                <a:latin typeface="Sitka Heading" panose="02000505000000020004" pitchFamily="2" charset="0"/>
              </a:rPr>
              <a:t>Библиотекари Т.Г.Вардакова, А.А.Прохорова, пройдя курсы «Выстрел», ушли на фронт. В этом же году пришли новые работники Н.А.Нагибина, а затем </a:t>
            </a:r>
            <a:r>
              <a:rPr lang="ru-RU" sz="1400" i="1" dirty="0" smtClean="0">
                <a:latin typeface="Sitka Heading" panose="02000505000000020004" pitchFamily="2" charset="0"/>
              </a:rPr>
              <a:t>В.П.Пермякова,</a:t>
            </a:r>
            <a:r>
              <a:rPr lang="en-US" sz="1400" i="1" dirty="0" smtClean="0">
                <a:latin typeface="Sitka Heading" panose="02000505000000020004" pitchFamily="2" charset="0"/>
              </a:rPr>
              <a:t> </a:t>
            </a:r>
            <a:r>
              <a:rPr lang="ru-RU" sz="1400" i="1" dirty="0" err="1" smtClean="0">
                <a:latin typeface="Sitka Heading" panose="02000505000000020004" pitchFamily="2" charset="0"/>
              </a:rPr>
              <a:t>А.П.Клюева</a:t>
            </a:r>
            <a:r>
              <a:rPr lang="ru-RU" sz="1400" i="1" dirty="0">
                <a:latin typeface="Sitka Heading" panose="02000505000000020004" pitchFamily="2" charset="0"/>
              </a:rPr>
              <a:t>.</a:t>
            </a:r>
          </a:p>
          <a:p>
            <a:pPr indent="450000" algn="just"/>
            <a:endParaRPr lang="ru-RU" sz="1400" i="1" dirty="0">
              <a:latin typeface="Sitka Heading" panose="02000505000000020004" pitchFamily="2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756" y="2024843"/>
            <a:ext cx="6156684" cy="40246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77245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pull/>
      </p:transition>
    </mc:Choice>
    <mc:Fallback xmlns="">
      <p:transition spd="slow" advClick="0" advTm="300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91580" y="1052736"/>
            <a:ext cx="76328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/>
            <a:r>
              <a:rPr lang="ru-RU" sz="1400" dirty="0" smtClean="0">
                <a:latin typeface="Sitka Heading" panose="02000505000000020004" pitchFamily="2" charset="0"/>
              </a:rPr>
              <a:t>В Лаишевской центральной библиотеке с </a:t>
            </a:r>
            <a:r>
              <a:rPr lang="ru-RU" sz="1400" dirty="0">
                <a:latin typeface="Sitka Heading" panose="02000505000000020004" pitchFamily="2" charset="0"/>
              </a:rPr>
              <a:t>1941 года ведется учет фонда </a:t>
            </a:r>
            <a:r>
              <a:rPr lang="ru-RU" sz="1400" dirty="0" smtClean="0">
                <a:latin typeface="Sitka Heading" panose="02000505000000020004" pitchFamily="2" charset="0"/>
              </a:rPr>
              <a:t>библиотеки и в настоящее время сохранены </a:t>
            </a:r>
            <a:r>
              <a:rPr lang="ru-RU" sz="1400" dirty="0">
                <a:latin typeface="Sitka Heading" panose="02000505000000020004" pitchFamily="2" charset="0"/>
              </a:rPr>
              <a:t>первые инвентарные </a:t>
            </a:r>
            <a:r>
              <a:rPr lang="ru-RU" sz="1400" dirty="0" smtClean="0">
                <a:latin typeface="Sitka Heading" panose="02000505000000020004" pitchFamily="2" charset="0"/>
              </a:rPr>
              <a:t>книги.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692" y="1806795"/>
            <a:ext cx="6048672" cy="38371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69599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pull/>
      </p:transition>
    </mc:Choice>
    <mc:Fallback xmlns="">
      <p:transition spd="slow" advClick="0" advTm="300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15616" y="1088740"/>
            <a:ext cx="709278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000" algn="just"/>
            <a:r>
              <a:rPr lang="ru-RU" sz="1400" dirty="0">
                <a:solidFill>
                  <a:prstClr val="black"/>
                </a:solidFill>
                <a:latin typeface="Sitka Heading" panose="02000505000000020004" pitchFamily="2" charset="0"/>
              </a:rPr>
              <a:t>После  возвращения  с фронта   в    библиотеку   пришла   Белякова Липа Семеновна, где проработала более 38 лет. Она награждена юбилейной медалью «За доблестный труд» в ознаменование 100-летия со дня рождения В.И.Ленина.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668" y="2420888"/>
            <a:ext cx="3475112" cy="2592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2445" y="1850404"/>
            <a:ext cx="2955959" cy="4212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1623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pull/>
      </p:transition>
    </mc:Choice>
    <mc:Fallback xmlns="">
      <p:transition spd="slow" advClick="0" advTm="300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17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175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43708" y="839940"/>
            <a:ext cx="55806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i="1" dirty="0">
                <a:solidFill>
                  <a:srgbClr val="962A34"/>
                </a:solidFill>
                <a:latin typeface="Sitka Subheading" panose="02000505000000020004" pitchFamily="2" charset="0"/>
              </a:rPr>
              <a:t>Татарскосараловская сельская библиотека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282976" y="1808820"/>
            <a:ext cx="7200800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000" algn="just"/>
            <a:r>
              <a:rPr lang="ru-RU" sz="1400" i="1" dirty="0">
                <a:solidFill>
                  <a:prstClr val="black"/>
                </a:solidFill>
                <a:latin typeface="Sitka Subheading" panose="02000505000000020004" pitchFamily="2" charset="0"/>
              </a:rPr>
              <a:t>В 1931 </a:t>
            </a:r>
            <a:r>
              <a:rPr lang="ru-RU" sz="1400" i="1" dirty="0" smtClean="0">
                <a:solidFill>
                  <a:prstClr val="black"/>
                </a:solidFill>
                <a:latin typeface="Sitka Subheading" panose="02000505000000020004" pitchFamily="2" charset="0"/>
              </a:rPr>
              <a:t>году образовалась </a:t>
            </a:r>
            <a:r>
              <a:rPr lang="ru-RU" sz="1400" i="1" dirty="0">
                <a:solidFill>
                  <a:prstClr val="black"/>
                </a:solidFill>
                <a:latin typeface="Sitka Subheading" panose="02000505000000020004" pitchFamily="2" charset="0"/>
              </a:rPr>
              <a:t>изба-читальня, став </a:t>
            </a:r>
            <a:r>
              <a:rPr lang="ru-RU" sz="1400" i="1" dirty="0" smtClean="0">
                <a:solidFill>
                  <a:prstClr val="black"/>
                </a:solidFill>
                <a:latin typeface="Sitka Subheading" panose="02000505000000020004" pitchFamily="2" charset="0"/>
              </a:rPr>
              <a:t>первой </a:t>
            </a:r>
            <a:r>
              <a:rPr lang="ru-RU" sz="1400" i="1" dirty="0">
                <a:solidFill>
                  <a:prstClr val="black"/>
                </a:solidFill>
                <a:latin typeface="Sitka Subheading" panose="02000505000000020004" pitchFamily="2" charset="0"/>
              </a:rPr>
              <a:t>общедоступной библиотекой </a:t>
            </a:r>
            <a:r>
              <a:rPr lang="ru-RU" sz="1400" i="1" dirty="0" smtClean="0">
                <a:solidFill>
                  <a:prstClr val="black"/>
                </a:solidFill>
                <a:latin typeface="Sitka Subheading" panose="02000505000000020004" pitchFamily="2" charset="0"/>
              </a:rPr>
              <a:t>села</a:t>
            </a:r>
            <a:r>
              <a:rPr lang="ru-RU" sz="1400" i="1" dirty="0">
                <a:solidFill>
                  <a:prstClr val="black"/>
                </a:solidFill>
                <a:latin typeface="Sitka Subheading" panose="02000505000000020004" pitchFamily="2" charset="0"/>
              </a:rPr>
              <a:t> </a:t>
            </a:r>
            <a:r>
              <a:rPr lang="ru-RU" sz="1400" i="1" dirty="0" smtClean="0">
                <a:solidFill>
                  <a:prstClr val="black"/>
                </a:solidFill>
                <a:latin typeface="Sitka Subheading" panose="02000505000000020004" pitchFamily="2" charset="0"/>
              </a:rPr>
              <a:t>(</a:t>
            </a:r>
            <a:r>
              <a:rPr lang="ru-RU" sz="1400" b="1" i="1" dirty="0" smtClean="0">
                <a:solidFill>
                  <a:prstClr val="black"/>
                </a:solidFill>
                <a:latin typeface="Sitka Subheading" panose="02000505000000020004" pitchFamily="2" charset="0"/>
              </a:rPr>
              <a:t>первый</a:t>
            </a:r>
            <a:r>
              <a:rPr lang="ru-RU" sz="1400" i="1" dirty="0" smtClean="0">
                <a:solidFill>
                  <a:prstClr val="black"/>
                </a:solidFill>
                <a:latin typeface="Sitka Subheading" panose="02000505000000020004" pitchFamily="2" charset="0"/>
              </a:rPr>
              <a:t> </a:t>
            </a:r>
            <a:r>
              <a:rPr lang="ru-RU" sz="1400" i="1" dirty="0">
                <a:solidFill>
                  <a:prstClr val="black"/>
                </a:solidFill>
                <a:latin typeface="Sitka Subheading" panose="02000505000000020004" pitchFamily="2" charset="0"/>
              </a:rPr>
              <a:t>библиотекарь - </a:t>
            </a:r>
            <a:r>
              <a:rPr lang="ru-RU" sz="1400" b="1" i="1" dirty="0">
                <a:solidFill>
                  <a:prstClr val="black"/>
                </a:solidFill>
                <a:latin typeface="Sitka Subheading" panose="02000505000000020004" pitchFamily="2" charset="0"/>
              </a:rPr>
              <a:t>Князева Саима, </a:t>
            </a:r>
            <a:r>
              <a:rPr lang="ru-RU" sz="1400" i="1" dirty="0">
                <a:solidFill>
                  <a:prstClr val="black"/>
                </a:solidFill>
                <a:latin typeface="Sitka Subheading" panose="02000505000000020004" pitchFamily="2" charset="0"/>
              </a:rPr>
              <a:t>работала в </a:t>
            </a:r>
            <a:r>
              <a:rPr lang="ru-RU" sz="1400" b="1" i="1" dirty="0">
                <a:solidFill>
                  <a:prstClr val="black"/>
                </a:solidFill>
                <a:latin typeface="Sitka Subheading" panose="02000505000000020004" pitchFamily="2" charset="0"/>
              </a:rPr>
              <a:t>1931- 1939г.г.</a:t>
            </a:r>
            <a:r>
              <a:rPr lang="ru-RU" sz="1400" i="1" dirty="0">
                <a:solidFill>
                  <a:prstClr val="black"/>
                </a:solidFill>
                <a:latin typeface="Sitka Subheading" panose="02000505000000020004" pitchFamily="2" charset="0"/>
              </a:rPr>
              <a:t>). </a:t>
            </a:r>
            <a:endParaRPr lang="ru-RU" sz="1400" i="1" dirty="0" smtClean="0">
              <a:solidFill>
                <a:prstClr val="black"/>
              </a:solidFill>
              <a:latin typeface="Sitka Subheading" panose="02000505000000020004" pitchFamily="2" charset="0"/>
            </a:endParaRPr>
          </a:p>
          <a:p>
            <a:pPr lvl="0" indent="450000" algn="just"/>
            <a:r>
              <a:rPr lang="ru-RU" sz="1400" i="1" dirty="0">
                <a:solidFill>
                  <a:prstClr val="black"/>
                </a:solidFill>
                <a:latin typeface="Sitka Subheading" panose="02000505000000020004" pitchFamily="2" charset="0"/>
              </a:rPr>
              <a:t>В </a:t>
            </a:r>
            <a:r>
              <a:rPr lang="ru-RU" sz="1400" b="1" i="1" dirty="0">
                <a:solidFill>
                  <a:prstClr val="black"/>
                </a:solidFill>
                <a:latin typeface="Sitka Subheading" panose="02000505000000020004" pitchFamily="2" charset="0"/>
              </a:rPr>
              <a:t>1940-1941</a:t>
            </a:r>
            <a:r>
              <a:rPr lang="ru-RU" sz="1400" i="1" dirty="0">
                <a:solidFill>
                  <a:prstClr val="black"/>
                </a:solidFill>
                <a:latin typeface="Sitka Subheading" panose="02000505000000020004" pitchFamily="2" charset="0"/>
              </a:rPr>
              <a:t> году в библиотеке работала </a:t>
            </a:r>
            <a:r>
              <a:rPr lang="ru-RU" sz="1400" b="1" i="1" dirty="0">
                <a:solidFill>
                  <a:prstClr val="black"/>
                </a:solidFill>
                <a:latin typeface="Sitka Subheading" panose="02000505000000020004" pitchFamily="2" charset="0"/>
              </a:rPr>
              <a:t>Фаттахова Марзия </a:t>
            </a:r>
            <a:r>
              <a:rPr lang="ru-RU" sz="1400" i="1" dirty="0">
                <a:solidFill>
                  <a:prstClr val="black"/>
                </a:solidFill>
                <a:latin typeface="Sitka Subheading" panose="02000505000000020004" pitchFamily="2" charset="0"/>
              </a:rPr>
              <a:t>(1922 г.р.). Через некоторое время её перевели на работу в сельский совет секретарём. Далее сильную целеустремлённую девушку перевели в Лаишевский исполком на должность секретаря райисполкома. В 1942  году она ушла на фронт (попала в Москву в танковую дивизию). Со слов племянницы Хамидуллиной Рушании, Фаттахова М. была командиром танковой дивизии. Прослужила до окончания войны  и получила звание подполковника. В 1945 году погибла в Москве при неизвестных  обстоятельствах.</a:t>
            </a:r>
          </a:p>
          <a:p>
            <a:pPr lvl="0" indent="450000" algn="just"/>
            <a:r>
              <a:rPr lang="ru-RU" sz="1400" i="1" dirty="0">
                <a:solidFill>
                  <a:prstClr val="black"/>
                </a:solidFill>
                <a:latin typeface="Sitka Subheading" panose="02000505000000020004" pitchFamily="2" charset="0"/>
              </a:rPr>
              <a:t>С </a:t>
            </a:r>
            <a:r>
              <a:rPr lang="ru-RU" sz="1400" b="1" i="1" dirty="0">
                <a:solidFill>
                  <a:prstClr val="black"/>
                </a:solidFill>
                <a:latin typeface="Sitka Subheading" panose="02000505000000020004" pitchFamily="2" charset="0"/>
              </a:rPr>
              <a:t>1942 </a:t>
            </a:r>
            <a:r>
              <a:rPr lang="ru-RU" sz="1400" i="1" dirty="0">
                <a:solidFill>
                  <a:prstClr val="black"/>
                </a:solidFill>
                <a:latin typeface="Sitka Subheading" panose="02000505000000020004" pitchFamily="2" charset="0"/>
              </a:rPr>
              <a:t>по </a:t>
            </a:r>
            <a:r>
              <a:rPr lang="ru-RU" sz="1400" b="1" i="1" dirty="0">
                <a:solidFill>
                  <a:prstClr val="black"/>
                </a:solidFill>
                <a:latin typeface="Sitka Subheading" panose="02000505000000020004" pitchFamily="2" charset="0"/>
              </a:rPr>
              <a:t>1943</a:t>
            </a:r>
            <a:r>
              <a:rPr lang="ru-RU" sz="1400" i="1" dirty="0">
                <a:solidFill>
                  <a:prstClr val="black"/>
                </a:solidFill>
                <a:latin typeface="Sitka Subheading" panose="02000505000000020004" pitchFamily="2" charset="0"/>
              </a:rPr>
              <a:t> годы в библиотеке работал </a:t>
            </a:r>
            <a:r>
              <a:rPr lang="ru-RU" sz="1400" b="1" i="1" dirty="0">
                <a:solidFill>
                  <a:prstClr val="black"/>
                </a:solidFill>
                <a:latin typeface="Sitka Subheading" panose="02000505000000020004" pitchFamily="2" charset="0"/>
              </a:rPr>
              <a:t>Сафин Ибрай Сафович</a:t>
            </a:r>
            <a:r>
              <a:rPr lang="ru-RU" sz="1400" i="1" dirty="0">
                <a:solidFill>
                  <a:prstClr val="black"/>
                </a:solidFill>
                <a:latin typeface="Sitka Subheading" panose="02000505000000020004" pitchFamily="2" charset="0"/>
              </a:rPr>
              <a:t>. Он, инвалид  детства, был умным, образованным человеком. Со всей ответственностью относился к своей работе. Выходил на поля, на фермы с пропагандой литературы, агитационной работой. В последующие годы работал в колхозе, а затем в совхозе бригадиром, учётчиком, налоговым агентом, председателем сельского совета.</a:t>
            </a:r>
          </a:p>
          <a:p>
            <a:pPr lvl="0" indent="450000" algn="just"/>
            <a:endParaRPr lang="ru-RU" sz="1400" i="1" dirty="0">
              <a:solidFill>
                <a:prstClr val="black"/>
              </a:solidFill>
              <a:latin typeface="Sitka Subheading" panose="02000505000000020004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pull/>
      </p:transition>
    </mc:Choice>
    <mc:Fallback xmlns="">
      <p:transition spd="slow" advClick="0" advTm="300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54017" y="1340768"/>
            <a:ext cx="770485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0000" algn="just"/>
            <a:endParaRPr lang="ru-RU" sz="1200" dirty="0">
              <a:latin typeface="Sitka Subheading" panose="02000505000000020004" pitchFamily="2" charset="0"/>
            </a:endParaRPr>
          </a:p>
          <a:p>
            <a:pPr algn="just"/>
            <a:endParaRPr lang="ru-RU" sz="1200" dirty="0" smtClean="0">
              <a:latin typeface="Sitka Subheading" panose="02000505000000020004" pitchFamily="2" charset="0"/>
            </a:endParaRPr>
          </a:p>
          <a:p>
            <a:pPr algn="just"/>
            <a:endParaRPr lang="ru-RU" sz="1200" dirty="0">
              <a:latin typeface="Sitka Subheading" panose="02000505000000020004" pitchFamily="2" charset="0"/>
            </a:endParaRPr>
          </a:p>
          <a:p>
            <a:pPr algn="just"/>
            <a:endParaRPr lang="ru-RU" sz="1200" dirty="0" smtClean="0">
              <a:latin typeface="Sitka Subheading" panose="02000505000000020004" pitchFamily="2" charset="0"/>
            </a:endParaRPr>
          </a:p>
          <a:p>
            <a:pPr algn="just"/>
            <a:endParaRPr lang="ru-RU" sz="1200" dirty="0">
              <a:latin typeface="Sitka Subheading" panose="02000505000000020004" pitchFamily="2" charset="0"/>
            </a:endParaRPr>
          </a:p>
          <a:p>
            <a:pPr algn="just"/>
            <a:endParaRPr lang="ru-RU" sz="1200" dirty="0" smtClean="0">
              <a:latin typeface="Sitka Subheading" panose="02000505000000020004" pitchFamily="2" charset="0"/>
            </a:endParaRPr>
          </a:p>
          <a:p>
            <a:pPr algn="just"/>
            <a:endParaRPr lang="ru-RU" sz="1200" dirty="0">
              <a:latin typeface="Sitka Subheading" panose="02000505000000020004" pitchFamily="2" charset="0"/>
            </a:endParaRPr>
          </a:p>
          <a:p>
            <a:pPr algn="just"/>
            <a:endParaRPr lang="ru-RU" sz="1200" dirty="0" smtClean="0">
              <a:latin typeface="Sitka Subheading" panose="02000505000000020004" pitchFamily="2" charset="0"/>
            </a:endParaRPr>
          </a:p>
          <a:p>
            <a:pPr algn="just"/>
            <a:endParaRPr lang="ru-RU" sz="1200" dirty="0">
              <a:latin typeface="Sitka Subheading" panose="02000505000000020004" pitchFamily="2" charset="0"/>
            </a:endParaRPr>
          </a:p>
          <a:p>
            <a:pPr algn="just"/>
            <a:endParaRPr lang="ru-RU" sz="1200" dirty="0" smtClean="0">
              <a:latin typeface="Sitka Subheading" panose="02000505000000020004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63588" y="1232756"/>
            <a:ext cx="74528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0000" algn="just"/>
            <a:r>
              <a:rPr lang="ru-RU" sz="1400" i="1" dirty="0">
                <a:latin typeface="Sitka Subheading" panose="02000505000000020004" pitchFamily="2" charset="0"/>
              </a:rPr>
              <a:t>В </a:t>
            </a:r>
            <a:r>
              <a:rPr lang="ru-RU" sz="1400" i="1" dirty="0" smtClean="0">
                <a:latin typeface="Sitka Subheading" panose="02000505000000020004" pitchFamily="2" charset="0"/>
              </a:rPr>
              <a:t>1943 году в здании мечети начал работать сельский клуб. Заведующей сельским клубом стала </a:t>
            </a:r>
            <a:r>
              <a:rPr lang="ru-RU" sz="1400" b="1" i="1" dirty="0" smtClean="0">
                <a:latin typeface="Sitka Subheading" panose="02000505000000020004" pitchFamily="2" charset="0"/>
              </a:rPr>
              <a:t>Яруллина Минзиган Рахматулловна (г.р. 15.01 1924– 08.09. 2001)</a:t>
            </a:r>
            <a:r>
              <a:rPr lang="ru-RU" sz="1400" i="1" dirty="0" smtClean="0">
                <a:latin typeface="Sitka Subheading" panose="02000505000000020004" pitchFamily="2" charset="0"/>
              </a:rPr>
              <a:t>. В </a:t>
            </a:r>
            <a:r>
              <a:rPr lang="ru-RU" sz="1400" b="1" i="1" dirty="0" smtClean="0">
                <a:latin typeface="Sitka Subheading" panose="02000505000000020004" pitchFamily="2" charset="0"/>
              </a:rPr>
              <a:t>1944</a:t>
            </a:r>
            <a:r>
              <a:rPr lang="ru-RU" sz="1400" i="1" dirty="0" smtClean="0">
                <a:latin typeface="Sitka Subheading" panose="02000505000000020004" pitchFamily="2" charset="0"/>
              </a:rPr>
              <a:t> году она параллельно приняла библиотеку и проработала  библиотекарем  до окончания войны – </a:t>
            </a:r>
            <a:r>
              <a:rPr lang="ru-RU" sz="1400" b="1" i="1" dirty="0" smtClean="0">
                <a:latin typeface="Sitka Subheading" panose="02000505000000020004" pitchFamily="2" charset="0"/>
              </a:rPr>
              <a:t>1945 года.</a:t>
            </a:r>
            <a:r>
              <a:rPr lang="ru-RU" sz="1400" i="1" dirty="0" smtClean="0">
                <a:latin typeface="Sitka Subheading" panose="02000505000000020004" pitchFamily="2" charset="0"/>
              </a:rPr>
              <a:t> </a:t>
            </a:r>
            <a:endParaRPr lang="ru-RU" sz="1400" i="1" dirty="0">
              <a:latin typeface="Sitka Subheading" panose="02000505000000020004" pitchFamily="2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lum bright="-6000" contrast="18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1" b="9842"/>
          <a:stretch>
            <a:fillRect/>
          </a:stretch>
        </p:blipFill>
        <p:spPr bwMode="auto">
          <a:xfrm>
            <a:off x="2987824" y="2310264"/>
            <a:ext cx="5545025" cy="35617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63588" y="3279760"/>
            <a:ext cx="21242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b="1" i="1" dirty="0" smtClean="0">
                <a:latin typeface="Sitka Heading" panose="02000505000000020004" pitchFamily="2" charset="0"/>
              </a:rPr>
              <a:t>Клуб и библиотека, расположенные в здании мечети, 1945г.</a:t>
            </a:r>
            <a:endParaRPr lang="ru-RU" sz="1600" b="1" i="1" dirty="0">
              <a:latin typeface="Sitka Heading" panose="02000505000000020004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pull/>
      </p:transition>
    </mc:Choice>
    <mc:Fallback xmlns="">
      <p:transition spd="slow" advClick="0" advTm="300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17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00"/>
                            </p:stCondLst>
                            <p:childTnLst>
                              <p:par>
                                <p:cTn id="1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484784"/>
            <a:ext cx="86409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>
              <a:hlinkClick r:id="rId2"/>
            </a:endParaRPr>
          </a:p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719572" y="856357"/>
            <a:ext cx="7848872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0000" algn="just"/>
            <a:r>
              <a:rPr lang="ru-RU" sz="1400" i="1" dirty="0" smtClean="0">
                <a:latin typeface="Sitka Subheading" panose="02000505000000020004" pitchFamily="2" charset="0"/>
              </a:rPr>
              <a:t>Свою рабочую деятельность Минзиган Рахматулловна начала в 1939 году почтальонкой (до 1943 года). Она вспоминала, что работа почтальонкой  в годы войны была самой тяжёлой для неё. Ведь это она, молоденькая почтальонка, первой  приносила страшную весть – похоронку – родным погибшего солдата. </a:t>
            </a:r>
          </a:p>
          <a:p>
            <a:pPr indent="450000" algn="just"/>
            <a:r>
              <a:rPr lang="ru-RU" sz="1400" i="1" dirty="0" smtClean="0">
                <a:latin typeface="Sitka Subheading" panose="02000505000000020004" pitchFamily="2" charset="0"/>
              </a:rPr>
              <a:t>«Перед тем, как отдать «чёрный треугольник», несколько дней носила его с собой, думая, как и кому же из родственников отдать его. Эти письма получила тогда каждая вторая семья» - из воспоминаний Минзиган Рахматулловны. </a:t>
            </a:r>
          </a:p>
          <a:p>
            <a:pPr indent="450000" algn="just"/>
            <a:r>
              <a:rPr lang="ru-RU" sz="1400" i="1" dirty="0" smtClean="0">
                <a:latin typeface="Sitka Subheading" panose="02000505000000020004" pitchFamily="2" charset="0"/>
              </a:rPr>
              <a:t>В 1945 году Минзиган Рахматулловну выбирают председателем сельского совета, после она работает председателем сельпо, в больнице, на маслозаводе. Она сменила много профессий, но ни одна работа  не пришлась по душе. Она понимала, что её призвание – это культура, что в этой деятельности принесёт больше пользы.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7265" y="3314375"/>
            <a:ext cx="4494895" cy="28509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012160" y="3772778"/>
            <a:ext cx="234026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b="1" i="1" dirty="0">
                <a:latin typeface="Sitka Subheading" panose="02000505000000020004" pitchFamily="2" charset="0"/>
              </a:rPr>
              <a:t>Яруллина Минзиган </a:t>
            </a:r>
            <a:r>
              <a:rPr lang="ru-RU" sz="1600" b="1" i="1" dirty="0" smtClean="0">
                <a:latin typeface="Sitka Subheading" panose="02000505000000020004" pitchFamily="2" charset="0"/>
              </a:rPr>
              <a:t>Рахматулловна </a:t>
            </a:r>
          </a:p>
          <a:p>
            <a:pPr algn="just"/>
            <a:r>
              <a:rPr lang="ru-RU" sz="1600" i="1" dirty="0" smtClean="0">
                <a:latin typeface="Sitka Subheading" panose="02000505000000020004" pitchFamily="2" charset="0"/>
              </a:rPr>
              <a:t>(первая слева) с учителями - </a:t>
            </a:r>
            <a:r>
              <a:rPr lang="ru-RU" sz="1600" i="1" dirty="0">
                <a:latin typeface="Sitka Subheading" panose="02000505000000020004" pitchFamily="2" charset="0"/>
              </a:rPr>
              <a:t>Равилова Сания апа,  Равилова </a:t>
            </a:r>
            <a:r>
              <a:rPr lang="ru-RU" sz="1600" i="1" dirty="0" smtClean="0">
                <a:latin typeface="Sitka Subheading" panose="02000505000000020004" pitchFamily="2" charset="0"/>
              </a:rPr>
              <a:t>Минжамал апа</a:t>
            </a:r>
            <a:r>
              <a:rPr lang="ru-RU" sz="1600" i="1" dirty="0">
                <a:latin typeface="Sitka Subheading" panose="02000505000000020004" pitchFamily="2" charset="0"/>
              </a:rPr>
              <a:t>,  </a:t>
            </a:r>
            <a:r>
              <a:rPr lang="ru-RU" sz="1600" i="1" dirty="0" smtClean="0">
                <a:latin typeface="Sitka Subheading" panose="02000505000000020004" pitchFamily="2" charset="0"/>
              </a:rPr>
              <a:t>Бибинур      (</a:t>
            </a:r>
            <a:r>
              <a:rPr lang="ru-RU" sz="1600" i="1" dirty="0">
                <a:latin typeface="Sitka Subheading" panose="02000505000000020004" pitchFamily="2" charset="0"/>
              </a:rPr>
              <a:t>1957г.)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pull/>
      </p:transition>
    </mc:Choice>
    <mc:Fallback xmlns="">
      <p:transition spd="slow" advClick="0" advTm="300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175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5576" y="908720"/>
            <a:ext cx="781286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450000" algn="just"/>
            <a:r>
              <a:rPr lang="ru-RU" sz="1400" i="1" dirty="0">
                <a:solidFill>
                  <a:prstClr val="black"/>
                </a:solidFill>
                <a:latin typeface="Sitka Subheading" panose="02000505000000020004" pitchFamily="2" charset="0"/>
              </a:rPr>
              <a:t>И в 1957 году Яруллина М.Р. вновь </a:t>
            </a:r>
            <a:r>
              <a:rPr lang="ru-RU" sz="1400" i="1" dirty="0" smtClean="0">
                <a:solidFill>
                  <a:prstClr val="black"/>
                </a:solidFill>
                <a:latin typeface="Sitka Subheading" panose="02000505000000020004" pitchFamily="2" charset="0"/>
              </a:rPr>
              <a:t>была назначена заведующей сельским клубом и библиотекой </a:t>
            </a:r>
            <a:r>
              <a:rPr lang="ru-RU" sz="1400" i="1" dirty="0">
                <a:solidFill>
                  <a:prstClr val="black"/>
                </a:solidFill>
                <a:latin typeface="Sitka Subheading" panose="02000505000000020004" pitchFamily="2" charset="0"/>
              </a:rPr>
              <a:t>и </a:t>
            </a:r>
            <a:r>
              <a:rPr lang="ru-RU" sz="1400" i="1" dirty="0" smtClean="0">
                <a:solidFill>
                  <a:prstClr val="black"/>
                </a:solidFill>
                <a:latin typeface="Sitka Subheading" panose="02000505000000020004" pitchFamily="2" charset="0"/>
              </a:rPr>
              <a:t>проработала в </a:t>
            </a:r>
            <a:r>
              <a:rPr lang="ru-RU" sz="1400" i="1" dirty="0">
                <a:solidFill>
                  <a:prstClr val="black"/>
                </a:solidFill>
                <a:latin typeface="Sitka Subheading" panose="02000505000000020004" pitchFamily="2" charset="0"/>
              </a:rPr>
              <a:t>этой должности ещё 30 лет. Да, действительно, всегда весёлая, </a:t>
            </a:r>
            <a:r>
              <a:rPr lang="ru-RU" sz="1400" i="1" dirty="0" smtClean="0">
                <a:solidFill>
                  <a:prstClr val="black"/>
                </a:solidFill>
                <a:latin typeface="Sitka Subheading" panose="02000505000000020004" pitchFamily="2" charset="0"/>
              </a:rPr>
              <a:t>зажигательная, обладая </a:t>
            </a:r>
            <a:r>
              <a:rPr lang="ru-RU" sz="1400" i="1" dirty="0">
                <a:solidFill>
                  <a:prstClr val="black"/>
                </a:solidFill>
                <a:latin typeface="Sitka Subheading" panose="02000505000000020004" pitchFamily="2" charset="0"/>
              </a:rPr>
              <a:t>артистическим и актёрским  </a:t>
            </a:r>
            <a:r>
              <a:rPr lang="ru-RU" sz="1400" i="1" dirty="0" smtClean="0">
                <a:solidFill>
                  <a:prstClr val="black"/>
                </a:solidFill>
                <a:latin typeface="Sitka Subheading" panose="02000505000000020004" pitchFamily="2" charset="0"/>
              </a:rPr>
              <a:t>талантом, вовлекала </a:t>
            </a:r>
            <a:r>
              <a:rPr lang="ru-RU" sz="1400" i="1" dirty="0">
                <a:solidFill>
                  <a:prstClr val="black"/>
                </a:solidFill>
                <a:latin typeface="Sitka Subheading" panose="02000505000000020004" pitchFamily="2" charset="0"/>
              </a:rPr>
              <a:t>в художественную самодеятельность сельское население  и многим </a:t>
            </a:r>
            <a:r>
              <a:rPr lang="ru-RU" sz="1400" i="1" dirty="0" smtClean="0">
                <a:solidFill>
                  <a:prstClr val="black"/>
                </a:solidFill>
                <a:latin typeface="Sitka Subheading" panose="02000505000000020004" pitchFamily="2" charset="0"/>
              </a:rPr>
              <a:t>помогала </a:t>
            </a:r>
            <a:r>
              <a:rPr lang="ru-RU" sz="1400" i="1" dirty="0">
                <a:solidFill>
                  <a:prstClr val="black"/>
                </a:solidFill>
                <a:latin typeface="Sitka Subheading" panose="02000505000000020004" pitchFamily="2" charset="0"/>
              </a:rPr>
              <a:t>раскрыть свои таланты.  В культурную жизнь  села были вовлечены все - и стар, и млад. На все праздники готовили концерты, выезжали с ними на поля, на ферму. Вся интеллигенция села, рабочая молодежь, даже старики , играли на сцене! </a:t>
            </a:r>
            <a:endParaRPr lang="ru-RU" sz="1400" i="1" dirty="0" smtClean="0">
              <a:solidFill>
                <a:prstClr val="black"/>
              </a:solidFill>
              <a:latin typeface="Sitka Subheading" panose="02000505000000020004" pitchFamily="2" charset="0"/>
            </a:endParaRPr>
          </a:p>
          <a:p>
            <a:pPr lvl="0" indent="450000" algn="just"/>
            <a:r>
              <a:rPr lang="ru-RU" sz="1400" i="1" dirty="0" smtClean="0">
                <a:solidFill>
                  <a:prstClr val="black"/>
                </a:solidFill>
                <a:latin typeface="Sitka Subheading" panose="02000505000000020004" pitchFamily="2" charset="0"/>
              </a:rPr>
              <a:t>В 1994 году в </a:t>
            </a:r>
            <a:r>
              <a:rPr lang="ru-RU" sz="1400" i="1" dirty="0">
                <a:solidFill>
                  <a:prstClr val="black"/>
                </a:solidFill>
                <a:latin typeface="Sitka Subheading" panose="02000505000000020004" pitchFamily="2" charset="0"/>
              </a:rPr>
              <a:t>музее Лаишевского края  </a:t>
            </a:r>
            <a:r>
              <a:rPr lang="ru-RU" sz="1400" i="1" dirty="0" smtClean="0">
                <a:solidFill>
                  <a:prstClr val="black"/>
                </a:solidFill>
                <a:latin typeface="Sitka Subheading" panose="02000505000000020004" pitchFamily="2" charset="0"/>
              </a:rPr>
              <a:t>найдены </a:t>
            </a:r>
            <a:r>
              <a:rPr lang="ru-RU" sz="1400" i="1" dirty="0">
                <a:solidFill>
                  <a:prstClr val="black"/>
                </a:solidFill>
                <a:latin typeface="Sitka Subheading" panose="02000505000000020004" pitchFamily="2" charset="0"/>
              </a:rPr>
              <a:t>такие строки: «Агитаторами, проводниками всего передового на селе в годы </a:t>
            </a:r>
            <a:r>
              <a:rPr lang="ru-RU" sz="1400" i="1" dirty="0" smtClean="0">
                <a:solidFill>
                  <a:prstClr val="black"/>
                </a:solidFill>
                <a:latin typeface="Sitka Subheading" panose="02000505000000020004" pitchFamily="2" charset="0"/>
              </a:rPr>
              <a:t>4-ой </a:t>
            </a:r>
            <a:r>
              <a:rPr lang="ru-RU" sz="1400" i="1" dirty="0">
                <a:solidFill>
                  <a:prstClr val="black"/>
                </a:solidFill>
                <a:latin typeface="Sitka Subheading" panose="02000505000000020004" pitchFamily="2" charset="0"/>
              </a:rPr>
              <a:t>пятилетки были комсомольцы. Одна из них- Яруллина М.Р. в </a:t>
            </a:r>
            <a:r>
              <a:rPr lang="ru-RU" sz="1400" i="1" dirty="0" smtClean="0">
                <a:solidFill>
                  <a:prstClr val="black"/>
                </a:solidFill>
                <a:latin typeface="Sitka Subheading" panose="02000505000000020004" pitchFamily="2" charset="0"/>
              </a:rPr>
              <a:t>Татарских Саралах</a:t>
            </a:r>
            <a:r>
              <a:rPr lang="ru-RU" sz="1400" i="1" dirty="0">
                <a:solidFill>
                  <a:prstClr val="black"/>
                </a:solidFill>
                <a:latin typeface="Sitka Subheading" panose="02000505000000020004" pitchFamily="2" charset="0"/>
              </a:rPr>
              <a:t>. Под её руководством развернулась  культурная работа среди колхозников. Они разъясняли политику Партии и Правительства, информировали о событиях за рубежом, звали к активному претворению в жизнь решений КПСС, восстановлению колхозного хозяйства после войны. Яруллина </a:t>
            </a:r>
            <a:r>
              <a:rPr lang="ru-RU" sz="1400" i="1" dirty="0" smtClean="0">
                <a:solidFill>
                  <a:prstClr val="black"/>
                </a:solidFill>
                <a:latin typeface="Sitka Subheading" panose="02000505000000020004" pitchFamily="2" charset="0"/>
              </a:rPr>
              <a:t>М.Р. </a:t>
            </a:r>
            <a:r>
              <a:rPr lang="ru-RU" sz="1400" i="1" dirty="0">
                <a:solidFill>
                  <a:prstClr val="black"/>
                </a:solidFill>
                <a:latin typeface="Sitka Subheading" panose="02000505000000020004" pitchFamily="2" charset="0"/>
              </a:rPr>
              <a:t>награждена медалью.»</a:t>
            </a:r>
          </a:p>
          <a:p>
            <a:pPr lvl="0" algn="just"/>
            <a:endParaRPr lang="ru-RU" sz="1400" i="1" dirty="0" smtClean="0">
              <a:solidFill>
                <a:prstClr val="black"/>
              </a:solidFill>
              <a:latin typeface="Sitka Subheading" panose="02000505000000020004" pitchFamily="2" charset="0"/>
            </a:endParaRPr>
          </a:p>
          <a:p>
            <a:pPr lvl="0" algn="just"/>
            <a:endParaRPr lang="ru-RU" sz="1200" i="1" dirty="0">
              <a:solidFill>
                <a:prstClr val="black"/>
              </a:solidFill>
              <a:latin typeface="Sitka Subheading" panose="02000505000000020004" pitchFamily="2" charset="0"/>
            </a:endParaRPr>
          </a:p>
          <a:p>
            <a:pPr lvl="0" algn="just"/>
            <a:endParaRPr lang="ru-RU" sz="1200" i="1" dirty="0" smtClean="0">
              <a:solidFill>
                <a:prstClr val="black"/>
              </a:solidFill>
              <a:latin typeface="Sitka Subheading" panose="02000505000000020004" pitchFamily="2" charset="0"/>
            </a:endParaRPr>
          </a:p>
          <a:p>
            <a:pPr lvl="0" algn="just"/>
            <a:endParaRPr lang="ru-RU" sz="1200" i="1" dirty="0">
              <a:solidFill>
                <a:prstClr val="black"/>
              </a:solidFill>
              <a:latin typeface="Sitka Subheading" panose="02000505000000020004" pitchFamily="2" charset="0"/>
            </a:endParaRPr>
          </a:p>
          <a:p>
            <a:pPr lvl="0" algn="just"/>
            <a:endParaRPr lang="ru-RU" sz="1200" i="1" dirty="0" smtClean="0">
              <a:solidFill>
                <a:prstClr val="black"/>
              </a:solidFill>
              <a:latin typeface="Sitka Subheading" panose="02000505000000020004" pitchFamily="2" charset="0"/>
            </a:endParaRPr>
          </a:p>
          <a:p>
            <a:pPr lvl="0" algn="just"/>
            <a:r>
              <a:rPr lang="ru-RU" sz="1200" i="1" dirty="0" smtClean="0">
                <a:solidFill>
                  <a:prstClr val="black"/>
                </a:solidFill>
                <a:latin typeface="Sitka Subheading" panose="02000505000000020004" pitchFamily="2" charset="0"/>
              </a:rPr>
              <a:t>  </a:t>
            </a:r>
            <a:endParaRPr lang="ru-RU" sz="1200" i="1" dirty="0">
              <a:solidFill>
                <a:prstClr val="black"/>
              </a:solidFill>
              <a:latin typeface="Sitka Subheading" panose="02000505000000020004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10248" y="3861375"/>
            <a:ext cx="645819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0000" algn="just"/>
            <a:r>
              <a:rPr lang="ru-RU" sz="1400" i="1" dirty="0">
                <a:latin typeface="Sitka Subheading" panose="02000505000000020004" pitchFamily="2" charset="0"/>
              </a:rPr>
              <a:t>Вот как вспоминает, живший тогда в Татарских Саралах и  работавший  директором школы, а впоследствии  редактором газеты «Кама ягы»,  Сибатов Разит Хурматович в статье о Яруллиной М.Р. «Она была лидером» «К.Я. о</a:t>
            </a:r>
            <a:r>
              <a:rPr lang="ru-RU" sz="1400" i="1" dirty="0" smtClean="0">
                <a:latin typeface="Sitka Subheading" panose="02000505000000020004" pitchFamily="2" charset="0"/>
              </a:rPr>
              <a:t>т 17.02.1999 г.)- </a:t>
            </a:r>
            <a:r>
              <a:rPr lang="ru-RU" sz="1400" i="1" dirty="0">
                <a:latin typeface="Sitka Subheading" panose="02000505000000020004" pitchFamily="2" charset="0"/>
              </a:rPr>
              <a:t>«…Она каждый день утром приходила в школу и давала свой «Наряд», </a:t>
            </a:r>
            <a:r>
              <a:rPr lang="ru-RU" sz="1400" i="1" dirty="0" smtClean="0">
                <a:latin typeface="Sitka Subheading" panose="02000505000000020004" pitchFamily="2" charset="0"/>
              </a:rPr>
              <a:t>хочешь - </a:t>
            </a:r>
            <a:r>
              <a:rPr lang="ru-RU" sz="1400" i="1" dirty="0">
                <a:latin typeface="Sitka Subheading" panose="02000505000000020004" pitchFamily="2" charset="0"/>
              </a:rPr>
              <a:t>не хочешь, приходилось соглашаться, </a:t>
            </a:r>
            <a:r>
              <a:rPr lang="ru-RU" sz="1400" i="1" dirty="0" smtClean="0">
                <a:latin typeface="Sitka Subheading" panose="02000505000000020004" pitchFamily="2" charset="0"/>
              </a:rPr>
              <a:t>потому что </a:t>
            </a:r>
            <a:r>
              <a:rPr lang="ru-RU" sz="1400" i="1" dirty="0">
                <a:latin typeface="Sitka Subheading" panose="02000505000000020004" pitchFamily="2" charset="0"/>
              </a:rPr>
              <a:t>знали, что всё равно не </a:t>
            </a:r>
            <a:r>
              <a:rPr lang="ru-RU" sz="1400" i="1" dirty="0" smtClean="0">
                <a:latin typeface="Sitka Subheading" panose="02000505000000020004" pitchFamily="2" charset="0"/>
              </a:rPr>
              <a:t>отстанет - </a:t>
            </a:r>
            <a:r>
              <a:rPr lang="ru-RU" sz="1400" i="1" dirty="0">
                <a:latin typeface="Sitka Subheading" panose="02000505000000020004" pitchFamily="2" charset="0"/>
              </a:rPr>
              <a:t>будет домой приходить. Да мы и не отказывались, потому что понимали, что она всей душой предана своей работе, болела за культуру села.» </a:t>
            </a:r>
          </a:p>
        </p:txBody>
      </p:sp>
    </p:spTree>
    <p:extLst>
      <p:ext uri="{BB962C8B-B14F-4D97-AF65-F5344CB8AC3E}">
        <p14:creationId xmlns:p14="http://schemas.microsoft.com/office/powerpoint/2010/main" val="3923827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pull/>
      </p:transition>
    </mc:Choice>
    <mc:Fallback xmlns="">
      <p:transition spd="slow" advClick="0" advTm="300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7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Я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611" y="728700"/>
            <a:ext cx="4215371" cy="5652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616116" y="2077686"/>
            <a:ext cx="280831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ru-RU" dirty="0"/>
          </a:p>
          <a:p>
            <a:pPr algn="just"/>
            <a:r>
              <a:rPr lang="ru-RU" i="1" dirty="0" smtClean="0">
                <a:latin typeface="Sitka Heading" panose="02000505000000020004" pitchFamily="2" charset="0"/>
              </a:rPr>
              <a:t>Сибатов </a:t>
            </a:r>
            <a:r>
              <a:rPr lang="ru-RU" i="1" dirty="0">
                <a:latin typeface="Sitka Heading" panose="02000505000000020004" pitchFamily="2" charset="0"/>
              </a:rPr>
              <a:t>Р. </a:t>
            </a:r>
            <a:endParaRPr lang="ru-RU" i="1" dirty="0" smtClean="0">
              <a:latin typeface="Sitka Heading" panose="02000505000000020004" pitchFamily="2" charset="0"/>
            </a:endParaRPr>
          </a:p>
          <a:p>
            <a:pPr algn="just"/>
            <a:r>
              <a:rPr lang="tt-RU" i="1" dirty="0" smtClean="0">
                <a:latin typeface="Sitka Heading" panose="02000505000000020004" pitchFamily="2" charset="0"/>
              </a:rPr>
              <a:t>Әйдәп баручы булды //</a:t>
            </a:r>
          </a:p>
          <a:p>
            <a:pPr algn="just"/>
            <a:r>
              <a:rPr lang="ru-RU" i="1" dirty="0" smtClean="0">
                <a:latin typeface="Sitka Heading" panose="02000505000000020004" pitchFamily="2" charset="0"/>
              </a:rPr>
              <a:t>Кама ягы. - 1999. – 17 февраля. – С.5</a:t>
            </a:r>
            <a:endParaRPr lang="ru-RU" i="1" dirty="0">
              <a:latin typeface="Sitka Heading" panose="02000505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3341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pull/>
      </p:transition>
    </mc:Choice>
    <mc:Fallback xmlns="">
      <p:transition spd="slow" advClick="0" advTm="300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131840" y="735558"/>
            <a:ext cx="32043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800" dirty="0">
                <a:solidFill>
                  <a:srgbClr val="C0504D">
                    <a:lumMod val="75000"/>
                  </a:srgbClr>
                </a:solidFill>
                <a:latin typeface="Cansellarist" panose="02000500000000020004" pitchFamily="2" charset="0"/>
              </a:rPr>
              <a:t>Предисловие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262802" y="1628800"/>
            <a:ext cx="7344816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000"/>
            <a:r>
              <a:rPr lang="ru-RU" sz="1600" b="1" i="1" dirty="0" smtClean="0">
                <a:solidFill>
                  <a:prstClr val="black"/>
                </a:solidFill>
                <a:latin typeface="Sitka Subheading" panose="02000505000000020004" pitchFamily="2" charset="0"/>
                <a:cs typeface="Aldhabi" panose="01000000000000000000" pitchFamily="2" charset="-78"/>
              </a:rPr>
              <a:t>                           2020 </a:t>
            </a:r>
            <a:r>
              <a:rPr lang="ru-RU" sz="1600" b="1" i="1" dirty="0">
                <a:solidFill>
                  <a:prstClr val="black"/>
                </a:solidFill>
                <a:latin typeface="Sitka Subheading" panose="02000505000000020004" pitchFamily="2" charset="0"/>
                <a:cs typeface="Aldhabi" panose="01000000000000000000" pitchFamily="2" charset="-78"/>
              </a:rPr>
              <a:t>год – Год памяти и </a:t>
            </a:r>
            <a:r>
              <a:rPr lang="ru-RU" sz="1600" b="1" i="1" dirty="0" smtClean="0">
                <a:solidFill>
                  <a:prstClr val="black"/>
                </a:solidFill>
                <a:latin typeface="Sitka Subheading" panose="02000505000000020004" pitchFamily="2" charset="0"/>
                <a:cs typeface="Aldhabi" panose="01000000000000000000" pitchFamily="2" charset="-78"/>
              </a:rPr>
              <a:t>славы</a:t>
            </a:r>
          </a:p>
          <a:p>
            <a:pPr lvl="0" indent="450000" algn="ctr"/>
            <a:endParaRPr lang="ru-RU" sz="1200" i="1" dirty="0">
              <a:solidFill>
                <a:prstClr val="black"/>
              </a:solidFill>
              <a:latin typeface="Sitka Subheading" panose="02000505000000020004" pitchFamily="2" charset="0"/>
              <a:cs typeface="Aldhabi" panose="01000000000000000000" pitchFamily="2" charset="-78"/>
            </a:endParaRPr>
          </a:p>
          <a:p>
            <a:pPr lvl="0" indent="450000" algn="just"/>
            <a:r>
              <a:rPr lang="ru-RU" sz="1400" i="1" dirty="0">
                <a:solidFill>
                  <a:prstClr val="black"/>
                </a:solidFill>
                <a:latin typeface="Sitka Subheading" panose="02000505000000020004" pitchFamily="2" charset="0"/>
                <a:cs typeface="Aldhabi" panose="01000000000000000000" pitchFamily="2" charset="-78"/>
              </a:rPr>
              <a:t>Большинство </a:t>
            </a:r>
            <a:r>
              <a:rPr lang="ru-RU" sz="1400" i="1" dirty="0" smtClean="0">
                <a:solidFill>
                  <a:prstClr val="black"/>
                </a:solidFill>
                <a:latin typeface="Sitka Subheading" panose="02000505000000020004" pitchFamily="2" charset="0"/>
                <a:cs typeface="Aldhabi" panose="01000000000000000000" pitchFamily="2" charset="-78"/>
              </a:rPr>
              <a:t>библиотек, в честь </a:t>
            </a:r>
            <a:r>
              <a:rPr lang="ru-RU" sz="1400" i="1" dirty="0">
                <a:solidFill>
                  <a:prstClr val="black"/>
                </a:solidFill>
                <a:latin typeface="Sitka Subheading" panose="02000505000000020004" pitchFamily="2" charset="0"/>
                <a:cs typeface="Aldhabi" panose="01000000000000000000" pitchFamily="2" charset="-78"/>
              </a:rPr>
              <a:t>великого праздника </a:t>
            </a:r>
            <a:r>
              <a:rPr lang="ru-RU" sz="1400" i="1" dirty="0" smtClean="0">
                <a:solidFill>
                  <a:prstClr val="black"/>
                </a:solidFill>
                <a:latin typeface="Sitka Subheading" panose="02000505000000020004" pitchFamily="2" charset="0"/>
                <a:cs typeface="Aldhabi" panose="01000000000000000000" pitchFamily="2" charset="-78"/>
              </a:rPr>
              <a:t>Победы, уже </a:t>
            </a:r>
            <a:r>
              <a:rPr lang="ru-RU" sz="1400" i="1" dirty="0">
                <a:solidFill>
                  <a:prstClr val="black"/>
                </a:solidFill>
                <a:latin typeface="Sitka Subheading" panose="02000505000000020004" pitchFamily="2" charset="0"/>
                <a:cs typeface="Aldhabi" panose="01000000000000000000" pitchFamily="2" charset="-78"/>
              </a:rPr>
              <a:t>активно  </a:t>
            </a:r>
            <a:r>
              <a:rPr lang="ru-RU" sz="1400" i="1" dirty="0" smtClean="0">
                <a:solidFill>
                  <a:prstClr val="black"/>
                </a:solidFill>
                <a:latin typeface="Sitka Subheading" panose="02000505000000020004" pitchFamily="2" charset="0"/>
                <a:cs typeface="Aldhabi" panose="01000000000000000000" pitchFamily="2" charset="-78"/>
              </a:rPr>
              <a:t>провели </a:t>
            </a:r>
            <a:r>
              <a:rPr lang="ru-RU" sz="1400" i="1" dirty="0">
                <a:solidFill>
                  <a:prstClr val="black"/>
                </a:solidFill>
                <a:latin typeface="Sitka Subheading" panose="02000505000000020004" pitchFamily="2" charset="0"/>
                <a:cs typeface="Aldhabi" panose="01000000000000000000" pitchFamily="2" charset="-78"/>
              </a:rPr>
              <a:t>сотни мероприятий, связанных с отдельными страницами истории военных лет, участием земляков в сражениях ВОВ и т.д. Всё это, безусловно, замечательно, если бы не одно «но»…  </a:t>
            </a:r>
            <a:r>
              <a:rPr lang="ru-RU" sz="1400" i="1" dirty="0" smtClean="0">
                <a:solidFill>
                  <a:prstClr val="black"/>
                </a:solidFill>
                <a:latin typeface="Sitka Subheading" panose="02000505000000020004" pitchFamily="2" charset="0"/>
                <a:cs typeface="Aldhabi" panose="01000000000000000000" pitchFamily="2" charset="-78"/>
              </a:rPr>
              <a:t> </a:t>
            </a:r>
            <a:r>
              <a:rPr lang="ru-RU" sz="1400" i="1" dirty="0">
                <a:solidFill>
                  <a:prstClr val="black"/>
                </a:solidFill>
                <a:latin typeface="Sitka Subheading" panose="02000505000000020004" pitchFamily="2" charset="0"/>
                <a:cs typeface="Aldhabi" panose="01000000000000000000" pitchFamily="2" charset="-78"/>
              </a:rPr>
              <a:t>Редко можно встретить упоминание о работе библиотек в военные годы или о тех людях, которые работали в них в военное время.</a:t>
            </a:r>
          </a:p>
          <a:p>
            <a:pPr lvl="0" indent="450000" algn="just"/>
            <a:r>
              <a:rPr lang="ru-RU" sz="1400" i="1" dirty="0">
                <a:solidFill>
                  <a:prstClr val="black"/>
                </a:solidFill>
                <a:latin typeface="Sitka Subheading" panose="02000505000000020004" pitchFamily="2" charset="0"/>
              </a:rPr>
              <a:t>Поэтому в Центральной библиотеке создан краеведческо-иследовательский </a:t>
            </a:r>
            <a:r>
              <a:rPr lang="ru-RU" sz="1400" i="1" dirty="0" smtClean="0">
                <a:solidFill>
                  <a:prstClr val="black"/>
                </a:solidFill>
                <a:latin typeface="Sitka Subheading" panose="02000505000000020004" pitchFamily="2" charset="0"/>
              </a:rPr>
              <a:t>проект «Книга памяти: история </a:t>
            </a:r>
            <a:r>
              <a:rPr lang="ru-RU" sz="1400" i="1" dirty="0">
                <a:solidFill>
                  <a:prstClr val="black"/>
                </a:solidFill>
                <a:latin typeface="Sitka Subheading" panose="02000505000000020004" pitchFamily="2" charset="0"/>
              </a:rPr>
              <a:t>библиотек Лаишевского района </a:t>
            </a:r>
            <a:br>
              <a:rPr lang="ru-RU" sz="1400" i="1" dirty="0">
                <a:solidFill>
                  <a:prstClr val="black"/>
                </a:solidFill>
                <a:latin typeface="Sitka Subheading" panose="02000505000000020004" pitchFamily="2" charset="0"/>
              </a:rPr>
            </a:br>
            <a:r>
              <a:rPr lang="ru-RU" sz="1400" i="1" dirty="0">
                <a:solidFill>
                  <a:prstClr val="black"/>
                </a:solidFill>
                <a:latin typeface="Sitka Subheading" panose="02000505000000020004" pitchFamily="2" charset="0"/>
              </a:rPr>
              <a:t>в годы Великой Отечественной </a:t>
            </a:r>
            <a:r>
              <a:rPr lang="ru-RU" sz="1400" i="1" dirty="0" smtClean="0">
                <a:solidFill>
                  <a:prstClr val="black"/>
                </a:solidFill>
                <a:latin typeface="Sitka Subheading" panose="02000505000000020004" pitchFamily="2" charset="0"/>
              </a:rPr>
              <a:t>войны», приуроченный </a:t>
            </a:r>
            <a:r>
              <a:rPr lang="ru-RU" sz="1400" i="1" dirty="0">
                <a:solidFill>
                  <a:prstClr val="black"/>
                </a:solidFill>
                <a:latin typeface="Sitka Subheading" panose="02000505000000020004" pitchFamily="2" charset="0"/>
              </a:rPr>
              <a:t>75-летию Победы и </a:t>
            </a:r>
            <a:r>
              <a:rPr lang="ru-RU" sz="1400" i="1" dirty="0" smtClean="0">
                <a:solidFill>
                  <a:prstClr val="black"/>
                </a:solidFill>
                <a:latin typeface="Sitka Subheading" panose="02000505000000020004" pitchFamily="2" charset="0"/>
              </a:rPr>
              <a:t>посвященный </a:t>
            </a:r>
            <a:r>
              <a:rPr lang="ru-RU" sz="1400" i="1" dirty="0">
                <a:solidFill>
                  <a:prstClr val="black"/>
                </a:solidFill>
                <a:latin typeface="Sitka Subheading" panose="02000505000000020004" pitchFamily="2" charset="0"/>
              </a:rPr>
              <a:t>истории </a:t>
            </a:r>
            <a:r>
              <a:rPr lang="ru-RU" sz="1400" i="1" dirty="0" smtClean="0">
                <a:solidFill>
                  <a:prstClr val="black"/>
                </a:solidFill>
                <a:latin typeface="Sitka Subheading" panose="02000505000000020004" pitchFamily="2" charset="0"/>
              </a:rPr>
              <a:t>библиотек </a:t>
            </a:r>
            <a:r>
              <a:rPr lang="ru-RU" sz="1400" i="1" dirty="0">
                <a:solidFill>
                  <a:prstClr val="black"/>
                </a:solidFill>
                <a:latin typeface="Sitka Subheading" panose="02000505000000020004" pitchFamily="2" charset="0"/>
              </a:rPr>
              <a:t>в военные годы и людям, внёсшим значимый вклад в её развитие в годы войны</a:t>
            </a:r>
            <a:r>
              <a:rPr lang="ru-RU" sz="1400" i="1" dirty="0" smtClean="0">
                <a:solidFill>
                  <a:prstClr val="black"/>
                </a:solidFill>
                <a:latin typeface="Sitka Subheading" panose="02000505000000020004" pitchFamily="2" charset="0"/>
              </a:rPr>
              <a:t>.</a:t>
            </a:r>
          </a:p>
          <a:p>
            <a:pPr lvl="0" indent="450000" algn="just"/>
            <a:r>
              <a:rPr lang="ru-RU" sz="1400" i="1" dirty="0" smtClean="0">
                <a:solidFill>
                  <a:prstClr val="black"/>
                </a:solidFill>
                <a:latin typeface="Sitka Subheading" panose="02000505000000020004" pitchFamily="2" charset="0"/>
              </a:rPr>
              <a:t>Жив </a:t>
            </a:r>
            <a:r>
              <a:rPr lang="ru-RU" sz="1400" i="1" dirty="0">
                <a:solidFill>
                  <a:prstClr val="black"/>
                </a:solidFill>
                <a:latin typeface="Sitka Subheading" panose="02000505000000020004" pitchFamily="2" charset="0"/>
              </a:rPr>
              <a:t>народ, пока жива его историческая </a:t>
            </a:r>
            <a:r>
              <a:rPr lang="ru-RU" sz="1400" i="1" dirty="0" smtClean="0">
                <a:solidFill>
                  <a:prstClr val="black"/>
                </a:solidFill>
                <a:latin typeface="Sitka Subheading" panose="02000505000000020004" pitchFamily="2" charset="0"/>
              </a:rPr>
              <a:t>память. Одно </a:t>
            </a:r>
            <a:r>
              <a:rPr lang="ru-RU" sz="1400" i="1" dirty="0">
                <a:solidFill>
                  <a:prstClr val="black"/>
                </a:solidFill>
                <a:latin typeface="Sitka Subheading" panose="02000505000000020004" pitchFamily="2" charset="0"/>
              </a:rPr>
              <a:t>из основных направлений деятельности библиотеки </a:t>
            </a:r>
            <a:r>
              <a:rPr lang="ru-RU" sz="1400" i="1" dirty="0" smtClean="0">
                <a:solidFill>
                  <a:prstClr val="black"/>
                </a:solidFill>
                <a:latin typeface="Sitka Subheading" panose="02000505000000020004" pitchFamily="2" charset="0"/>
              </a:rPr>
              <a:t>– краеведение. Библиотеки, </a:t>
            </a:r>
            <a:r>
              <a:rPr lang="ru-RU" sz="1400" i="1" dirty="0">
                <a:solidFill>
                  <a:prstClr val="black"/>
                </a:solidFill>
                <a:latin typeface="Sitka Subheading" panose="02000505000000020004" pitchFamily="2" charset="0"/>
              </a:rPr>
              <a:t>реализуя мемориальную функцию, </a:t>
            </a:r>
            <a:r>
              <a:rPr lang="ru-RU" sz="1400" i="1" dirty="0" smtClean="0">
                <a:solidFill>
                  <a:prstClr val="black"/>
                </a:solidFill>
                <a:latin typeface="Sitka Subheading" panose="02000505000000020004" pitchFamily="2" charset="0"/>
              </a:rPr>
              <a:t>продолжают </a:t>
            </a:r>
            <a:r>
              <a:rPr lang="ru-RU" sz="1400" i="1" dirty="0">
                <a:solidFill>
                  <a:prstClr val="black"/>
                </a:solidFill>
                <a:latin typeface="Sitka Subheading" panose="02000505000000020004" pitchFamily="2" charset="0"/>
              </a:rPr>
              <a:t>изучать и сохранять уникальную историю родного края, а также память о </a:t>
            </a:r>
            <a:r>
              <a:rPr lang="ru-RU" sz="1400" i="1" dirty="0" smtClean="0">
                <a:solidFill>
                  <a:prstClr val="black"/>
                </a:solidFill>
                <a:latin typeface="Sitka Subheading" panose="02000505000000020004" pitchFamily="2" charset="0"/>
              </a:rPr>
              <a:t>самих библиотеках </a:t>
            </a:r>
            <a:r>
              <a:rPr lang="ru-RU" sz="1400" i="1" dirty="0">
                <a:solidFill>
                  <a:prstClr val="black"/>
                </a:solidFill>
                <a:latin typeface="Sitka Subheading" panose="02000505000000020004" pitchFamily="2" charset="0"/>
              </a:rPr>
              <a:t>и о тех, с кем связано создание и развитие отечественного библиотечного дела</a:t>
            </a:r>
            <a:r>
              <a:rPr lang="ru-RU" sz="1400" i="1" dirty="0" smtClean="0">
                <a:solidFill>
                  <a:prstClr val="black"/>
                </a:solidFill>
                <a:latin typeface="Sitka Subheading" panose="02000505000000020004" pitchFamily="2" charset="0"/>
              </a:rPr>
              <a:t>.</a:t>
            </a:r>
            <a:endParaRPr lang="ru-RU" sz="1400" i="1" dirty="0">
              <a:solidFill>
                <a:prstClr val="black"/>
              </a:solidFill>
              <a:latin typeface="Sitka Subheading" panose="02000505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0816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pull/>
      </p:transition>
    </mc:Choice>
    <mc:Fallback xmlns="">
      <p:transition spd="slow" advClick="0" advTm="300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75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25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75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484784"/>
            <a:ext cx="86409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>
              <a:hlinkClick r:id="rId2"/>
            </a:endParaRP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756184"/>
            <a:ext cx="3901616" cy="27498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371" y="3506043"/>
            <a:ext cx="5451001" cy="253299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14580" y="3969060"/>
            <a:ext cx="201622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i="1" dirty="0" smtClean="0">
                <a:latin typeface="Sitka Subheading" panose="02000505000000020004" pitchFamily="2" charset="0"/>
              </a:rPr>
              <a:t>Аминов И. </a:t>
            </a:r>
            <a:r>
              <a:rPr lang="tt-RU" i="1" dirty="0" smtClean="0">
                <a:latin typeface="Sitka Subheading" panose="02000505000000020004" pitchFamily="2" charset="0"/>
              </a:rPr>
              <a:t>Ветераннар җыелды. – Кама ягы. – 1997. – 5 мая.</a:t>
            </a:r>
            <a:endParaRPr lang="ru-RU" i="1" dirty="0" smtClean="0">
              <a:latin typeface="Sitka Subheading" panose="02000505000000020004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24028" y="1088740"/>
            <a:ext cx="316835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i="1" dirty="0">
                <a:latin typeface="Sitka Subheading" panose="02000505000000020004" pitchFamily="2" charset="0"/>
              </a:rPr>
              <a:t>Яруллина М.Р. и председатель </a:t>
            </a:r>
            <a:r>
              <a:rPr lang="ru-RU" i="1" dirty="0" smtClean="0">
                <a:latin typeface="Sitka Subheading" panose="02000505000000020004" pitchFamily="2" charset="0"/>
              </a:rPr>
              <a:t>Татарскосараловского </a:t>
            </a:r>
            <a:r>
              <a:rPr lang="ru-RU" i="1" dirty="0">
                <a:latin typeface="Sitka Subheading" panose="02000505000000020004" pitchFamily="2" charset="0"/>
              </a:rPr>
              <a:t>СМС Зиганшин А.Н. с ветеранами </a:t>
            </a:r>
            <a:r>
              <a:rPr lang="ru-RU" i="1" dirty="0" smtClean="0">
                <a:latin typeface="Sitka Subheading" panose="02000505000000020004" pitchFamily="2" charset="0"/>
              </a:rPr>
              <a:t>Великой Отечественной войны </a:t>
            </a:r>
            <a:r>
              <a:rPr lang="ru-RU" i="1" dirty="0">
                <a:latin typeface="Sitka Subheading" panose="02000505000000020004" pitchFamily="2" charset="0"/>
              </a:rPr>
              <a:t>в р.п. </a:t>
            </a:r>
            <a:r>
              <a:rPr lang="ru-RU" i="1" dirty="0" smtClean="0">
                <a:latin typeface="Sitka Subheading" panose="02000505000000020004" pitchFamily="2" charset="0"/>
              </a:rPr>
              <a:t>Лаишево, </a:t>
            </a:r>
            <a:r>
              <a:rPr lang="ru-RU" i="1" dirty="0">
                <a:latin typeface="Sitka Subheading" panose="02000505000000020004" pitchFamily="2" charset="0"/>
              </a:rPr>
              <a:t>5 мая </a:t>
            </a:r>
            <a:r>
              <a:rPr lang="ru-RU" i="1" dirty="0" smtClean="0">
                <a:latin typeface="Sitka Subheading" panose="02000505000000020004" pitchFamily="2" charset="0"/>
              </a:rPr>
              <a:t>1997 г</a:t>
            </a:r>
            <a:r>
              <a:rPr lang="ru-RU" i="1" dirty="0">
                <a:latin typeface="Sitka Subheading" panose="02000505000000020004" pitchFamily="2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pull/>
      </p:transition>
    </mc:Choice>
    <mc:Fallback xmlns="">
      <p:transition spd="slow" advClick="0" advTm="300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25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23982" y="784120"/>
            <a:ext cx="50040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i="1" dirty="0" smtClean="0">
                <a:solidFill>
                  <a:srgbClr val="C0504D">
                    <a:lumMod val="75000"/>
                  </a:srgbClr>
                </a:solidFill>
                <a:latin typeface="Sitka Subheading" panose="02000505000000020004" pitchFamily="2" charset="0"/>
              </a:rPr>
              <a:t>Татарскоянтыкская </a:t>
            </a:r>
            <a:r>
              <a:rPr lang="ru-RU" sz="2400" b="1" i="1" dirty="0">
                <a:solidFill>
                  <a:srgbClr val="C0504D">
                    <a:lumMod val="75000"/>
                  </a:srgbClr>
                </a:solidFill>
                <a:latin typeface="Sitka Subheading" panose="02000505000000020004" pitchFamily="2" charset="0"/>
              </a:rPr>
              <a:t>сельская библиотека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55576" y="1736812"/>
            <a:ext cx="774086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0000" algn="just"/>
            <a:r>
              <a:rPr lang="ru-RU" sz="1400" i="1" dirty="0">
                <a:latin typeface="Sitka Heading" panose="02000505000000020004" pitchFamily="2" charset="0"/>
              </a:rPr>
              <a:t>В 1931 году </a:t>
            </a:r>
            <a:r>
              <a:rPr lang="ru-RU" sz="1400" i="1" dirty="0" smtClean="0">
                <a:latin typeface="Sitka Heading" panose="02000505000000020004" pitchFamily="2" charset="0"/>
              </a:rPr>
              <a:t>в деревне Татарский Янтык начала </a:t>
            </a:r>
            <a:r>
              <a:rPr lang="ru-RU" sz="1400" i="1" dirty="0">
                <a:latin typeface="Sitka Heading" panose="02000505000000020004" pitchFamily="2" charset="0"/>
              </a:rPr>
              <a:t>работать изба-читальня.</a:t>
            </a:r>
          </a:p>
          <a:p>
            <a:pPr indent="450000" algn="just"/>
            <a:r>
              <a:rPr lang="ru-RU" sz="1400" i="1" dirty="0" smtClean="0">
                <a:latin typeface="Sitka Heading" panose="02000505000000020004" pitchFamily="2" charset="0"/>
              </a:rPr>
              <a:t>Эти  </a:t>
            </a:r>
            <a:r>
              <a:rPr lang="ru-RU" sz="1400" i="1" dirty="0">
                <a:latin typeface="Sitka Heading" panose="02000505000000020004" pitchFamily="2" charset="0"/>
              </a:rPr>
              <a:t>годы для </a:t>
            </a:r>
            <a:r>
              <a:rPr lang="ru-RU" sz="1400" i="1" dirty="0" smtClean="0">
                <a:latin typeface="Sitka Heading" panose="02000505000000020004" pitchFamily="2" charset="0"/>
              </a:rPr>
              <a:t>жителей </a:t>
            </a:r>
            <a:r>
              <a:rPr lang="ru-RU" sz="1400" i="1" dirty="0">
                <a:latin typeface="Sitka Heading" panose="02000505000000020004" pitchFamily="2" charset="0"/>
              </a:rPr>
              <a:t>села были очень трудными, голодными.</a:t>
            </a:r>
          </a:p>
          <a:p>
            <a:pPr indent="450000" algn="just"/>
            <a:r>
              <a:rPr lang="ru-RU" sz="1400" i="1" dirty="0">
                <a:latin typeface="Sitka Heading" panose="02000505000000020004" pitchFamily="2" charset="0"/>
              </a:rPr>
              <a:t>Люди были не грамотными. Многие не умели писать и читать. Библиотека была очень нужна, и вот в доме одного зажиточного крестьянина была организована «изба - читальня</a:t>
            </a:r>
            <a:r>
              <a:rPr lang="ru-RU" sz="1400" i="1" dirty="0" smtClean="0">
                <a:latin typeface="Sitka Heading" panose="02000505000000020004" pitchFamily="2" charset="0"/>
              </a:rPr>
              <a:t>».</a:t>
            </a:r>
          </a:p>
          <a:p>
            <a:pPr indent="450000" algn="just"/>
            <a:r>
              <a:rPr lang="ru-RU" sz="1400" i="1" dirty="0">
                <a:latin typeface="Sitka Heading" panose="02000505000000020004" pitchFamily="2" charset="0"/>
              </a:rPr>
              <a:t>В избе - читальне собиралось много народу, проводили собрания. </a:t>
            </a:r>
            <a:r>
              <a:rPr lang="ru-RU" sz="1400" i="1" dirty="0" smtClean="0">
                <a:latin typeface="Sitka Heading" panose="02000505000000020004" pitchFamily="2" charset="0"/>
              </a:rPr>
              <a:t>В деревне нужно </a:t>
            </a:r>
            <a:r>
              <a:rPr lang="ru-RU" sz="1400" i="1" dirty="0">
                <a:latin typeface="Sitka Heading" panose="02000505000000020004" pitchFamily="2" charset="0"/>
              </a:rPr>
              <a:t>было организовать колхоз. Неграмотный народ не понимал как жить лучше.</a:t>
            </a:r>
            <a:br>
              <a:rPr lang="ru-RU" sz="1400" i="1" dirty="0">
                <a:latin typeface="Sitka Heading" panose="02000505000000020004" pitchFamily="2" charset="0"/>
              </a:rPr>
            </a:br>
            <a:r>
              <a:rPr lang="ru-RU" sz="1400" i="1" dirty="0">
                <a:latin typeface="Sitka Heading" panose="02000505000000020004" pitchFamily="2" charset="0"/>
              </a:rPr>
              <a:t>На все эти вопросы должны были найти ответы «избачи» - </a:t>
            </a:r>
            <a:r>
              <a:rPr lang="ru-RU" sz="1400" i="1" dirty="0" smtClean="0">
                <a:latin typeface="Sitka Heading" panose="02000505000000020004" pitchFamily="2" charset="0"/>
              </a:rPr>
              <a:t>библиотекари. </a:t>
            </a:r>
            <a:r>
              <a:rPr lang="ru-RU" sz="1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Sitka Heading" panose="02000505000000020004" pitchFamily="2" charset="0"/>
              </a:rPr>
              <a:t/>
            </a:r>
            <a:br>
              <a:rPr lang="ru-RU" sz="1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Sitka Heading" panose="02000505000000020004" pitchFamily="2" charset="0"/>
              </a:rPr>
            </a:br>
            <a:endParaRPr lang="ru-RU" sz="1400" i="1" dirty="0">
              <a:solidFill>
                <a:schemeClr val="tx1">
                  <a:lumMod val="65000"/>
                  <a:lumOff val="35000"/>
                </a:schemeClr>
              </a:solidFill>
              <a:latin typeface="Sitka Heading" panose="02000505000000020004" pitchFamily="2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3815916" y="3230358"/>
            <a:ext cx="4839524" cy="28786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1588812" y="4164632"/>
            <a:ext cx="20882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i="1" dirty="0" smtClean="0">
                <a:latin typeface="Sitka Heading" panose="02000505000000020004" pitchFamily="2" charset="0"/>
              </a:rPr>
              <a:t>Изба-читальня в годы войны</a:t>
            </a:r>
            <a:endParaRPr lang="ru-RU" sz="1400" b="1" i="1" dirty="0">
              <a:latin typeface="Sitka Heading" panose="02000505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6102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pull/>
      </p:transition>
    </mc:Choice>
    <mc:Fallback xmlns="">
      <p:transition spd="slow" advClick="0" advTm="300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7584" y="1952836"/>
            <a:ext cx="7776864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0000" algn="just"/>
            <a:r>
              <a:rPr lang="ru-RU" sz="1400" i="1" dirty="0">
                <a:latin typeface="Sitka Heading" panose="02000505000000020004" pitchFamily="2" charset="0"/>
              </a:rPr>
              <a:t>В </a:t>
            </a:r>
            <a:r>
              <a:rPr lang="ru-RU" sz="1400" b="1" dirty="0">
                <a:latin typeface="Sitka Heading" panose="02000505000000020004" pitchFamily="2" charset="0"/>
              </a:rPr>
              <a:t>1931</a:t>
            </a:r>
            <a:r>
              <a:rPr lang="ru-RU" sz="1400" i="1" dirty="0">
                <a:latin typeface="Sitka Heading" panose="02000505000000020004" pitchFamily="2" charset="0"/>
              </a:rPr>
              <a:t> году из района направили первого </a:t>
            </a:r>
            <a:r>
              <a:rPr lang="ru-RU" sz="1400" b="1" i="1" dirty="0" smtClean="0">
                <a:latin typeface="Sitka Heading" panose="02000505000000020004" pitchFamily="2" charset="0"/>
              </a:rPr>
              <a:t>«избача» Сабирова Равиля</a:t>
            </a:r>
            <a:r>
              <a:rPr lang="ru-RU" sz="1400" i="1" dirty="0" smtClean="0">
                <a:latin typeface="Sitka Heading" panose="02000505000000020004" pitchFamily="2" charset="0"/>
              </a:rPr>
              <a:t>. </a:t>
            </a:r>
            <a:r>
              <a:rPr lang="ru-RU" sz="1400" i="1" dirty="0">
                <a:latin typeface="Sitka Heading" panose="02000505000000020004" pitchFamily="2" charset="0"/>
              </a:rPr>
              <a:t>Ему пришлось бороться с неграмотностью совместно со школой, он  старался научить людей читать и писать.</a:t>
            </a:r>
          </a:p>
          <a:p>
            <a:pPr indent="450000" algn="just"/>
            <a:r>
              <a:rPr lang="ru-RU" sz="1400" i="1" dirty="0">
                <a:latin typeface="Sitka Heading" panose="02000505000000020004" pitchFamily="2" charset="0"/>
              </a:rPr>
              <a:t>С </a:t>
            </a:r>
            <a:r>
              <a:rPr lang="ru-RU" sz="1400" b="1" i="1" dirty="0">
                <a:latin typeface="Sitka Heading" panose="02000505000000020004" pitchFamily="2" charset="0"/>
              </a:rPr>
              <a:t>1936</a:t>
            </a:r>
            <a:r>
              <a:rPr lang="ru-RU" sz="1400" i="1" dirty="0">
                <a:latin typeface="Sitka Heading" panose="02000505000000020004" pitchFamily="2" charset="0"/>
              </a:rPr>
              <a:t> года избачом был </a:t>
            </a:r>
            <a:r>
              <a:rPr lang="ru-RU" sz="1400" b="1" i="1" dirty="0">
                <a:latin typeface="Sitka Heading" panose="02000505000000020004" pitchFamily="2" charset="0"/>
              </a:rPr>
              <a:t>Каримов Шириаздан Шамсевалиевич</a:t>
            </a:r>
            <a:r>
              <a:rPr lang="ru-RU" sz="1400" i="1" dirty="0">
                <a:latin typeface="Sitka Heading" panose="02000505000000020004" pitchFamily="2" charset="0"/>
              </a:rPr>
              <a:t>. Много усилий вложил в </a:t>
            </a:r>
            <a:r>
              <a:rPr lang="ru-RU" sz="1400" i="1" dirty="0" smtClean="0">
                <a:latin typeface="Sitka Heading" panose="02000505000000020004" pitchFamily="2" charset="0"/>
              </a:rPr>
              <a:t>организацию </a:t>
            </a:r>
            <a:r>
              <a:rPr lang="ru-RU" sz="1400" i="1" dirty="0">
                <a:latin typeface="Sitka Heading" panose="02000505000000020004" pitchFamily="2" charset="0"/>
              </a:rPr>
              <a:t>колхоза. Для читателей не хватало книг, </a:t>
            </a:r>
            <a:r>
              <a:rPr lang="ru-RU" sz="1400" i="1" dirty="0" smtClean="0">
                <a:latin typeface="Sitka Heading" panose="02000505000000020004" pitchFamily="2" charset="0"/>
              </a:rPr>
              <a:t>приходилось </a:t>
            </a:r>
            <a:r>
              <a:rPr lang="ru-RU" sz="1400" i="1" dirty="0">
                <a:latin typeface="Sitka Heading" panose="02000505000000020004" pitchFamily="2" charset="0"/>
              </a:rPr>
              <a:t>проводить читки </a:t>
            </a:r>
            <a:r>
              <a:rPr lang="ru-RU" sz="1400" i="1" dirty="0" smtClean="0">
                <a:latin typeface="Sitka Heading" panose="02000505000000020004" pitchFamily="2" charset="0"/>
              </a:rPr>
              <a:t>книг </a:t>
            </a:r>
            <a:r>
              <a:rPr lang="ru-RU" sz="1400" i="1" dirty="0">
                <a:latin typeface="Sitka Heading" panose="02000505000000020004" pitchFamily="2" charset="0"/>
              </a:rPr>
              <a:t>при керосиновых лампах</a:t>
            </a:r>
            <a:r>
              <a:rPr lang="ru-RU" sz="1400" i="1" dirty="0" smtClean="0">
                <a:latin typeface="Sitka Heading" panose="02000505000000020004" pitchFamily="2" charset="0"/>
              </a:rPr>
              <a:t>.</a:t>
            </a:r>
            <a:endParaRPr lang="ru-RU" sz="1400" i="1" dirty="0">
              <a:latin typeface="Sitka Heading" panose="02000505000000020004" pitchFamily="2" charset="0"/>
            </a:endParaRPr>
          </a:p>
          <a:p>
            <a:pPr indent="450000" algn="just"/>
            <a:r>
              <a:rPr lang="ru-RU" sz="1400" i="1" dirty="0">
                <a:latin typeface="Sitka Heading" panose="02000505000000020004" pitchFamily="2" charset="0"/>
              </a:rPr>
              <a:t>В 1941 году </a:t>
            </a:r>
            <a:r>
              <a:rPr lang="ru-RU" sz="1400" i="1" dirty="0" smtClean="0">
                <a:latin typeface="Sitka Heading" panose="02000505000000020004" pitchFamily="2" charset="0"/>
              </a:rPr>
              <a:t>началась </a:t>
            </a:r>
            <a:r>
              <a:rPr lang="ru-RU" sz="1400" i="1" dirty="0">
                <a:latin typeface="Sitka Heading" panose="02000505000000020004" pitchFamily="2" charset="0"/>
              </a:rPr>
              <a:t>Великая Отечественная война.</a:t>
            </a:r>
          </a:p>
          <a:p>
            <a:pPr indent="450000" algn="just"/>
            <a:r>
              <a:rPr lang="ru-RU" sz="1400" i="1" dirty="0">
                <a:latin typeface="Sitka Heading" panose="02000505000000020004" pitchFamily="2" charset="0"/>
              </a:rPr>
              <a:t>Все </a:t>
            </a:r>
            <a:r>
              <a:rPr lang="ru-RU" sz="1400" i="1" dirty="0" smtClean="0">
                <a:latin typeface="Sitka Heading" panose="02000505000000020004" pitchFamily="2" charset="0"/>
              </a:rPr>
              <a:t>мужчины деревни ушли </a:t>
            </a:r>
            <a:r>
              <a:rPr lang="ru-RU" sz="1400" i="1" dirty="0">
                <a:latin typeface="Sitka Heading" panose="02000505000000020004" pitchFamily="2" charset="0"/>
              </a:rPr>
              <a:t>защищать </a:t>
            </a:r>
            <a:r>
              <a:rPr lang="ru-RU" sz="1400" i="1" dirty="0" smtClean="0">
                <a:latin typeface="Sitka Heading" panose="02000505000000020004" pitchFamily="2" charset="0"/>
              </a:rPr>
              <a:t> </a:t>
            </a:r>
            <a:r>
              <a:rPr lang="ru-RU" sz="1400" i="1" dirty="0">
                <a:latin typeface="Sitka Heading" panose="02000505000000020004" pitchFamily="2" charset="0"/>
              </a:rPr>
              <a:t>Родину.</a:t>
            </a:r>
          </a:p>
          <a:p>
            <a:pPr indent="450000" algn="just"/>
            <a:r>
              <a:rPr lang="ru-RU" sz="1400" i="1" dirty="0">
                <a:latin typeface="Sitka Heading" panose="02000505000000020004" pitchFamily="2" charset="0"/>
              </a:rPr>
              <a:t>В годы войны с</a:t>
            </a:r>
            <a:r>
              <a:rPr lang="ru-RU" sz="1400" b="1" i="1" dirty="0">
                <a:latin typeface="Sitka Heading" panose="02000505000000020004" pitchFamily="2" charset="0"/>
              </a:rPr>
              <a:t> 1942 </a:t>
            </a:r>
            <a:r>
              <a:rPr lang="ru-RU" sz="1400" i="1" dirty="0">
                <a:latin typeface="Sitka Heading" panose="02000505000000020004" pitchFamily="2" charset="0"/>
              </a:rPr>
              <a:t>до </a:t>
            </a:r>
            <a:r>
              <a:rPr lang="ru-RU" sz="1400" b="1" i="1" dirty="0">
                <a:latin typeface="Sitka Heading" panose="02000505000000020004" pitchFamily="2" charset="0"/>
              </a:rPr>
              <a:t>1946</a:t>
            </a:r>
            <a:r>
              <a:rPr lang="ru-RU" sz="1400" i="1" dirty="0">
                <a:latin typeface="Sitka Heading" panose="02000505000000020004" pitchFamily="2" charset="0"/>
              </a:rPr>
              <a:t> года избачом был </a:t>
            </a:r>
            <a:r>
              <a:rPr lang="ru-RU" sz="1400" b="1" i="1" dirty="0">
                <a:latin typeface="Sitka Heading" panose="02000505000000020004" pitchFamily="2" charset="0"/>
              </a:rPr>
              <a:t>Садриев Миннулла</a:t>
            </a:r>
            <a:r>
              <a:rPr lang="ru-RU" sz="1400" i="1" dirty="0">
                <a:latin typeface="Sitka Heading" panose="02000505000000020004" pitchFamily="2" charset="0"/>
              </a:rPr>
              <a:t>. На его долю выпало самое трудное время. Ходил по домам, помогал преодолевать горе односельчанам, читал письма с фронта, так как многие не умели читать. </a:t>
            </a:r>
            <a:r>
              <a:rPr lang="ru-RU" sz="1400" i="1" dirty="0" smtClean="0">
                <a:latin typeface="Sitka Heading" panose="02000505000000020004" pitchFamily="2" charset="0"/>
              </a:rPr>
              <a:t>Садриев М. везде </a:t>
            </a:r>
            <a:r>
              <a:rPr lang="ru-RU" sz="1400" i="1" dirty="0">
                <a:latin typeface="Sitka Heading" panose="02000505000000020004" pitchFamily="2" charset="0"/>
              </a:rPr>
              <a:t>был первым </a:t>
            </a:r>
            <a:r>
              <a:rPr lang="ru-RU" sz="1400" i="1" dirty="0" smtClean="0">
                <a:latin typeface="Sitka Heading" panose="02000505000000020004" pitchFamily="2" charset="0"/>
              </a:rPr>
              <a:t>помощником!</a:t>
            </a:r>
            <a:endParaRPr lang="ru-RU" sz="1400" i="1" dirty="0">
              <a:latin typeface="Sitka Heading" panose="02000505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3115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pull/>
      </p:transition>
    </mc:Choice>
    <mc:Fallback xmlns="">
      <p:transition spd="slow" advClick="0" advTm="300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35596" y="1520788"/>
            <a:ext cx="763284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0000" algn="just"/>
            <a:r>
              <a:rPr lang="ru-RU" sz="1400" i="1" dirty="0" smtClean="0">
                <a:latin typeface="Sitka Heading" panose="02000505000000020004" pitchFamily="2" charset="0"/>
              </a:rPr>
              <a:t>В деревне Малая Елг</a:t>
            </a:r>
            <a:r>
              <a:rPr lang="ru-RU" sz="1400" i="1" dirty="0">
                <a:latin typeface="Sitka Heading" panose="02000505000000020004" pitchFamily="2" charset="0"/>
              </a:rPr>
              <a:t>а</a:t>
            </a:r>
            <a:r>
              <a:rPr lang="ru-RU" sz="1400" i="1" dirty="0" smtClean="0">
                <a:latin typeface="Sitka Heading" panose="02000505000000020004" pitchFamily="2" charset="0"/>
              </a:rPr>
              <a:t> </a:t>
            </a:r>
            <a:r>
              <a:rPr lang="ru-RU" sz="1400" i="1" dirty="0">
                <a:latin typeface="Sitka Heading" panose="02000505000000020004" pitchFamily="2" charset="0"/>
              </a:rPr>
              <a:t>к началу 1928-1929 учебного года было построено 2-х этажное здание школы.</a:t>
            </a:r>
          </a:p>
          <a:p>
            <a:pPr indent="450000" algn="just"/>
            <a:r>
              <a:rPr lang="ru-RU" sz="1400" i="1" dirty="0">
                <a:latin typeface="Sitka Heading" panose="02000505000000020004" pitchFamily="2" charset="0"/>
              </a:rPr>
              <a:t>Один из классов на втором этаже был оборудован как изба-читальня, где в вечернее время проводились лекции и беседы на политические и литературные темы. Изба-читальня в те годы была центром политико-воспитательной работы</a:t>
            </a:r>
            <a:r>
              <a:rPr lang="ru-RU" sz="1400" i="1" dirty="0" smtClean="0">
                <a:latin typeface="Sitka Heading" panose="02000505000000020004" pitchFamily="2" charset="0"/>
              </a:rPr>
              <a:t>.</a:t>
            </a:r>
          </a:p>
          <a:p>
            <a:pPr indent="450000" algn="just"/>
            <a:r>
              <a:rPr lang="ru-RU" sz="1400" i="1" dirty="0">
                <a:latin typeface="Sitka Heading" panose="02000505000000020004" pitchFamily="2" charset="0"/>
              </a:rPr>
              <a:t>В солнечное утро 22 июня 1941 года люди, как всегда, рано встали и занялись обычными колхозными делами.</a:t>
            </a:r>
          </a:p>
          <a:p>
            <a:pPr indent="450000" algn="just"/>
            <a:r>
              <a:rPr lang="ru-RU" sz="1400" i="1" dirty="0">
                <a:latin typeface="Sitka Heading" panose="02000505000000020004" pitchFamily="2" charset="0"/>
              </a:rPr>
              <a:t>Однако, их трудовой ритм был нарушен. Радио известило о том, что фашистская Германия вероломно напала на нашу Родину.</a:t>
            </a:r>
          </a:p>
          <a:p>
            <a:pPr indent="450000" algn="just"/>
            <a:r>
              <a:rPr lang="ru-RU" sz="1400" i="1" dirty="0">
                <a:latin typeface="Sitka Heading" panose="02000505000000020004" pitchFamily="2" charset="0"/>
              </a:rPr>
              <a:t>В первые же месяцы войны значительная часть взрослого мужского населения колхоза ушла в армию. Всего за период войны населенный пункт колхоза «Победа» дал фронту более 450 солдат. В колхозе остались одни старики, женщины и подростки.</a:t>
            </a:r>
          </a:p>
          <a:p>
            <a:pPr indent="450000" algn="just"/>
            <a:r>
              <a:rPr lang="ru-RU" sz="1400" i="1" dirty="0">
                <a:latin typeface="Sitka Heading" panose="02000505000000020004" pitchFamily="2" charset="0"/>
              </a:rPr>
              <a:t>С фронтов поступали похоронки, вести о ранениях близких. Горе стучалось в двери почти каждой семьи. Жить и работать в деревне стало тяжело. Однако, преодолевая личное горе и не жалуясь ни на что, колхозники шли на работу и трудились с невиданным упорством ради победы над врагом.</a:t>
            </a:r>
          </a:p>
          <a:p>
            <a:pPr indent="450000" algn="just"/>
            <a:r>
              <a:rPr lang="ru-RU" sz="1400" i="1" dirty="0">
                <a:latin typeface="Sitka Heading" panose="02000505000000020004" pitchFamily="2" charset="0"/>
              </a:rPr>
              <a:t>Заменив ушедших на войну мужчин, женщины-матери, жены и дочери фронтовиков стали вершить тяжелое мужское дело: сеять и растить хлеб, картошку, косить сено, пилить лес и выполнять другие мужские дела.</a:t>
            </a:r>
          </a:p>
          <a:p>
            <a:pPr algn="just"/>
            <a:endParaRPr lang="ru-RU" sz="1400" i="1" dirty="0">
              <a:latin typeface="Sitka Heading" panose="02000505000000020004" pitchFamily="2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195736" y="764704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2400" b="1" i="1" dirty="0">
                <a:solidFill>
                  <a:srgbClr val="C0504D">
                    <a:lumMod val="75000"/>
                  </a:srgbClr>
                </a:solidFill>
                <a:latin typeface="Sitka Heading" panose="02000505000000020004" pitchFamily="2" charset="0"/>
              </a:rPr>
              <a:t>Малоелгинская сельская библиотека</a:t>
            </a:r>
          </a:p>
        </p:txBody>
      </p:sp>
    </p:spTree>
    <p:extLst>
      <p:ext uri="{BB962C8B-B14F-4D97-AF65-F5344CB8AC3E}">
        <p14:creationId xmlns:p14="http://schemas.microsoft.com/office/powerpoint/2010/main" val="3710181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pull/>
      </p:transition>
    </mc:Choice>
    <mc:Fallback xmlns="">
      <p:transition spd="slow" advClick="0" advTm="300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544108" y="2384884"/>
            <a:ext cx="291632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450000" algn="just"/>
            <a:r>
              <a:rPr lang="ru-RU" i="1" dirty="0">
                <a:solidFill>
                  <a:prstClr val="black"/>
                </a:solidFill>
                <a:latin typeface="Sitka Heading" panose="02000505000000020004" pitchFamily="2" charset="0"/>
              </a:rPr>
              <a:t>В 1941 году из зоны военных действий </a:t>
            </a:r>
            <a:r>
              <a:rPr lang="ru-RU" b="1" i="1" dirty="0">
                <a:solidFill>
                  <a:prstClr val="black"/>
                </a:solidFill>
                <a:latin typeface="Sitka Heading" panose="02000505000000020004" pitchFamily="2" charset="0"/>
              </a:rPr>
              <a:t>Беляева Мамдуда Зайнулловна </a:t>
            </a:r>
            <a:r>
              <a:rPr lang="ru-RU" i="1" dirty="0">
                <a:solidFill>
                  <a:prstClr val="black"/>
                </a:solidFill>
                <a:latin typeface="Sitka Heading" panose="02000505000000020004" pitchFamily="2" charset="0"/>
              </a:rPr>
              <a:t>эвакуировалась в деревню </a:t>
            </a:r>
            <a:r>
              <a:rPr lang="ru-RU" i="1" dirty="0" smtClean="0">
                <a:solidFill>
                  <a:prstClr val="black"/>
                </a:solidFill>
                <a:latin typeface="Sitka Heading" panose="02000505000000020004" pitchFamily="2" charset="0"/>
              </a:rPr>
              <a:t>Малая Елга</a:t>
            </a:r>
            <a:r>
              <a:rPr lang="ru-RU" i="1" dirty="0">
                <a:solidFill>
                  <a:prstClr val="black"/>
                </a:solidFill>
                <a:latin typeface="Sitka Heading" panose="02000505000000020004" pitchFamily="2" charset="0"/>
              </a:rPr>
              <a:t> </a:t>
            </a:r>
            <a:r>
              <a:rPr lang="ru-RU" i="1" dirty="0" smtClean="0">
                <a:solidFill>
                  <a:prstClr val="black"/>
                </a:solidFill>
                <a:latin typeface="Sitka Heading" panose="02000505000000020004" pitchFamily="2" charset="0"/>
              </a:rPr>
              <a:t>и проработала здесь избачом до 1945 года.</a:t>
            </a:r>
            <a:endParaRPr lang="ru-RU" i="1" dirty="0">
              <a:solidFill>
                <a:prstClr val="black"/>
              </a:solidFill>
              <a:latin typeface="Sitka Heading" panose="02000505000000020004" pitchFamily="2" charset="0"/>
            </a:endParaRPr>
          </a:p>
        </p:txBody>
      </p:sp>
      <p:pic>
        <p:nvPicPr>
          <p:cNvPr id="4" name="Picture 1" descr="Отсканировано 1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59632" y="1603321"/>
            <a:ext cx="4207502" cy="3016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00163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pull/>
      </p:transition>
    </mc:Choice>
    <mc:Fallback xmlns="">
      <p:transition spd="slow" advClick="0" advTm="300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72200" y="904654"/>
            <a:ext cx="4680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Sitka Heading" panose="02000505000000020004" pitchFamily="2" charset="0"/>
              </a:rPr>
              <a:t>По 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Sitka Heading" panose="02000505000000020004" pitchFamily="2" charset="0"/>
              </a:rPr>
              <a:t>рассказам старожилов…</a:t>
            </a:r>
            <a:endParaRPr lang="ru-RU" sz="2400" b="1" dirty="0">
              <a:solidFill>
                <a:schemeClr val="accent2">
                  <a:lumMod val="75000"/>
                </a:schemeClr>
              </a:solidFill>
              <a:latin typeface="Sitka Heading" panose="02000505000000020004" pitchFamily="2" charset="0"/>
            </a:endParaRPr>
          </a:p>
        </p:txBody>
      </p:sp>
      <p:pic>
        <p:nvPicPr>
          <p:cNvPr id="3" name="Picture 1" descr="Отсканировано 1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12060" y="1628800"/>
            <a:ext cx="3424371" cy="42146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1432603" y="2384884"/>
            <a:ext cx="309634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i="1" dirty="0"/>
              <a:t>«В 1945 году с фронта возвратился домой </a:t>
            </a:r>
            <a:r>
              <a:rPr lang="ru-RU" b="1" i="1" dirty="0"/>
              <a:t>Кашапов Шихаб</a:t>
            </a:r>
            <a:r>
              <a:rPr lang="ru-RU" i="1" dirty="0"/>
              <a:t>, который стал «избачом»» (со слов Гайнутдиновой (Ахметовой) Магзузы, 1920 </a:t>
            </a:r>
            <a:r>
              <a:rPr lang="ru-RU" i="1" dirty="0" smtClean="0"/>
              <a:t>г.р.).</a:t>
            </a:r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val="3477178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pull/>
      </p:transition>
    </mc:Choice>
    <mc:Fallback xmlns="">
      <p:transition spd="slow" advClick="0" advTm="300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1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Отсканировано 1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889" y="800708"/>
            <a:ext cx="3370329" cy="47165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08004" y="1173811"/>
            <a:ext cx="36004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0000" algn="just"/>
            <a:r>
              <a:rPr lang="ru-RU" i="1" dirty="0" smtClean="0">
                <a:latin typeface="Sitka Heading" panose="02000505000000020004" pitchFamily="2" charset="0"/>
              </a:rPr>
              <a:t>Со слов Кашапова Шихаба</a:t>
            </a:r>
            <a:r>
              <a:rPr lang="ru-RU" i="1" dirty="0">
                <a:latin typeface="Sitka Heading" panose="02000505000000020004" pitchFamily="2" charset="0"/>
              </a:rPr>
              <a:t>: </a:t>
            </a:r>
            <a:r>
              <a:rPr lang="ru-RU" i="1" dirty="0" smtClean="0">
                <a:latin typeface="Sitka Heading" panose="02000505000000020004" pitchFamily="2" charset="0"/>
              </a:rPr>
              <a:t>«В конце </a:t>
            </a:r>
            <a:r>
              <a:rPr lang="ru-RU" i="1" dirty="0">
                <a:latin typeface="Sitka Heading" panose="02000505000000020004" pitchFamily="2" charset="0"/>
              </a:rPr>
              <a:t>1945 года с фронта вернулся Вали и стал работать «</a:t>
            </a:r>
            <a:r>
              <a:rPr lang="ru-RU" i="1" dirty="0" smtClean="0">
                <a:latin typeface="Sitka Heading" panose="02000505000000020004" pitchFamily="2" charset="0"/>
              </a:rPr>
              <a:t>избачом</a:t>
            </a:r>
            <a:r>
              <a:rPr lang="ru-RU" i="1" dirty="0">
                <a:latin typeface="Sitka Heading" panose="02000505000000020004" pitchFamily="2" charset="0"/>
              </a:rPr>
              <a:t>». </a:t>
            </a:r>
            <a:endParaRPr lang="ru-RU" i="1" dirty="0" smtClean="0">
              <a:latin typeface="Sitka Heading" panose="02000505000000020004" pitchFamily="2" charset="0"/>
            </a:endParaRPr>
          </a:p>
          <a:p>
            <a:pPr indent="450000" algn="just"/>
            <a:r>
              <a:rPr lang="ru-RU" i="1" dirty="0" smtClean="0">
                <a:latin typeface="Sitka Heading" panose="02000505000000020004" pitchFamily="2" charset="0"/>
              </a:rPr>
              <a:t>«Изба-читальня </a:t>
            </a:r>
            <a:r>
              <a:rPr lang="ru-RU" i="1" dirty="0">
                <a:latin typeface="Sitka Heading" panose="02000505000000020004" pitchFamily="2" charset="0"/>
              </a:rPr>
              <a:t>находилась в доме Хуснизяман </a:t>
            </a:r>
            <a:r>
              <a:rPr lang="ru-RU" i="1" dirty="0" smtClean="0">
                <a:latin typeface="Sitka Heading" panose="02000505000000020004" pitchFamily="2" charset="0"/>
              </a:rPr>
              <a:t>апы. </a:t>
            </a:r>
            <a:r>
              <a:rPr lang="ru-RU" i="1" dirty="0">
                <a:latin typeface="Sitka Heading" panose="02000505000000020004" pitchFamily="2" charset="0"/>
              </a:rPr>
              <a:t>Здесь Вали играл на гармошке, мы пели песни. </a:t>
            </a:r>
            <a:r>
              <a:rPr lang="ru-RU" i="1" dirty="0" smtClean="0">
                <a:latin typeface="Sitka Heading" panose="02000505000000020004" pitchFamily="2" charset="0"/>
              </a:rPr>
              <a:t>«Научи </a:t>
            </a:r>
            <a:r>
              <a:rPr lang="ru-RU" i="1" dirty="0">
                <a:latin typeface="Sitka Heading" panose="02000505000000020004" pitchFamily="2" charset="0"/>
              </a:rPr>
              <a:t>меня напеву этой песне, я буду </a:t>
            </a:r>
            <a:r>
              <a:rPr lang="ru-RU" i="1" dirty="0" smtClean="0">
                <a:latin typeface="Sitka Heading" panose="02000505000000020004" pitchFamily="2" charset="0"/>
              </a:rPr>
              <a:t>играть», </a:t>
            </a:r>
            <a:r>
              <a:rPr lang="ru-RU" i="1" dirty="0">
                <a:latin typeface="Sitka Heading" panose="02000505000000020004" pitchFamily="2" charset="0"/>
              </a:rPr>
              <a:t>- говорил Вали абый</a:t>
            </a:r>
            <a:r>
              <a:rPr lang="ru-RU" i="1" dirty="0" smtClean="0">
                <a:latin typeface="Sitka Heading" panose="02000505000000020004" pitchFamily="2" charset="0"/>
              </a:rPr>
              <a:t>,» </a:t>
            </a:r>
            <a:r>
              <a:rPr lang="ru-RU" i="1" dirty="0">
                <a:latin typeface="Sitka Heading" panose="02000505000000020004" pitchFamily="2" charset="0"/>
              </a:rPr>
              <a:t>- вспоминает Разыя апа, которая работала в школе</a:t>
            </a:r>
            <a:r>
              <a:rPr lang="ru-RU" i="1" dirty="0" smtClean="0">
                <a:latin typeface="Sitka Heading" panose="02000505000000020004" pitchFamily="2" charset="0"/>
              </a:rPr>
              <a:t>.</a:t>
            </a:r>
          </a:p>
          <a:p>
            <a:pPr indent="450000" algn="just"/>
            <a:r>
              <a:rPr lang="ru-RU" i="1" dirty="0" smtClean="0">
                <a:latin typeface="Sitka Heading" panose="02000505000000020004" pitchFamily="2" charset="0"/>
              </a:rPr>
              <a:t>Изба-читальня </a:t>
            </a:r>
            <a:r>
              <a:rPr lang="ru-RU" i="1" dirty="0">
                <a:latin typeface="Sitka Heading" panose="02000505000000020004" pitchFamily="2" charset="0"/>
              </a:rPr>
              <a:t>была центром для досуга молодежи. </a:t>
            </a:r>
          </a:p>
          <a:p>
            <a:r>
              <a:rPr lang="ru-RU" i="1" dirty="0">
                <a:latin typeface="Sitka Heading" panose="02000505000000020004" pitchFamily="2" charset="0"/>
              </a:rPr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907704" y="5409219"/>
            <a:ext cx="42844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>
                <a:latin typeface="Sitka Heading" panose="02000505000000020004" pitchFamily="2" charset="0"/>
              </a:rPr>
              <a:t>Шавалиев Вали Шавалиевич </a:t>
            </a:r>
            <a:r>
              <a:rPr lang="ru-RU" i="1" dirty="0">
                <a:latin typeface="Sitka Heading" panose="02000505000000020004" pitchFamily="2" charset="0"/>
              </a:rPr>
              <a:t>работал </a:t>
            </a:r>
            <a:r>
              <a:rPr lang="ru-RU" i="1" dirty="0" smtClean="0">
                <a:latin typeface="Sitka Heading" panose="02000505000000020004" pitchFamily="2" charset="0"/>
              </a:rPr>
              <a:t>в избе-читальне с </a:t>
            </a:r>
            <a:r>
              <a:rPr lang="ru-RU" i="1" dirty="0">
                <a:latin typeface="Sitka Heading" panose="02000505000000020004" pitchFamily="2" charset="0"/>
              </a:rPr>
              <a:t>1945 года до 50-х </a:t>
            </a:r>
            <a:r>
              <a:rPr lang="ru-RU" i="1" dirty="0" smtClean="0">
                <a:latin typeface="Sitka Heading" panose="02000505000000020004" pitchFamily="2" charset="0"/>
              </a:rPr>
              <a:t>годов</a:t>
            </a:r>
            <a:endParaRPr lang="ru-RU" i="1" dirty="0">
              <a:latin typeface="Sitka Heading" panose="02000505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2384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pull/>
      </p:transition>
    </mc:Choice>
    <mc:Fallback xmlns="">
      <p:transition spd="slow" advClick="0" advTm="300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7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771800" y="944724"/>
            <a:ext cx="36364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400" b="1" i="1" dirty="0" smtClean="0">
                <a:solidFill>
                  <a:srgbClr val="C0504D">
                    <a:lumMod val="75000"/>
                  </a:srgbClr>
                </a:solidFill>
                <a:latin typeface="Sitka Subheading" panose="02000505000000020004" pitchFamily="2" charset="0"/>
              </a:rPr>
              <a:t>Именьковская </a:t>
            </a:r>
            <a:r>
              <a:rPr lang="ru-RU" sz="2400" b="1" i="1" dirty="0">
                <a:solidFill>
                  <a:srgbClr val="C0504D">
                    <a:lumMod val="75000"/>
                  </a:srgbClr>
                </a:solidFill>
                <a:latin typeface="Sitka Subheading" panose="02000505000000020004" pitchFamily="2" charset="0"/>
              </a:rPr>
              <a:t>сельская библиотека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59632" y="1988840"/>
            <a:ext cx="723680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0000" algn="just"/>
            <a:r>
              <a:rPr lang="ru-RU" sz="1400" dirty="0">
                <a:latin typeface="Sitka Heading" panose="02000505000000020004" pitchFamily="2" charset="0"/>
              </a:rPr>
              <a:t>В 1934 году была открыта </a:t>
            </a:r>
            <a:r>
              <a:rPr lang="ru-RU" sz="1400" dirty="0" smtClean="0">
                <a:latin typeface="Sitka Heading" panose="02000505000000020004" pitchFamily="2" charset="0"/>
              </a:rPr>
              <a:t>изба-читальня. </a:t>
            </a:r>
            <a:r>
              <a:rPr lang="ru-RU" sz="1400" dirty="0">
                <a:latin typeface="Sitka Heading" panose="02000505000000020004" pitchFamily="2" charset="0"/>
              </a:rPr>
              <a:t>Под нее использовали освободившийся после раскулачивания двухкомнатный деревянный дом в центре села (хозяином этого дома был кулак Сунгатулла). В народе работника «избы-читальни» называли  </a:t>
            </a:r>
            <a:r>
              <a:rPr lang="ru-RU" sz="1400" dirty="0" smtClean="0">
                <a:latin typeface="Sitka Heading" panose="02000505000000020004" pitchFamily="2" charset="0"/>
              </a:rPr>
              <a:t>избачом.</a:t>
            </a:r>
          </a:p>
          <a:p>
            <a:pPr indent="450000" algn="just"/>
            <a:r>
              <a:rPr lang="ru-RU" sz="1400" dirty="0" smtClean="0">
                <a:latin typeface="Sitka Heading" panose="02000505000000020004" pitchFamily="2" charset="0"/>
              </a:rPr>
              <a:t>Первые </a:t>
            </a:r>
            <a:r>
              <a:rPr lang="ru-RU" sz="1400" dirty="0">
                <a:latin typeface="Sitka Heading" panose="02000505000000020004" pitchFamily="2" charset="0"/>
              </a:rPr>
              <a:t>избачи часто менялись, и определить, кто был организатором, не удалось. С </a:t>
            </a:r>
            <a:r>
              <a:rPr lang="ru-RU" sz="1400" b="1" dirty="0">
                <a:latin typeface="Sitka Heading" panose="02000505000000020004" pitchFamily="2" charset="0"/>
              </a:rPr>
              <a:t>1935</a:t>
            </a:r>
            <a:r>
              <a:rPr lang="ru-RU" sz="1400" dirty="0">
                <a:latin typeface="Sitka Heading" panose="02000505000000020004" pitchFamily="2" charset="0"/>
              </a:rPr>
              <a:t> </a:t>
            </a:r>
            <a:r>
              <a:rPr lang="ru-RU" sz="1400" dirty="0" smtClean="0">
                <a:latin typeface="Sitka Heading" panose="02000505000000020004" pitchFamily="2" charset="0"/>
              </a:rPr>
              <a:t> </a:t>
            </a:r>
            <a:r>
              <a:rPr lang="ru-RU" sz="1400" dirty="0">
                <a:latin typeface="Sitka Heading" panose="02000505000000020004" pitchFamily="2" charset="0"/>
              </a:rPr>
              <a:t>до </a:t>
            </a:r>
            <a:r>
              <a:rPr lang="ru-RU" sz="1400" b="1" dirty="0">
                <a:latin typeface="Sitka Heading" panose="02000505000000020004" pitchFamily="2" charset="0"/>
              </a:rPr>
              <a:t>1937</a:t>
            </a:r>
            <a:r>
              <a:rPr lang="ru-RU" sz="1400" dirty="0">
                <a:latin typeface="Sitka Heading" panose="02000505000000020004" pitchFamily="2" charset="0"/>
              </a:rPr>
              <a:t> </a:t>
            </a:r>
            <a:r>
              <a:rPr lang="ru-RU" sz="1400" dirty="0" smtClean="0">
                <a:latin typeface="Sitka Heading" panose="02000505000000020004" pitchFamily="2" charset="0"/>
              </a:rPr>
              <a:t>года </a:t>
            </a:r>
            <a:r>
              <a:rPr lang="ru-RU" sz="1400" dirty="0">
                <a:latin typeface="Sitka Heading" panose="02000505000000020004" pitchFamily="2" charset="0"/>
              </a:rPr>
              <a:t>избачом работал </a:t>
            </a:r>
            <a:r>
              <a:rPr lang="ru-RU" sz="1400" b="1" dirty="0">
                <a:latin typeface="Sitka Heading" panose="02000505000000020004" pitchFamily="2" charset="0"/>
              </a:rPr>
              <a:t>Багабиев Шамсутдин</a:t>
            </a:r>
            <a:r>
              <a:rPr lang="ru-RU" sz="1400" dirty="0">
                <a:latin typeface="Sitka Heading" panose="02000505000000020004" pitchFamily="2" charset="0"/>
              </a:rPr>
              <a:t>, потом он уехал в </a:t>
            </a:r>
            <a:r>
              <a:rPr lang="ru-RU" sz="1400" dirty="0" smtClean="0">
                <a:latin typeface="Sitka Heading" panose="02000505000000020004" pitchFamily="2" charset="0"/>
              </a:rPr>
              <a:t>деревню Малая Елга.</a:t>
            </a:r>
          </a:p>
          <a:p>
            <a:pPr indent="450000" algn="just"/>
            <a:r>
              <a:rPr lang="ru-RU" sz="1400" dirty="0" smtClean="0">
                <a:latin typeface="Sitka Heading" panose="02000505000000020004" pitchFamily="2" charset="0"/>
              </a:rPr>
              <a:t>С </a:t>
            </a:r>
            <a:r>
              <a:rPr lang="ru-RU" sz="1400" b="1" dirty="0">
                <a:latin typeface="Sitka Heading" panose="02000505000000020004" pitchFamily="2" charset="0"/>
              </a:rPr>
              <a:t>1937</a:t>
            </a:r>
            <a:r>
              <a:rPr lang="ru-RU" sz="1400" dirty="0">
                <a:latin typeface="Sitka Heading" panose="02000505000000020004" pitchFamily="2" charset="0"/>
              </a:rPr>
              <a:t> </a:t>
            </a:r>
            <a:r>
              <a:rPr lang="ru-RU" sz="1400" dirty="0" smtClean="0">
                <a:latin typeface="Sitka Heading" panose="02000505000000020004" pitchFamily="2" charset="0"/>
              </a:rPr>
              <a:t> </a:t>
            </a:r>
            <a:r>
              <a:rPr lang="ru-RU" sz="1400" dirty="0">
                <a:latin typeface="Sitka Heading" panose="02000505000000020004" pitchFamily="2" charset="0"/>
              </a:rPr>
              <a:t>до </a:t>
            </a:r>
            <a:r>
              <a:rPr lang="ru-RU" sz="1400" b="1" dirty="0">
                <a:latin typeface="Sitka Heading" panose="02000505000000020004" pitchFamily="2" charset="0"/>
              </a:rPr>
              <a:t>1948</a:t>
            </a:r>
            <a:r>
              <a:rPr lang="ru-RU" sz="1400" dirty="0">
                <a:latin typeface="Sitka Heading" panose="02000505000000020004" pitchFamily="2" charset="0"/>
              </a:rPr>
              <a:t> год работала </a:t>
            </a:r>
            <a:r>
              <a:rPr lang="ru-RU" sz="1400" b="1" dirty="0">
                <a:latin typeface="Sitka Heading" panose="02000505000000020004" pitchFamily="2" charset="0"/>
              </a:rPr>
              <a:t>Зиятдинова Гизельбанат Зиятдиновна</a:t>
            </a:r>
            <a:r>
              <a:rPr lang="ru-RU" sz="1400" dirty="0">
                <a:latin typeface="Sitka Heading" panose="02000505000000020004" pitchFamily="2" charset="0"/>
              </a:rPr>
              <a:t>. В то время она  работала налоговым агентом, а по вечерам избачом. По ее словам тогда в избе читальне было около 400 книг.  Здесь были два шкафа для книг, стол, радио. Книги можно было по записи брать домой. В </a:t>
            </a:r>
            <a:r>
              <a:rPr lang="ru-RU" sz="1400" dirty="0" smtClean="0">
                <a:latin typeface="Sitka Heading" panose="02000505000000020004" pitchFamily="2" charset="0"/>
              </a:rPr>
              <a:t>избе-читальне </a:t>
            </a:r>
            <a:r>
              <a:rPr lang="ru-RU" sz="1400" dirty="0">
                <a:latin typeface="Sitka Heading" panose="02000505000000020004" pitchFamily="2" charset="0"/>
              </a:rPr>
              <a:t>слушали по радио последние новости, иногда показывали кино, читали книги, молодые веселились. Она работала и в период войны. Организовывали посиделки, вязали носки для фронта.</a:t>
            </a:r>
          </a:p>
        </p:txBody>
      </p:sp>
    </p:spTree>
    <p:extLst>
      <p:ext uri="{BB962C8B-B14F-4D97-AF65-F5344CB8AC3E}">
        <p14:creationId xmlns:p14="http://schemas.microsoft.com/office/powerpoint/2010/main" val="2465032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pull/>
      </p:transition>
    </mc:Choice>
    <mc:Fallback xmlns="">
      <p:transition spd="slow" advClick="0" advTm="300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914" y="836712"/>
            <a:ext cx="6302838" cy="42844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71800" y="5229200"/>
            <a:ext cx="46805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>
                <a:latin typeface="Sitka Heading" panose="02000505000000020004" pitchFamily="2" charset="0"/>
              </a:rPr>
              <a:t>Зиятдинова Гизельбанат Зиятдиновна</a:t>
            </a:r>
          </a:p>
          <a:p>
            <a:pPr algn="ctr"/>
            <a:r>
              <a:rPr lang="ru-RU" i="1" dirty="0">
                <a:latin typeface="Sitka Heading" panose="02000505000000020004" pitchFamily="2" charset="0"/>
              </a:rPr>
              <a:t>(2009 год, октябрь)</a:t>
            </a: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43459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pull/>
      </p:transition>
    </mc:Choice>
    <mc:Fallback xmlns="">
      <p:transition spd="slow" advClick="0" advTm="300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527884" y="1952836"/>
            <a:ext cx="485356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i="1" dirty="0">
              <a:solidFill>
                <a:srgbClr val="0070C0"/>
              </a:solidFill>
              <a:latin typeface="Sitka Heading" panose="02000505000000020004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8358" y="909302"/>
            <a:ext cx="79928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6000" b="1" i="1" dirty="0">
              <a:solidFill>
                <a:srgbClr val="FF0000"/>
              </a:solidFill>
              <a:latin typeface="Sitka Heading" panose="02000505000000020004" pitchFamily="2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120406" y="946617"/>
            <a:ext cx="7484042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rgbClr val="962A34"/>
                </a:solidFill>
                <a:latin typeface="Sitka Heading" panose="02000505000000020004" pitchFamily="2" charset="0"/>
              </a:rPr>
              <a:t>Лаишевская Центральная библиотека</a:t>
            </a:r>
          </a:p>
          <a:p>
            <a:endParaRPr lang="ru-RU" b="1" i="1" dirty="0">
              <a:latin typeface="Sitka Heading" panose="02000505000000020004" pitchFamily="2" charset="0"/>
            </a:endParaRPr>
          </a:p>
          <a:p>
            <a:pPr algn="ctr"/>
            <a:endParaRPr lang="ru-RU" b="1" i="1" dirty="0" smtClean="0">
              <a:latin typeface="Sitka Heading" panose="02000505000000020004" pitchFamily="2" charset="0"/>
            </a:endParaRPr>
          </a:p>
          <a:p>
            <a:pPr algn="ctr"/>
            <a:r>
              <a:rPr lang="ru-RU" b="1" i="1" dirty="0" smtClean="0">
                <a:latin typeface="Sitka Heading" panose="02000505000000020004" pitchFamily="2" charset="0"/>
              </a:rPr>
              <a:t>Наш </a:t>
            </a:r>
            <a:r>
              <a:rPr lang="ru-RU" b="1" i="1" dirty="0">
                <a:latin typeface="Sitka Heading" panose="02000505000000020004" pitchFamily="2" charset="0"/>
              </a:rPr>
              <a:t>адрес:</a:t>
            </a:r>
          </a:p>
          <a:p>
            <a:pPr algn="ctr"/>
            <a:r>
              <a:rPr lang="ru-RU" b="1" i="1" dirty="0">
                <a:latin typeface="Sitka Heading" panose="02000505000000020004" pitchFamily="2" charset="0"/>
              </a:rPr>
              <a:t>422610, Республика Татарстан</a:t>
            </a:r>
          </a:p>
          <a:p>
            <a:pPr algn="ctr"/>
            <a:r>
              <a:rPr lang="ru-RU" b="1" i="1" dirty="0" smtClean="0">
                <a:latin typeface="Sitka Heading" panose="02000505000000020004" pitchFamily="2" charset="0"/>
              </a:rPr>
              <a:t> г</a:t>
            </a:r>
            <a:r>
              <a:rPr lang="ru-RU" b="1" i="1" dirty="0">
                <a:latin typeface="Sitka Heading" panose="02000505000000020004" pitchFamily="2" charset="0"/>
              </a:rPr>
              <a:t>. Лаишево, ул. Чернышевского, д. 26</a:t>
            </a:r>
          </a:p>
          <a:p>
            <a:pPr algn="ctr"/>
            <a:r>
              <a:rPr lang="en-US" b="1" i="1" dirty="0" smtClean="0">
                <a:latin typeface="Sitka Heading" panose="02000505000000020004" pitchFamily="2" charset="0"/>
              </a:rPr>
              <a:t>E-mail</a:t>
            </a:r>
            <a:r>
              <a:rPr lang="ru-RU" b="1" i="1" dirty="0" smtClean="0">
                <a:latin typeface="Sitka Heading" panose="02000505000000020004" pitchFamily="2" charset="0"/>
              </a:rPr>
              <a:t>: </a:t>
            </a:r>
            <a:r>
              <a:rPr lang="ru-RU" b="1" i="1" dirty="0" smtClean="0">
                <a:latin typeface="Sitka Heading" panose="02000505000000020004" pitchFamily="2" charset="0"/>
                <a:hlinkClick r:id="rId2"/>
              </a:rPr>
              <a:t>kamalib@yandex.ru</a:t>
            </a:r>
            <a:r>
              <a:rPr lang="en-US" b="1" i="1" dirty="0">
                <a:latin typeface="Sitka Heading" panose="02000505000000020004" pitchFamily="2" charset="0"/>
              </a:rPr>
              <a:t> </a:t>
            </a:r>
            <a:r>
              <a:rPr lang="ru-RU" b="1" i="1" dirty="0" smtClean="0">
                <a:latin typeface="Sitka Heading" panose="02000505000000020004" pitchFamily="2" charset="0"/>
              </a:rPr>
              <a:t>, </a:t>
            </a:r>
            <a:r>
              <a:rPr lang="en-US" b="1" i="1" dirty="0" smtClean="0">
                <a:latin typeface="Sitka Heading" panose="02000505000000020004" pitchFamily="2" charset="0"/>
                <a:hlinkClick r:id="rId3"/>
              </a:rPr>
              <a:t>laish.cb</a:t>
            </a:r>
            <a:r>
              <a:rPr lang="ru-RU" b="1" i="1" dirty="0" smtClean="0">
                <a:latin typeface="Sitka Heading" panose="02000505000000020004" pitchFamily="2" charset="0"/>
                <a:hlinkClick r:id="rId3"/>
              </a:rPr>
              <a:t>@tatar.ru</a:t>
            </a:r>
            <a:r>
              <a:rPr lang="en-US" b="1" i="1" dirty="0" smtClean="0">
                <a:latin typeface="Sitka Heading" panose="02000505000000020004" pitchFamily="2" charset="0"/>
              </a:rPr>
              <a:t> </a:t>
            </a:r>
            <a:r>
              <a:rPr lang="ru-RU" b="1" i="1" dirty="0" smtClean="0">
                <a:latin typeface="Sitka Heading" panose="02000505000000020004" pitchFamily="2" charset="0"/>
              </a:rPr>
              <a:t> </a:t>
            </a:r>
            <a:endParaRPr lang="ru-RU" b="1" i="1" dirty="0">
              <a:latin typeface="Sitka Heading" panose="02000505000000020004" pitchFamily="2" charset="0"/>
            </a:endParaRPr>
          </a:p>
          <a:p>
            <a:pPr algn="ctr"/>
            <a:r>
              <a:rPr lang="ru-RU" b="1" i="1" dirty="0">
                <a:latin typeface="Sitka Heading" panose="02000505000000020004" pitchFamily="2" charset="0"/>
              </a:rPr>
              <a:t>Веб-сайт: </a:t>
            </a:r>
            <a:r>
              <a:rPr lang="en-US" b="1" i="1" dirty="0" smtClean="0">
                <a:latin typeface="Sitka Heading" panose="02000505000000020004" pitchFamily="2" charset="0"/>
              </a:rPr>
              <a:t>kitap.tatar</a:t>
            </a:r>
            <a:r>
              <a:rPr lang="ru-RU" b="1" i="1" dirty="0" smtClean="0">
                <a:latin typeface="Sitka Heading" panose="02000505000000020004" pitchFamily="2" charset="0"/>
              </a:rPr>
              <a:t>.</a:t>
            </a:r>
            <a:r>
              <a:rPr lang="en-US" b="1" i="1" dirty="0" smtClean="0">
                <a:latin typeface="Sitka Heading" panose="02000505000000020004" pitchFamily="2" charset="0"/>
              </a:rPr>
              <a:t>ru</a:t>
            </a:r>
            <a:endParaRPr lang="ru-RU" b="1" i="1" dirty="0">
              <a:latin typeface="Sitka Heading" panose="02000505000000020004" pitchFamily="2" charset="0"/>
            </a:endParaRPr>
          </a:p>
          <a:p>
            <a:pPr algn="ctr"/>
            <a:r>
              <a:rPr lang="ru-RU" b="1" i="1" dirty="0">
                <a:latin typeface="Sitka Heading" panose="02000505000000020004" pitchFamily="2" charset="0"/>
              </a:rPr>
              <a:t>Наши телефоны: ( код 84378) т/факс: 2-57-31, </a:t>
            </a:r>
          </a:p>
          <a:p>
            <a:r>
              <a:rPr lang="ru-RU" b="1" i="1" dirty="0">
                <a:latin typeface="Sitka Heading" panose="02000505000000020004" pitchFamily="2" charset="0"/>
              </a:rPr>
              <a:t>                                                                   </a:t>
            </a:r>
            <a:r>
              <a:rPr lang="ru-RU" b="1" i="1" dirty="0" smtClean="0">
                <a:latin typeface="Sitka Heading" panose="02000505000000020004" pitchFamily="2" charset="0"/>
              </a:rPr>
              <a:t>                           2-58-30</a:t>
            </a:r>
            <a:endParaRPr lang="ru-RU" b="1" i="1" dirty="0">
              <a:latin typeface="Sitka Heading" panose="02000505000000020004" pitchFamily="2" charset="0"/>
            </a:endParaRPr>
          </a:p>
          <a:p>
            <a:pPr algn="r"/>
            <a:endParaRPr lang="en-US" b="1" i="1" dirty="0" smtClean="0">
              <a:latin typeface="Sitka Heading" panose="02000505000000020004" pitchFamily="2" charset="0"/>
            </a:endParaRPr>
          </a:p>
          <a:p>
            <a:pPr algn="ctr"/>
            <a:r>
              <a:rPr lang="en-US" b="1" i="1" dirty="0">
                <a:latin typeface="Sitka Heading" panose="02000505000000020004" pitchFamily="2" charset="0"/>
              </a:rPr>
              <a:t> </a:t>
            </a:r>
            <a:r>
              <a:rPr lang="en-US" b="1" i="1" dirty="0" smtClean="0">
                <a:latin typeface="Sitka Heading" panose="02000505000000020004" pitchFamily="2" charset="0"/>
              </a:rPr>
              <a:t>                                  </a:t>
            </a:r>
          </a:p>
          <a:p>
            <a:pPr algn="r"/>
            <a:r>
              <a:rPr lang="en-US" b="1" i="1" dirty="0">
                <a:latin typeface="Sitka Heading" panose="02000505000000020004" pitchFamily="2" charset="0"/>
              </a:rPr>
              <a:t> </a:t>
            </a:r>
            <a:r>
              <a:rPr lang="en-US" b="1" i="1" dirty="0" smtClean="0">
                <a:latin typeface="Sitka Heading" panose="02000505000000020004" pitchFamily="2" charset="0"/>
              </a:rPr>
              <a:t>                                   </a:t>
            </a:r>
            <a:r>
              <a:rPr lang="ru-RU" b="1" i="1" dirty="0" smtClean="0">
                <a:latin typeface="Sitka Heading" panose="02000505000000020004" pitchFamily="2" charset="0"/>
              </a:rPr>
              <a:t>Составитель</a:t>
            </a:r>
            <a:r>
              <a:rPr lang="ru-RU" b="1" i="1" dirty="0">
                <a:latin typeface="Sitka Heading" panose="02000505000000020004" pitchFamily="2" charset="0"/>
              </a:rPr>
              <a:t>: </a:t>
            </a:r>
            <a:r>
              <a:rPr lang="tt-RU" b="1" i="1" dirty="0" smtClean="0">
                <a:latin typeface="Sitka Heading" panose="02000505000000020004" pitchFamily="2" charset="0"/>
              </a:rPr>
              <a:t>Т</a:t>
            </a:r>
            <a:r>
              <a:rPr lang="ru-RU" b="1" i="1" dirty="0" smtClean="0">
                <a:latin typeface="Sitka Heading" panose="02000505000000020004" pitchFamily="2" charset="0"/>
              </a:rPr>
              <a:t>атьяна </a:t>
            </a:r>
            <a:r>
              <a:rPr lang="tt-RU" b="1" i="1" dirty="0" smtClean="0">
                <a:latin typeface="Sitka Heading" panose="02000505000000020004" pitchFamily="2" charset="0"/>
              </a:rPr>
              <a:t>А</a:t>
            </a:r>
            <a:r>
              <a:rPr lang="tt-RU" b="1" i="1" dirty="0" smtClean="0">
                <a:latin typeface="Sitka Heading" panose="02000505000000020004" pitchFamily="2" charset="0"/>
              </a:rPr>
              <a:t>лександровна</a:t>
            </a:r>
            <a:r>
              <a:rPr lang="tt-RU" b="1" i="1" dirty="0" smtClean="0">
                <a:latin typeface="Sitka Heading" panose="02000505000000020004" pitchFamily="2" charset="0"/>
              </a:rPr>
              <a:t> </a:t>
            </a:r>
          </a:p>
          <a:p>
            <a:pPr algn="ctr"/>
            <a:r>
              <a:rPr lang="tt-RU" b="1" i="1" dirty="0" smtClean="0">
                <a:latin typeface="Sitka Heading" panose="02000505000000020004" pitchFamily="2" charset="0"/>
              </a:rPr>
              <a:t>                                                                             Семенова</a:t>
            </a:r>
            <a:endParaRPr lang="en-US" b="1" i="1" dirty="0" smtClean="0">
              <a:latin typeface="Sitka Heading" panose="02000505000000020004" pitchFamily="2" charset="0"/>
            </a:endParaRPr>
          </a:p>
          <a:p>
            <a:pPr algn="r"/>
            <a:r>
              <a:rPr lang="ru-RU" b="1" i="1" dirty="0" smtClean="0">
                <a:latin typeface="Sitka Heading" panose="02000505000000020004" pitchFamily="2" charset="0"/>
              </a:rPr>
              <a:t>(главный </a:t>
            </a:r>
            <a:r>
              <a:rPr lang="ru-RU" b="1" i="1" dirty="0">
                <a:latin typeface="Sitka Heading" panose="02000505000000020004" pitchFamily="2" charset="0"/>
              </a:rPr>
              <a:t>библиограф)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08965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pull/>
      </p:transition>
    </mc:Choice>
    <mc:Fallback xmlns="">
      <p:transition spd="slow" advClick="0" advTm="300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"/>
                            </p:stCondLst>
                            <p:childTnLst>
                              <p:par>
                                <p:cTn id="11" presetID="10" presetClass="entr" presetSubtype="0" fill="hold" grpId="0" nodeType="afterEffect" nodePh="1">
                                  <p:stCondLst>
                                    <p:cond delay="900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425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175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6000"/>
                            </p:stCondLst>
                            <p:childTnLst>
                              <p:par>
                                <p:cTn id="2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175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7750"/>
                            </p:stCondLst>
                            <p:childTnLst>
                              <p:par>
                                <p:cTn id="2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175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9500"/>
                            </p:stCondLst>
                            <p:childTnLst>
                              <p:par>
                                <p:cTn id="3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175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1250"/>
                            </p:stCondLst>
                            <p:childTnLst>
                              <p:par>
                                <p:cTn id="3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175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3000"/>
                            </p:stCondLst>
                            <p:childTnLst>
                              <p:par>
                                <p:cTn id="4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175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4750"/>
                            </p:stCondLst>
                            <p:childTnLst>
                              <p:par>
                                <p:cTn id="4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175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6500"/>
                            </p:stCondLst>
                            <p:childTnLst>
                              <p:par>
                                <p:cTn id="4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75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75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75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8250"/>
                            </p:stCondLst>
                            <p:childTnLst>
                              <p:par>
                                <p:cTn id="5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750" fill="hold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750" fill="hold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750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0000"/>
                            </p:stCondLst>
                            <p:childTnLst>
                              <p:par>
                                <p:cTn id="6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750" fill="hold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750" fill="hold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750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63588" y="1259175"/>
            <a:ext cx="7704856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000" algn="just"/>
            <a:r>
              <a:rPr lang="ru-RU" sz="1400" i="1" dirty="0">
                <a:solidFill>
                  <a:prstClr val="black"/>
                </a:solidFill>
                <a:latin typeface="Sitka Subheading" panose="02000505000000020004" pitchFamily="2" charset="0"/>
              </a:rPr>
              <a:t> Этот проект представляет собой серьёзное «погружение» в библиотечную биографию в годы Великой Отечественной войны. Проведена огромная совместная работа с сельскими библиотеками-филиалами, с редакцией газеты «Камская новь», с Советом ветеранов Лаишевского муниципального района, с </a:t>
            </a:r>
            <a:r>
              <a:rPr lang="ru-RU" sz="1400" i="1" dirty="0" smtClean="0">
                <a:solidFill>
                  <a:prstClr val="black"/>
                </a:solidFill>
                <a:latin typeface="Sitka Subheading" panose="02000505000000020004" pitchFamily="2" charset="0"/>
              </a:rPr>
              <a:t>исполкомами </a:t>
            </a:r>
            <a:r>
              <a:rPr lang="ru-RU" sz="1400" i="1" dirty="0">
                <a:solidFill>
                  <a:prstClr val="black"/>
                </a:solidFill>
                <a:latin typeface="Sitka Subheading" panose="02000505000000020004" pitchFamily="2" charset="0"/>
              </a:rPr>
              <a:t>сельских поселений по сбору информации </a:t>
            </a:r>
            <a:r>
              <a:rPr lang="ru-RU" sz="1400" i="1" dirty="0" smtClean="0">
                <a:solidFill>
                  <a:prstClr val="black"/>
                </a:solidFill>
                <a:latin typeface="Sitka Subheading" panose="02000505000000020004" pitchFamily="2" charset="0"/>
              </a:rPr>
              <a:t>по </a:t>
            </a:r>
            <a:r>
              <a:rPr lang="ru-RU" sz="1400" i="1" dirty="0">
                <a:solidFill>
                  <a:prstClr val="black"/>
                </a:solidFill>
                <a:latin typeface="Sitka Subheading" panose="02000505000000020004" pitchFamily="2" charset="0"/>
              </a:rPr>
              <a:t>истории библиотек. </a:t>
            </a:r>
            <a:endParaRPr lang="ru-RU" sz="1200" i="1" dirty="0" smtClean="0">
              <a:solidFill>
                <a:prstClr val="black"/>
              </a:solidFill>
              <a:latin typeface="Sitka Subheading" panose="02000505000000020004" pitchFamily="2" charset="0"/>
            </a:endParaRPr>
          </a:p>
          <a:p>
            <a:pPr lvl="0" indent="450000" algn="just"/>
            <a:r>
              <a:rPr lang="ru-RU" sz="1400" i="1" dirty="0" smtClean="0">
                <a:solidFill>
                  <a:prstClr val="black"/>
                </a:solidFill>
                <a:latin typeface="Sitka Subheading" panose="02000505000000020004" pitchFamily="2" charset="0"/>
              </a:rPr>
              <a:t>Лаишевская </a:t>
            </a:r>
            <a:r>
              <a:rPr lang="ru-RU" sz="1400" i="1" dirty="0">
                <a:solidFill>
                  <a:prstClr val="black"/>
                </a:solidFill>
                <a:latin typeface="Sitka Subheading" panose="02000505000000020004" pitchFamily="2" charset="0"/>
              </a:rPr>
              <a:t>библиотека является одной из самых старейших библиотек в Республике Татарстан.    История районной  библиотеки – важная и неотъемлемая часть культурной и общественной жизни Лаишево, Татарстана </a:t>
            </a:r>
            <a:r>
              <a:rPr lang="ru-RU" sz="1400" i="1" dirty="0" smtClean="0">
                <a:solidFill>
                  <a:prstClr val="black"/>
                </a:solidFill>
                <a:latin typeface="Sitka Subheading" panose="02000505000000020004" pitchFamily="2" charset="0"/>
              </a:rPr>
              <a:t>и шире </a:t>
            </a:r>
            <a:r>
              <a:rPr lang="ru-RU" sz="1400" i="1" dirty="0">
                <a:solidFill>
                  <a:prstClr val="black"/>
                </a:solidFill>
                <a:latin typeface="Sitka Subheading" panose="02000505000000020004" pitchFamily="2" charset="0"/>
              </a:rPr>
              <a:t>всей России. Поэтому неудивительно, что материалы об обстоятельствах создания и развития библиотеки пользуются высоким спросом у исследователей-краеведов, преподавателей и учащейся молодёжи, а также у друзей библиотеки и у гостей города. </a:t>
            </a:r>
            <a:endParaRPr lang="ru-RU" sz="1400" i="1" dirty="0" smtClean="0">
              <a:solidFill>
                <a:prstClr val="black"/>
              </a:solidFill>
              <a:latin typeface="Sitka Subheading" panose="02000505000000020004" pitchFamily="2" charset="0"/>
            </a:endParaRPr>
          </a:p>
          <a:p>
            <a:pPr lvl="0" indent="450000" algn="just"/>
            <a:r>
              <a:rPr lang="ru-RU" sz="1400" i="1" dirty="0" smtClean="0">
                <a:solidFill>
                  <a:prstClr val="black"/>
                </a:solidFill>
                <a:latin typeface="Sitka Subheading" panose="02000505000000020004" pitchFamily="2" charset="0"/>
              </a:rPr>
              <a:t>Сотрудники </a:t>
            </a:r>
            <a:r>
              <a:rPr lang="ru-RU" sz="1400" i="1" dirty="0">
                <a:solidFill>
                  <a:prstClr val="black"/>
                </a:solidFill>
                <a:latin typeface="Sitka Subheading" panose="02000505000000020004" pitchFamily="2" charset="0"/>
              </a:rPr>
              <a:t>библиотеки уверены, что </a:t>
            </a:r>
            <a:r>
              <a:rPr lang="ru-RU" sz="1400" i="1" dirty="0" smtClean="0">
                <a:solidFill>
                  <a:prstClr val="black"/>
                </a:solidFill>
                <a:latin typeface="Sitka Subheading" panose="02000505000000020004" pitchFamily="2" charset="0"/>
              </a:rPr>
              <a:t>проект «Книга памяти…» </a:t>
            </a:r>
            <a:r>
              <a:rPr lang="ru-RU" sz="1400" i="1" dirty="0">
                <a:solidFill>
                  <a:prstClr val="black"/>
                </a:solidFill>
                <a:latin typeface="Sitka Subheading" panose="02000505000000020004" pitchFamily="2" charset="0"/>
              </a:rPr>
              <a:t>будет интересен и полезен широкому кругу читателей, что он даст им верное представление о том, как </a:t>
            </a:r>
            <a:r>
              <a:rPr lang="ru-RU" sz="1400" i="1" dirty="0" smtClean="0">
                <a:solidFill>
                  <a:prstClr val="black"/>
                </a:solidFill>
                <a:latin typeface="Sitka Subheading" panose="02000505000000020004" pitchFamily="2" charset="0"/>
              </a:rPr>
              <a:t>развивались библиотеки Лаишевского района в годы войны.</a:t>
            </a:r>
            <a:endParaRPr lang="ru-RU" sz="1400" i="1" dirty="0">
              <a:solidFill>
                <a:prstClr val="black"/>
              </a:solidFill>
              <a:latin typeface="Sitka Subheading" panose="02000505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4938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pull/>
      </p:transition>
    </mc:Choice>
    <mc:Fallback xmlns="">
      <p:transition spd="slow" advClick="0" advTm="300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7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7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27874" y="908720"/>
            <a:ext cx="275428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3600" b="1" i="1" dirty="0">
                <a:solidFill>
                  <a:srgbClr val="C0504D">
                    <a:lumMod val="75000"/>
                  </a:srgbClr>
                </a:solidFill>
                <a:latin typeface="Sitka Heading" panose="02000505000000020004" pitchFamily="2" charset="0"/>
              </a:rPr>
              <a:t>Содержание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39652" y="1895942"/>
            <a:ext cx="6120680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2400" i="1" dirty="0" smtClean="0">
                <a:latin typeface="Sitka Heading" panose="02000505000000020004" pitchFamily="2" charset="0"/>
                <a:hlinkClick r:id="" action="ppaction://customshow?id=0&amp;return=true"/>
              </a:rPr>
              <a:t>Введение</a:t>
            </a:r>
            <a:endParaRPr lang="ru-RU" sz="2400" i="1" dirty="0" smtClean="0">
              <a:latin typeface="Sitka Heading" panose="02000505000000020004" pitchFamily="2" charset="0"/>
            </a:endParaRPr>
          </a:p>
          <a:p>
            <a:pPr marL="342900" indent="-342900">
              <a:buAutoNum type="arabicPeriod"/>
            </a:pPr>
            <a:r>
              <a:rPr lang="ru-RU" sz="2400" i="1" dirty="0" smtClean="0">
                <a:latin typeface="Sitka Heading" panose="02000505000000020004" pitchFamily="2" charset="0"/>
                <a:hlinkClick r:id="" action="ppaction://customshow?id=1&amp;return=true"/>
              </a:rPr>
              <a:t>Лаишевская центральная библиотека</a:t>
            </a:r>
            <a:endParaRPr lang="ru-RU" sz="2400" i="1" dirty="0" smtClean="0">
              <a:latin typeface="Sitka Heading" panose="02000505000000020004" pitchFamily="2" charset="0"/>
            </a:endParaRPr>
          </a:p>
          <a:p>
            <a:pPr marL="342900" indent="-342900">
              <a:buAutoNum type="arabicPeriod"/>
            </a:pPr>
            <a:r>
              <a:rPr lang="ru-RU" sz="2400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itka Heading" panose="02000505000000020004" pitchFamily="2" charset="0"/>
                <a:hlinkClick r:id="" action="ppaction://customshow?id=2&amp;return=true"/>
              </a:rPr>
              <a:t>Татарскосараловская сельская библиотека</a:t>
            </a:r>
            <a:endParaRPr lang="ru-RU" sz="2400" i="1" dirty="0" smtClean="0">
              <a:solidFill>
                <a:schemeClr val="tx1">
                  <a:lumMod val="95000"/>
                  <a:lumOff val="5000"/>
                </a:schemeClr>
              </a:solidFill>
              <a:latin typeface="Sitka Heading" panose="02000505000000020004" pitchFamily="2" charset="0"/>
            </a:endParaRPr>
          </a:p>
          <a:p>
            <a:pPr marL="342900" indent="-342900">
              <a:buAutoNum type="arabicPeriod"/>
            </a:pPr>
            <a:r>
              <a:rPr lang="ru-RU" sz="2400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itka Heading" panose="02000505000000020004" pitchFamily="2" charset="0"/>
                <a:hlinkClick r:id="" action="ppaction://customshow?id=3&amp;return=true"/>
              </a:rPr>
              <a:t>Татарскоянтыкская сельская библиотека</a:t>
            </a:r>
            <a:endParaRPr lang="ru-RU" sz="2400" i="1" dirty="0" smtClean="0">
              <a:solidFill>
                <a:schemeClr val="tx1">
                  <a:lumMod val="95000"/>
                  <a:lumOff val="5000"/>
                </a:schemeClr>
              </a:solidFill>
              <a:latin typeface="Sitka Heading" panose="02000505000000020004" pitchFamily="2" charset="0"/>
            </a:endParaRPr>
          </a:p>
          <a:p>
            <a:pPr marL="342900" indent="-342900">
              <a:buAutoNum type="arabicPeriod"/>
            </a:pPr>
            <a:r>
              <a:rPr lang="ru-RU" sz="2400" i="1" dirty="0" smtClean="0">
                <a:latin typeface="Sitka Heading" panose="02000505000000020004" pitchFamily="2" charset="0"/>
                <a:hlinkClick r:id="" action="ppaction://customshow?id=4&amp;return=true"/>
              </a:rPr>
              <a:t>Малоелгинская сельская библиотека</a:t>
            </a:r>
            <a:endParaRPr lang="ru-RU" sz="2400" i="1" dirty="0" smtClean="0">
              <a:latin typeface="Sitka Heading" panose="02000505000000020004" pitchFamily="2" charset="0"/>
            </a:endParaRPr>
          </a:p>
          <a:p>
            <a:pPr marL="342900" indent="-342900">
              <a:buAutoNum type="arabicPeriod"/>
            </a:pPr>
            <a:r>
              <a:rPr lang="ru-RU" sz="2400" i="1" dirty="0" smtClean="0">
                <a:latin typeface="Sitka Heading" panose="02000505000000020004" pitchFamily="2" charset="0"/>
                <a:hlinkClick r:id="" action="ppaction://customshow?id=5&amp;return=true"/>
              </a:rPr>
              <a:t>Именьковская </a:t>
            </a:r>
            <a:r>
              <a:rPr lang="ru-RU" sz="2400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itka Heading" panose="02000505000000020004" pitchFamily="2" charset="0"/>
                <a:hlinkClick r:id="" action="ppaction://customshow?id=5&amp;return=true"/>
              </a:rPr>
              <a:t>сельская библиотека</a:t>
            </a:r>
            <a:endParaRPr lang="ru-RU" sz="2400" i="1" dirty="0" smtClean="0">
              <a:latin typeface="Sitka Heading" panose="02000505000000020004" pitchFamily="2" charset="0"/>
            </a:endParaRPr>
          </a:p>
          <a:p>
            <a:pPr marL="342900" indent="-342900">
              <a:buAutoNum type="arabicPeriod"/>
            </a:pPr>
            <a:endParaRPr lang="ru-RU" dirty="0" smtClean="0">
              <a:solidFill>
                <a:schemeClr val="accent2">
                  <a:lumMod val="75000"/>
                </a:schemeClr>
              </a:solidFill>
              <a:latin typeface="Sitka Heading" panose="02000505000000020004" pitchFamily="2" charset="0"/>
            </a:endParaRPr>
          </a:p>
          <a:p>
            <a:endParaRPr lang="ru-RU" dirty="0" smtClean="0"/>
          </a:p>
          <a:p>
            <a:pPr marL="342900" indent="-342900">
              <a:buAutoNum type="arabicPeriod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93885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pull/>
      </p:transition>
    </mc:Choice>
    <mc:Fallback xmlns="">
      <p:transition spd="slow" advClick="0" advTm="300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7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75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75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75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7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75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75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08842" y="836712"/>
            <a:ext cx="7812868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0000" algn="just"/>
            <a:r>
              <a:rPr lang="ru-RU" dirty="0"/>
              <a:t> </a:t>
            </a:r>
            <a:r>
              <a:rPr lang="ru-RU" sz="1400" dirty="0">
                <a:latin typeface="Sitka Heading" panose="02000505000000020004" pitchFamily="2" charset="0"/>
              </a:rPr>
              <a:t>Все дальше уходит Великая Отечественная война в прошлое, но память о ней жива в сердцах и душах людей. Невозможно забыть беспримерный подвиг советских людей и невосполнимые жертвы. Важнейшей чертой минувшей войны был ее всенародный характер, когда за общее дело на фронте, в тылу, в партизанских отрядах боролись все: от мала до велика. Пусть не все рисковали в одинаковой степени, но отдавали себя без остатка, свой опыт и труд во имя грядущей победы, которая досталась очень дорогой ценой</a:t>
            </a:r>
            <a:r>
              <a:rPr lang="ru-RU" sz="1400" dirty="0" smtClean="0">
                <a:latin typeface="Sitka Heading" panose="02000505000000020004" pitchFamily="2" charset="0"/>
              </a:rPr>
              <a:t>.</a:t>
            </a:r>
          </a:p>
          <a:p>
            <a:pPr indent="450000" algn="just"/>
            <a:r>
              <a:rPr lang="ru-RU" sz="1400" dirty="0">
                <a:latin typeface="Sitka Heading" panose="02000505000000020004" pitchFamily="2" charset="0"/>
              </a:rPr>
              <a:t> Великая Отечественная война – время суровых испытаний для всего нашего народа. Библиотеки вложили свой труд в общее дело победы – в тяжелых условиях военного времени тысячи библиотекарей показали пример героического самоотверженного труда. Деятельность библиотек в годы войны – это огромный пласт дел, событий, имен. За период войны библиотечная сеть нашей страны понесла большие потери – было уничтожено 43 тыс. библиотек и более 100 млн. книг.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95636" y="3465797"/>
            <a:ext cx="722607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450000" algn="just"/>
            <a:r>
              <a:rPr lang="ru-RU" sz="1400" dirty="0">
                <a:solidFill>
                  <a:prstClr val="black"/>
                </a:solidFill>
                <a:latin typeface="Sitka Heading" panose="02000505000000020004" pitchFamily="2" charset="0"/>
              </a:rPr>
              <a:t>Но, несмотря на все трудности, библиотекари не прекращали самоотверженной работы. Многие библиотеки оказывались оставленными среди развалин и гибли от огня, воды и ненастья. Библиотекари собирали и спасали эти книжные </a:t>
            </a:r>
            <a:r>
              <a:rPr lang="ru-RU" sz="1400" dirty="0" smtClean="0">
                <a:solidFill>
                  <a:prstClr val="black"/>
                </a:solidFill>
                <a:latin typeface="Sitka Heading" panose="02000505000000020004" pitchFamily="2" charset="0"/>
              </a:rPr>
              <a:t>богатства.</a:t>
            </a:r>
            <a:endParaRPr lang="ru-RU" sz="1400" dirty="0">
              <a:solidFill>
                <a:prstClr val="black"/>
              </a:solidFill>
              <a:latin typeface="Sitka Heading" panose="02000505000000020004" pitchFamily="2" charset="0"/>
            </a:endParaRPr>
          </a:p>
          <a:p>
            <a:pPr lvl="0" indent="450000" algn="just"/>
            <a:r>
              <a:rPr lang="ru-RU" sz="1400" dirty="0" smtClean="0">
                <a:solidFill>
                  <a:prstClr val="black"/>
                </a:solidFill>
                <a:latin typeface="Sitka Heading" panose="02000505000000020004" pitchFamily="2" charset="0"/>
              </a:rPr>
              <a:t>Кем </a:t>
            </a:r>
            <a:r>
              <a:rPr lang="ru-RU" sz="1400" dirty="0">
                <a:solidFill>
                  <a:prstClr val="black"/>
                </a:solidFill>
                <a:latin typeface="Sitka Heading" panose="02000505000000020004" pitchFamily="2" charset="0"/>
              </a:rPr>
              <a:t>же были  библиотекари военной поры? Газеты называли их «бойцами культурного фронта». И тех, кто на передовой в перерывах между боями создавал дивизионные, полковые и даже ротные библиотеки. И тех, кто с вещмешком за спиной пробирался на отдаленные участки фронта с книгами, заказанными бойцами, и не всегда находил их в живых. Да и сам книгоноша мог оказаться раненым или погибнуть. Тогда уходило родным печальное извещение: «Погиб смертью храбрых</a:t>
            </a:r>
            <a:r>
              <a:rPr lang="ru-RU" sz="1400" dirty="0" smtClean="0">
                <a:solidFill>
                  <a:prstClr val="black"/>
                </a:solidFill>
                <a:latin typeface="Sitka Heading" panose="02000505000000020004" pitchFamily="2" charset="0"/>
              </a:rPr>
              <a:t>».</a:t>
            </a:r>
            <a:endParaRPr lang="ru-RU" sz="1400" dirty="0">
              <a:solidFill>
                <a:prstClr val="black"/>
              </a:solidFill>
              <a:latin typeface="Sitka Heading" panose="02000505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1007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pull/>
      </p:transition>
    </mc:Choice>
    <mc:Fallback xmlns="">
      <p:transition spd="slow" advClick="0" advTm="300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7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7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7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25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75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75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75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99592" y="1196752"/>
            <a:ext cx="7380820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000" algn="just"/>
            <a:r>
              <a:rPr lang="ru-RU" sz="1400" dirty="0" smtClean="0">
                <a:solidFill>
                  <a:prstClr val="black"/>
                </a:solidFill>
                <a:latin typeface="Sitka Heading" panose="02000505000000020004" pitchFamily="2" charset="0"/>
              </a:rPr>
              <a:t>Во </a:t>
            </a:r>
            <a:r>
              <a:rPr lang="ru-RU" sz="1400" dirty="0">
                <a:solidFill>
                  <a:prstClr val="black"/>
                </a:solidFill>
                <a:latin typeface="Sitka Heading" panose="02000505000000020004" pitchFamily="2" charset="0"/>
              </a:rPr>
              <a:t>время войны библиотеки принимали самое деятельное участие в решении важнейших военно-оборонных и народнохозяйственных задач. Практически во всех из них можно было встретить уголки с литературой, пропагандирующей военные знания, знакомящих с тем, как выживать в страшных условиях прифронтовых городов. Есть многочисленные примеры того, как в своих письмах фронтовики благодарили библиотекарей за знания, пригодившиеся на фронте. Библиотеки участвовали в сборе средств для нужд фронта. Практически все библиотечные массовые мероприятия заканчивались призывом оказания помощи фронту.</a:t>
            </a:r>
          </a:p>
          <a:p>
            <a:pPr lvl="0" indent="450000" algn="just"/>
            <a:r>
              <a:rPr lang="ru-RU" sz="1400" dirty="0" smtClean="0">
                <a:solidFill>
                  <a:prstClr val="black"/>
                </a:solidFill>
                <a:latin typeface="Sitka Heading" panose="02000505000000020004" pitchFamily="2" charset="0"/>
              </a:rPr>
              <a:t>Библиотекари </a:t>
            </a:r>
            <a:r>
              <a:rPr lang="ru-RU" sz="1400" dirty="0">
                <a:solidFill>
                  <a:prstClr val="black"/>
                </a:solidFill>
                <a:latin typeface="Sitka Heading" panose="02000505000000020004" pitchFamily="2" charset="0"/>
              </a:rPr>
              <a:t>честно трудились, стараясь, по возможности, помогать фронту, несли людям тепло и свет, что тоже было необходимо в тяжелую годину Великой Отечественной войны.</a:t>
            </a:r>
          </a:p>
        </p:txBody>
      </p:sp>
      <p:sp>
        <p:nvSpPr>
          <p:cNvPr id="3" name="Прямоугольник 2"/>
          <p:cNvSpPr/>
          <p:nvPr/>
        </p:nvSpPr>
        <p:spPr>
          <a:xfrm rot="796287">
            <a:off x="2810806" y="4056625"/>
            <a:ext cx="438513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i="1" dirty="0">
                <a:solidFill>
                  <a:srgbClr val="0070C0"/>
                </a:solidFill>
                <a:latin typeface="Sitka Heading" panose="02000505000000020004" pitchFamily="2" charset="0"/>
              </a:rPr>
              <a:t>...И, шагая за высокой новью, </a:t>
            </a:r>
          </a:p>
          <a:p>
            <a:pPr algn="r"/>
            <a:r>
              <a:rPr lang="ru-RU" b="1" i="1" dirty="0">
                <a:solidFill>
                  <a:srgbClr val="0070C0"/>
                </a:solidFill>
                <a:latin typeface="Sitka Heading" panose="02000505000000020004" pitchFamily="2" charset="0"/>
              </a:rPr>
              <a:t>Помните о том, что всякий час </a:t>
            </a:r>
          </a:p>
          <a:p>
            <a:pPr algn="r"/>
            <a:r>
              <a:rPr lang="ru-RU" b="1" i="1" dirty="0">
                <a:solidFill>
                  <a:srgbClr val="0070C0"/>
                </a:solidFill>
                <a:latin typeface="Sitka Heading" panose="02000505000000020004" pitchFamily="2" charset="0"/>
              </a:rPr>
              <a:t>Вечно смотрят с верой и любовью Вслед вам те, кто жил во имя вас!... </a:t>
            </a:r>
            <a:r>
              <a:rPr lang="ru-RU" b="1" i="1" dirty="0" smtClean="0">
                <a:solidFill>
                  <a:srgbClr val="0070C0"/>
                </a:solidFill>
                <a:latin typeface="Sitka Heading" panose="02000505000000020004" pitchFamily="2" charset="0"/>
              </a:rPr>
              <a:t>        (</a:t>
            </a:r>
            <a:r>
              <a:rPr lang="ru-RU" b="1" i="1" dirty="0">
                <a:solidFill>
                  <a:srgbClr val="0070C0"/>
                </a:solidFill>
                <a:latin typeface="Sitka Heading" panose="02000505000000020004" pitchFamily="2" charset="0"/>
              </a:rPr>
              <a:t>Э.А. Асадов)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483768" y="5769260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6614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pull/>
      </p:transition>
    </mc:Choice>
    <mc:Fallback xmlns="">
      <p:transition spd="slow" advClick="0" advTm="300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7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03648" y="728700"/>
            <a:ext cx="68767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solidFill>
                  <a:schemeClr val="accent2">
                    <a:lumMod val="75000"/>
                  </a:schemeClr>
                </a:solidFill>
                <a:latin typeface="Cansellarist" panose="02000500000000020004" pitchFamily="2" charset="0"/>
              </a:rPr>
              <a:t>Листая страницы истории нашей…</a:t>
            </a:r>
            <a:endParaRPr lang="ru-RU" sz="4000" dirty="0">
              <a:solidFill>
                <a:schemeClr val="accent2">
                  <a:lumMod val="75000"/>
                </a:schemeClr>
              </a:solidFill>
              <a:latin typeface="Cansellarist" panose="02000500000000020004" pitchFamily="2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338" y="1426227"/>
            <a:ext cx="2805566" cy="2555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947" y="3861048"/>
            <a:ext cx="3632348" cy="2340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23628" y="2960948"/>
            <a:ext cx="16201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solidFill>
                  <a:schemeClr val="bg1"/>
                </a:solidFill>
                <a:latin typeface="Cansellarist" panose="02000500000000020004" pitchFamily="2" charset="0"/>
              </a:rPr>
              <a:t>Лаишево</a:t>
            </a:r>
            <a:endParaRPr lang="ru-RU" sz="4000" dirty="0">
              <a:solidFill>
                <a:schemeClr val="bg1"/>
              </a:solidFill>
              <a:latin typeface="Cansellarist" panose="02000500000000020004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75729" y="3845165"/>
            <a:ext cx="34563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latin typeface="Cansellarist" panose="02000500000000020004" pitchFamily="2" charset="0"/>
              </a:rPr>
              <a:t>Татарские Саралы</a:t>
            </a:r>
            <a:endParaRPr lang="ru-RU" sz="4000" dirty="0">
              <a:latin typeface="Cansellarist" panose="02000500000000020004" pitchFamily="2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2111" y="3650582"/>
            <a:ext cx="3615409" cy="2412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232110" y="5500444"/>
            <a:ext cx="36154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nsellarist" panose="02000500000000020004" pitchFamily="2" charset="0"/>
              </a:rPr>
              <a:t>Татарский Янтык</a:t>
            </a:r>
            <a:endParaRPr lang="ru-RU" sz="4000" dirty="0">
              <a:solidFill>
                <a:schemeClr val="tx1">
                  <a:lumMod val="95000"/>
                  <a:lumOff val="5000"/>
                </a:schemeClr>
              </a:solidFill>
              <a:latin typeface="Cansellarist" panose="02000500000000020004" pitchFamily="2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614535"/>
            <a:ext cx="3307000" cy="208783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646752" y="2994480"/>
            <a:ext cx="27363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solidFill>
                  <a:schemeClr val="bg1"/>
                </a:solidFill>
                <a:latin typeface="Cansellarist" panose="02000500000000020004" pitchFamily="2" charset="0"/>
              </a:rPr>
              <a:t>Именьково</a:t>
            </a:r>
            <a:endParaRPr lang="ru-RU" sz="4000" dirty="0">
              <a:solidFill>
                <a:schemeClr val="bg1"/>
              </a:solidFill>
              <a:latin typeface="Cansellarist" panose="02000500000000020004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pull/>
      </p:transition>
    </mc:Choice>
    <mc:Fallback xmlns="">
      <p:transition spd="slow" advClick="0" advTm="300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25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75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75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75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25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75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75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75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9250"/>
                            </p:stCondLst>
                            <p:childTnLst>
                              <p:par>
                                <p:cTn id="4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15716" y="1016732"/>
            <a:ext cx="61206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>
                <a:solidFill>
                  <a:srgbClr val="962A34"/>
                </a:solidFill>
                <a:latin typeface="Sitka Heading" panose="02000505000000020004" pitchFamily="2" charset="0"/>
              </a:rPr>
              <a:t>Лаишевская центральная библиотека</a:t>
            </a:r>
            <a:endParaRPr lang="ru-RU" dirty="0">
              <a:solidFill>
                <a:srgbClr val="962A34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07604" y="1736812"/>
            <a:ext cx="7452828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000" algn="just"/>
            <a:r>
              <a:rPr lang="ru-RU" sz="1400" i="1" dirty="0">
                <a:solidFill>
                  <a:prstClr val="black"/>
                </a:solidFill>
                <a:latin typeface="Sitka Heading" panose="02000505000000020004" pitchFamily="2" charset="0"/>
              </a:rPr>
              <a:t>Великая Отечественная война внесла свой вклад в работу районной библиотеки. Лаишевцы мобилизовали все свои силы и средства информационной работы на борьбу с врагом. В районе эту работу в военное время выполняли: две газеты «Большевистский путь» на русском и татарском языках, 19 библиотек, 19 изб-читален</a:t>
            </a:r>
            <a:r>
              <a:rPr lang="ru-RU" sz="1400" i="1" dirty="0" smtClean="0">
                <a:solidFill>
                  <a:prstClr val="black"/>
                </a:solidFill>
                <a:latin typeface="Sitka Heading" panose="02000505000000020004" pitchFamily="2" charset="0"/>
              </a:rPr>
              <a:t>, 4 </a:t>
            </a:r>
            <a:r>
              <a:rPr lang="ru-RU" sz="1400" i="1" dirty="0">
                <a:solidFill>
                  <a:prstClr val="black"/>
                </a:solidFill>
                <a:latin typeface="Sitka Heading" panose="02000505000000020004" pitchFamily="2" charset="0"/>
              </a:rPr>
              <a:t>клуба, районный дом культуры.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826526"/>
            <a:ext cx="3399528" cy="30963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511660" y="3356992"/>
            <a:ext cx="313234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b="1" i="1" dirty="0" smtClean="0">
                <a:latin typeface="Sitka Heading" panose="02000505000000020004" pitchFamily="2" charset="0"/>
              </a:rPr>
              <a:t>Здание Братского (келейного) корпуса Свято – Троицкого женского монастыря р.п. Лаишево до реставрации.</a:t>
            </a:r>
          </a:p>
          <a:p>
            <a:pPr algn="just"/>
            <a:r>
              <a:rPr lang="ru-RU" sz="1600" b="1" i="1" dirty="0" smtClean="0">
                <a:latin typeface="Sitka Heading" panose="02000505000000020004" pitchFamily="2" charset="0"/>
              </a:rPr>
              <a:t>(В настоящее время Лаишевская центральная библиотека)</a:t>
            </a:r>
            <a:endParaRPr lang="ru-RU" sz="1600" b="1" i="1" dirty="0">
              <a:latin typeface="Sitka Heading" panose="02000505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4383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pull/>
      </p:transition>
    </mc:Choice>
    <mc:Fallback xmlns="">
      <p:transition spd="slow" advClick="0" advTm="300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25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184068" y="2024844"/>
            <a:ext cx="313234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Sitka Heading" panose="02000505000000020004" pitchFamily="2" charset="0"/>
              </a:rPr>
              <a:t>В </a:t>
            </a:r>
            <a:r>
              <a:rPr lang="ru-RU" b="1" dirty="0">
                <a:latin typeface="Sitka Heading" panose="02000505000000020004" pitchFamily="2" charset="0"/>
              </a:rPr>
              <a:t>1942</a:t>
            </a:r>
            <a:r>
              <a:rPr lang="ru-RU" dirty="0">
                <a:latin typeface="Sitka Heading" panose="02000505000000020004" pitchFamily="2" charset="0"/>
              </a:rPr>
              <a:t> году заведующим районной библиотекой становится </a:t>
            </a:r>
            <a:r>
              <a:rPr lang="ru-RU" b="1" dirty="0">
                <a:latin typeface="Sitka Heading" panose="02000505000000020004" pitchFamily="2" charset="0"/>
              </a:rPr>
              <a:t>Ян Александрович </a:t>
            </a:r>
            <a:r>
              <a:rPr lang="ru-RU" b="1" dirty="0" smtClean="0">
                <a:latin typeface="Sitka Heading" panose="02000505000000020004" pitchFamily="2" charset="0"/>
              </a:rPr>
              <a:t>Гайдукевич</a:t>
            </a:r>
            <a:r>
              <a:rPr lang="ru-RU" dirty="0" smtClean="0">
                <a:latin typeface="Sitka Heading" panose="02000505000000020004" pitchFamily="2" charset="0"/>
              </a:rPr>
              <a:t> (1917-1991 г.р.)</a:t>
            </a:r>
            <a:endParaRPr lang="ru-RU" b="1" dirty="0">
              <a:latin typeface="Sitka Heading" panose="02000505000000020004" pitchFamily="2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668" y="764704"/>
            <a:ext cx="3223722" cy="44817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75024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pull/>
      </p:transition>
    </mc:Choice>
    <mc:Fallback xmlns="">
      <p:transition spd="slow" advClick="0" advTm="300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Тема Office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3510</TotalTime>
  <Words>2650</Words>
  <Application>Microsoft Office PowerPoint</Application>
  <PresentationFormat>Экран (4:3)</PresentationFormat>
  <Paragraphs>137</Paragraphs>
  <Slides>29</Slides>
  <Notes>2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  <vt:variant>
        <vt:lpstr>Произвольные показы</vt:lpstr>
      </vt:variant>
      <vt:variant>
        <vt:i4>6</vt:i4>
      </vt:variant>
    </vt:vector>
  </HeadingPairs>
  <TitlesOfParts>
    <vt:vector size="36" baseType="lpstr">
      <vt:lpstr>Тема Office</vt:lpstr>
      <vt:lpstr>Книга памяти: история библиотек Лаишевского района  в годы Великой Отечественной войны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Произвольный показ 1</vt:lpstr>
      <vt:lpstr>Произвольный показ 2</vt:lpstr>
      <vt:lpstr>Произвольный показ 3</vt:lpstr>
      <vt:lpstr>Произвольный показ 4</vt:lpstr>
      <vt:lpstr>Произвольный показ 5</vt:lpstr>
      <vt:lpstr>Произвольный показ 6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Solaris</dc:creator>
  <cp:lastModifiedBy>Румия</cp:lastModifiedBy>
  <cp:revision>169</cp:revision>
  <dcterms:created xsi:type="dcterms:W3CDTF">2015-04-30T16:13:06Z</dcterms:created>
  <dcterms:modified xsi:type="dcterms:W3CDTF">2020-09-29T12:31:43Z</dcterms:modified>
</cp:coreProperties>
</file>