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286" r:id="rId3"/>
    <p:sldId id="287" r:id="rId4"/>
    <p:sldId id="296" r:id="rId5"/>
    <p:sldId id="257" r:id="rId6"/>
    <p:sldId id="289" r:id="rId7"/>
    <p:sldId id="290" r:id="rId8"/>
    <p:sldId id="288" r:id="rId9"/>
    <p:sldId id="258" r:id="rId10"/>
    <p:sldId id="311" r:id="rId11"/>
    <p:sldId id="312" r:id="rId12"/>
    <p:sldId id="315" r:id="rId13"/>
    <p:sldId id="309" r:id="rId14"/>
    <p:sldId id="310" r:id="rId15"/>
    <p:sldId id="259" r:id="rId16"/>
    <p:sldId id="291" r:id="rId17"/>
    <p:sldId id="302" r:id="rId18"/>
    <p:sldId id="292" r:id="rId19"/>
    <p:sldId id="298" r:id="rId20"/>
    <p:sldId id="299" r:id="rId21"/>
    <p:sldId id="260" r:id="rId22"/>
    <p:sldId id="273" r:id="rId23"/>
    <p:sldId id="272" r:id="rId24"/>
    <p:sldId id="265" r:id="rId25"/>
    <p:sldId id="274" r:id="rId26"/>
    <p:sldId id="261" r:id="rId27"/>
    <p:sldId id="293" r:id="rId28"/>
    <p:sldId id="294" r:id="rId29"/>
    <p:sldId id="266" r:id="rId30"/>
    <p:sldId id="300" r:id="rId31"/>
    <p:sldId id="301" r:id="rId32"/>
    <p:sldId id="262" r:id="rId33"/>
    <p:sldId id="275" r:id="rId34"/>
    <p:sldId id="295" r:id="rId35"/>
    <p:sldId id="267" r:id="rId36"/>
    <p:sldId id="276" r:id="rId37"/>
    <p:sldId id="263" r:id="rId38"/>
    <p:sldId id="268" r:id="rId39"/>
    <p:sldId id="269" r:id="rId40"/>
    <p:sldId id="270" r:id="rId41"/>
    <p:sldId id="303" r:id="rId42"/>
    <p:sldId id="271" r:id="rId43"/>
    <p:sldId id="277" r:id="rId44"/>
    <p:sldId id="285" r:id="rId45"/>
    <p:sldId id="264" r:id="rId46"/>
    <p:sldId id="278" r:id="rId47"/>
    <p:sldId id="279" r:id="rId48"/>
    <p:sldId id="280" r:id="rId49"/>
    <p:sldId id="282" r:id="rId50"/>
    <p:sldId id="283" r:id="rId51"/>
    <p:sldId id="284" r:id="rId52"/>
    <p:sldId id="304" r:id="rId53"/>
    <p:sldId id="306" r:id="rId54"/>
    <p:sldId id="313" r:id="rId55"/>
    <p:sldId id="314" r:id="rId56"/>
    <p:sldId id="305" r:id="rId57"/>
    <p:sldId id="307" r:id="rId58"/>
    <p:sldId id="316" r:id="rId59"/>
    <p:sldId id="317" r:id="rId60"/>
  </p:sldIdLst>
  <p:sldSz cx="9144000" cy="6858000" type="screen4x3"/>
  <p:notesSz cx="6858000" cy="9144000"/>
  <p:custShowLst>
    <p:custShow name="Произвольный показ 1" id="0">
      <p:sldLst>
        <p:sld r:id="rId6"/>
        <p:sld r:id="rId7"/>
        <p:sld r:id="rId8"/>
        <p:sld r:id="rId9"/>
      </p:sldLst>
    </p:custShow>
    <p:custShow name="Произвольный показ 2" id="1">
      <p:sldLst>
        <p:sld r:id="rId10"/>
        <p:sld r:id="rId11"/>
        <p:sld r:id="rId12"/>
        <p:sld r:id="rId13"/>
        <p:sld r:id="rId14"/>
        <p:sld r:id="rId15"/>
      </p:sldLst>
    </p:custShow>
    <p:custShow name="Произвольный показ 3" id="2">
      <p:sldLst>
        <p:sld r:id="rId16"/>
        <p:sld r:id="rId17"/>
        <p:sld r:id="rId18"/>
        <p:sld r:id="rId19"/>
        <p:sld r:id="rId20"/>
        <p:sld r:id="rId21"/>
      </p:sldLst>
    </p:custShow>
    <p:custShow name="Произвольный показ 4" id="3">
      <p:sldLst>
        <p:sld r:id="rId22"/>
        <p:sld r:id="rId23"/>
        <p:sld r:id="rId24"/>
        <p:sld r:id="rId25"/>
        <p:sld r:id="rId26"/>
      </p:sldLst>
    </p:custShow>
    <p:custShow name="Произвольный показ 5" id="4">
      <p:sldLst>
        <p:sld r:id="rId27"/>
        <p:sld r:id="rId28"/>
        <p:sld r:id="rId29"/>
        <p:sld r:id="rId30"/>
        <p:sld r:id="rId31"/>
        <p:sld r:id="rId32"/>
      </p:sldLst>
    </p:custShow>
    <p:custShow name="Произвольный показ 6" id="5">
      <p:sldLst>
        <p:sld r:id="rId33"/>
        <p:sld r:id="rId34"/>
        <p:sld r:id="rId35"/>
        <p:sld r:id="rId36"/>
        <p:sld r:id="rId37"/>
      </p:sldLst>
    </p:custShow>
    <p:custShow name="Произвольный показ 7" id="6">
      <p:sldLst>
        <p:sld r:id="rId38"/>
        <p:sld r:id="rId39"/>
        <p:sld r:id="rId40"/>
        <p:sld r:id="rId40"/>
        <p:sld r:id="rId41"/>
        <p:sld r:id="rId42"/>
        <p:sld r:id="rId43"/>
      </p:sldLst>
    </p:custShow>
    <p:custShow name="Произвольный показ 8" id="7">
      <p:sldLst>
        <p:sld r:id="rId44"/>
        <p:sld r:id="rId45"/>
        <p:sld r:id="rId46"/>
        <p:sld r:id="rId47"/>
        <p:sld r:id="rId48"/>
        <p:sld r:id="rId49"/>
        <p:sld r:id="rId50"/>
        <p:sld r:id="rId51"/>
        <p:sld r:id="rId52"/>
      </p:sldLst>
    </p:custShow>
    <p:custShow name="Произвольный показ 9" id="8">
      <p:sldLst>
        <p:sld r:id="rId53"/>
        <p:sld r:id="rId54"/>
        <p:sld r:id="rId55"/>
        <p:sld r:id="rId56"/>
      </p:sldLst>
    </p:custShow>
    <p:custShow name="Произвольный показ 10" id="9">
      <p:sldLst>
        <p:sld r:id="rId57"/>
        <p:sld r:id="rId58"/>
        <p:sld r:id="rId59"/>
      </p:sldLst>
    </p:custShow>
  </p:custShow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99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77B82D-94E9-47FD-9A14-55FF43442FFD}" type="datetimeFigureOut">
              <a:rPr lang="ru-RU" smtClean="0"/>
              <a:t>24.11.2020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C0B9E4-5E08-4068-86C8-E0A9B06279BE}" type="slidenum">
              <a:rPr lang="ru-RU" smtClean="0"/>
              <a:t>‹#›</a:t>
            </a:fld>
            <a:endParaRPr lang="ru-RU"/>
          </a:p>
        </p:txBody>
      </p:sp>
    </p:spTree>
    <p:extLst>
      <p:ext uri="{BB962C8B-B14F-4D97-AF65-F5344CB8AC3E}">
        <p14:creationId xmlns:p14="http://schemas.microsoft.com/office/powerpoint/2010/main" val="3046473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5C0B9E4-5E08-4068-86C8-E0A9B06279BE}" type="slidenum">
              <a:rPr lang="ru-RU" smtClean="0"/>
              <a:t>36</a:t>
            </a:fld>
            <a:endParaRPr lang="ru-RU"/>
          </a:p>
        </p:txBody>
      </p:sp>
    </p:spTree>
    <p:extLst>
      <p:ext uri="{BB962C8B-B14F-4D97-AF65-F5344CB8AC3E}">
        <p14:creationId xmlns:p14="http://schemas.microsoft.com/office/powerpoint/2010/main" val="12867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24.11.2020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24.11.2020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24.11.2020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24.11.2020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24.11.2020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24.11.2020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24.11.2020</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24.11.2020</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24.11.2020</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24.11.2020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24.11.2020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24.11.2020</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5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5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mailto:kamalib@yandex.ru" TargetMode="External"/><Relationship Id="rId2" Type="http://schemas.openxmlformats.org/officeDocument/2006/relationships/image" Target="../media/image101.jpg"/><Relationship Id="rId1" Type="http://schemas.openxmlformats.org/officeDocument/2006/relationships/slideLayout" Target="../slideLayouts/slideLayout2.xml"/><Relationship Id="rId4" Type="http://schemas.openxmlformats.org/officeDocument/2006/relationships/hyperlink" Target="mailto:laish.cb@tatar.ru"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17253" y="188640"/>
            <a:ext cx="9108504" cy="646331"/>
          </a:xfrm>
          <a:prstGeom prst="rect">
            <a:avLst/>
          </a:prstGeom>
          <a:noFill/>
        </p:spPr>
        <p:txBody>
          <a:bodyPr wrap="square" rtlCol="0">
            <a:spAutoFit/>
          </a:bodyPr>
          <a:lstStyle/>
          <a:p>
            <a:pPr algn="ctr"/>
            <a:r>
              <a:rPr lang="ru-RU" b="1" dirty="0" smtClean="0">
                <a:solidFill>
                  <a:schemeClr val="accent2"/>
                </a:solidFill>
                <a:latin typeface="Bookman Old Style" panose="02050604050505020204" pitchFamily="18" charset="0"/>
              </a:rPr>
              <a:t>МБУК «Лаишевская ЦБС» </a:t>
            </a:r>
          </a:p>
          <a:p>
            <a:pPr algn="ctr"/>
            <a:r>
              <a:rPr lang="ru-RU" b="1" dirty="0" smtClean="0">
                <a:solidFill>
                  <a:schemeClr val="accent2"/>
                </a:solidFill>
                <a:latin typeface="Bookman Old Style" panose="02050604050505020204" pitchFamily="18" charset="0"/>
              </a:rPr>
              <a:t>Методико-библиографический отдел</a:t>
            </a:r>
            <a:endParaRPr lang="ru-RU" b="1" dirty="0">
              <a:solidFill>
                <a:schemeClr val="accent2"/>
              </a:solidFill>
              <a:latin typeface="Bookman Old Style" panose="02050604050505020204" pitchFamily="18" charset="0"/>
            </a:endParaRPr>
          </a:p>
        </p:txBody>
      </p:sp>
      <p:sp>
        <p:nvSpPr>
          <p:cNvPr id="7" name="TextBox 6"/>
          <p:cNvSpPr txBox="1"/>
          <p:nvPr/>
        </p:nvSpPr>
        <p:spPr>
          <a:xfrm>
            <a:off x="251520" y="2276872"/>
            <a:ext cx="8568952" cy="1569660"/>
          </a:xfrm>
          <a:prstGeom prst="rect">
            <a:avLst/>
          </a:prstGeom>
          <a:noFill/>
        </p:spPr>
        <p:txBody>
          <a:bodyPr wrap="square" rtlCol="0">
            <a:spAutoFit/>
          </a:bodyPr>
          <a:lstStyle/>
          <a:p>
            <a:pPr algn="ctr"/>
            <a:r>
              <a:rPr lang="ru-RU" sz="3200" b="1" dirty="0" smtClean="0">
                <a:solidFill>
                  <a:srgbClr val="0070C0"/>
                </a:solidFill>
                <a:latin typeface="Bookman Old Style" panose="02050604050505020204" pitchFamily="18" charset="0"/>
              </a:rPr>
              <a:t>Литературно-краеведческая мозаика </a:t>
            </a:r>
          </a:p>
          <a:p>
            <a:pPr algn="ctr"/>
            <a:r>
              <a:rPr lang="ru-RU" sz="3200" b="1" dirty="0" smtClean="0">
                <a:solidFill>
                  <a:srgbClr val="0070C0"/>
                </a:solidFill>
                <a:latin typeface="Bookman Old Style" panose="02050604050505020204" pitchFamily="18" charset="0"/>
              </a:rPr>
              <a:t>«Любовь к родному краю сквозь таинство страниц»</a:t>
            </a:r>
            <a:endParaRPr lang="ru-RU" sz="3200" b="1" dirty="0">
              <a:solidFill>
                <a:srgbClr val="0070C0"/>
              </a:solidFill>
              <a:latin typeface="Bookman Old Style" panose="02050604050505020204" pitchFamily="18" charset="0"/>
            </a:endParaRPr>
          </a:p>
        </p:txBody>
      </p:sp>
      <p:sp>
        <p:nvSpPr>
          <p:cNvPr id="8" name="TextBox 7"/>
          <p:cNvSpPr txBox="1"/>
          <p:nvPr/>
        </p:nvSpPr>
        <p:spPr>
          <a:xfrm>
            <a:off x="2483768" y="5589240"/>
            <a:ext cx="6120680" cy="461665"/>
          </a:xfrm>
          <a:prstGeom prst="rect">
            <a:avLst/>
          </a:prstGeom>
          <a:noFill/>
        </p:spPr>
        <p:txBody>
          <a:bodyPr wrap="square" rtlCol="0">
            <a:spAutoFit/>
          </a:bodyPr>
          <a:lstStyle/>
          <a:p>
            <a:r>
              <a:rPr lang="ru-RU" sz="2400" b="1" i="1" dirty="0" smtClean="0">
                <a:solidFill>
                  <a:schemeClr val="accent2">
                    <a:lumMod val="75000"/>
                  </a:schemeClr>
                </a:solidFill>
                <a:latin typeface="Bookman Old Style" panose="02050604050505020204" pitchFamily="18" charset="0"/>
              </a:rPr>
              <a:t>Посвящается 100-летию ТАССР</a:t>
            </a:r>
            <a:endParaRPr lang="ru-RU" sz="2400" b="1" i="1" dirty="0">
              <a:solidFill>
                <a:schemeClr val="accent2">
                  <a:lumMod val="75000"/>
                </a:schemeClr>
              </a:solidFill>
              <a:latin typeface="Bookman Old Style" panose="02050604050505020204" pitchFamily="18" charset="0"/>
            </a:endParaRPr>
          </a:p>
        </p:txBody>
      </p:sp>
      <p:pic>
        <p:nvPicPr>
          <p:cNvPr id="9" name="Валентина Толкунова - Песня о родном крае 3 (-) x-minus.org_(Audio-VK4.r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3528" y="5908852"/>
            <a:ext cx="609600" cy="609600"/>
          </a:xfrm>
          <a:prstGeom prst="rect">
            <a:avLst/>
          </a:prstGeom>
        </p:spPr>
      </p:pic>
    </p:spTree>
    <p:extLst>
      <p:ext uri="{BB962C8B-B14F-4D97-AF65-F5344CB8AC3E}">
        <p14:creationId xmlns:p14="http://schemas.microsoft.com/office/powerpoint/2010/main" val="3660283580"/>
      </p:ext>
    </p:extLst>
  </p:cSld>
  <p:clrMapOvr>
    <a:masterClrMapping/>
  </p:clrMapOvr>
  <p:transition spd="slow" advTm="5000">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1000"/>
                                        <p:tgtEl>
                                          <p:spTgt spid="6">
                                            <p:txEl>
                                              <p:pRg st="0" end="0"/>
                                            </p:txEl>
                                          </p:spTgt>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barn(inVertical)">
                                      <p:cBhvr>
                                        <p:cTn id="11" dur="1000"/>
                                        <p:tgtEl>
                                          <p:spTgt spid="6">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6" dur="1000"/>
                                        <p:tgtEl>
                                          <p:spTgt spid="7">
                                            <p:txEl>
                                              <p:pRg st="0" end="0"/>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9" dur="1000"/>
                                        <p:tgtEl>
                                          <p:spTgt spid="7">
                                            <p:txEl>
                                              <p:pRg st="1" end="1"/>
                                            </p:txEl>
                                          </p:spTgt>
                                        </p:tgtEl>
                                      </p:cBhvr>
                                    </p:animEffect>
                                  </p:childTnLst>
                                </p:cTn>
                              </p:par>
                            </p:childTnLst>
                          </p:cTn>
                        </p:par>
                        <p:par>
                          <p:cTn id="20" fill="hold">
                            <p:stCondLst>
                              <p:cond delay="1000"/>
                            </p:stCondLst>
                            <p:childTnLst>
                              <p:par>
                                <p:cTn id="21" presetID="31"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par>
                          <p:cTn id="27" fill="hold">
                            <p:stCondLst>
                              <p:cond delay="2000"/>
                            </p:stCondLst>
                            <p:childTnLst>
                              <p:par>
                                <p:cTn id="28" presetID="1" presetClass="mediacall" presetSubtype="0" fill="hold" nodeType="afterEffect">
                                  <p:stCondLst>
                                    <p:cond delay="0"/>
                                  </p:stCondLst>
                                  <p:childTnLst>
                                    <p:cmd type="call" cmd="playFrom(0.0)">
                                      <p:cBhvr>
                                        <p:cTn id="2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0" repeatCount="indefinite" fill="hold" display="0">
                  <p:stCondLst>
                    <p:cond delay="indefinite"/>
                  </p:stCondLst>
                  <p:endCondLst>
                    <p:cond evt="onStopAudio" delay="0">
                      <p:tgtEl>
                        <p:sldTgt/>
                      </p:tgtEl>
                    </p:cond>
                  </p:endCondLst>
                </p:cTn>
                <p:tgtEl>
                  <p:spTgt spid="9"/>
                </p:tgtEl>
              </p:cMediaNode>
            </p:audio>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sp>
        <p:nvSpPr>
          <p:cNvPr id="6" name="TextBox 5"/>
          <p:cNvSpPr txBox="1"/>
          <p:nvPr/>
        </p:nvSpPr>
        <p:spPr>
          <a:xfrm>
            <a:off x="107504" y="1244546"/>
            <a:ext cx="8928992" cy="4662815"/>
          </a:xfrm>
          <a:prstGeom prst="rect">
            <a:avLst/>
          </a:prstGeom>
          <a:noFill/>
        </p:spPr>
        <p:txBody>
          <a:bodyPr wrap="square" rtlCol="0">
            <a:spAutoFit/>
          </a:bodyPr>
          <a:lstStyle/>
          <a:p>
            <a:pPr indent="457200" algn="just">
              <a:lnSpc>
                <a:spcPct val="150000"/>
              </a:lnSpc>
            </a:pPr>
            <a:r>
              <a:rPr lang="ru-RU" dirty="0" err="1">
                <a:latin typeface="Monotype Corsiva" panose="03010101010201010101" pitchFamily="66" charset="0"/>
              </a:rPr>
              <a:t>Эльвера</a:t>
            </a:r>
            <a:r>
              <a:rPr lang="ru-RU" dirty="0">
                <a:latin typeface="Monotype Corsiva" panose="03010101010201010101" pitchFamily="66" charset="0"/>
              </a:rPr>
              <a:t> </a:t>
            </a:r>
            <a:r>
              <a:rPr lang="ru-RU" dirty="0" err="1">
                <a:latin typeface="Monotype Corsiva" panose="03010101010201010101" pitchFamily="66" charset="0"/>
              </a:rPr>
              <a:t>Энгельсовна</a:t>
            </a:r>
            <a:r>
              <a:rPr lang="ru-RU" dirty="0">
                <a:latin typeface="Monotype Corsiva" panose="03010101010201010101" pitchFamily="66" charset="0"/>
              </a:rPr>
              <a:t> Абдуллина – </a:t>
            </a:r>
            <a:r>
              <a:rPr lang="ru-RU" dirty="0" err="1">
                <a:latin typeface="Monotype Corsiva" panose="03010101010201010101" pitchFamily="66" charset="0"/>
              </a:rPr>
              <a:t>Байгазина</a:t>
            </a:r>
            <a:r>
              <a:rPr lang="ru-RU" dirty="0">
                <a:latin typeface="Monotype Corsiva" panose="03010101010201010101" pitchFamily="66" charset="0"/>
              </a:rPr>
              <a:t>      родилась      18 </a:t>
            </a:r>
            <a:r>
              <a:rPr lang="ru-RU" dirty="0" smtClean="0">
                <a:latin typeface="Monotype Corsiva" panose="03010101010201010101" pitchFamily="66" charset="0"/>
              </a:rPr>
              <a:t>марта 1960 </a:t>
            </a:r>
            <a:r>
              <a:rPr lang="ru-RU" dirty="0">
                <a:latin typeface="Monotype Corsiva" panose="03010101010201010101" pitchFamily="66" charset="0"/>
              </a:rPr>
              <a:t>года в Башкирии, в дерене  </a:t>
            </a:r>
            <a:r>
              <a:rPr lang="ru-RU" dirty="0" err="1">
                <a:latin typeface="Monotype Corsiva" panose="03010101010201010101" pitchFamily="66" charset="0"/>
              </a:rPr>
              <a:t>Кудашево</a:t>
            </a:r>
            <a:r>
              <a:rPr lang="ru-RU" dirty="0">
                <a:latin typeface="Monotype Corsiva" panose="03010101010201010101" pitchFamily="66" charset="0"/>
              </a:rPr>
              <a:t>  </a:t>
            </a:r>
            <a:r>
              <a:rPr lang="ru-RU" dirty="0" err="1">
                <a:latin typeface="Monotype Corsiva" panose="03010101010201010101" pitchFamily="66" charset="0"/>
              </a:rPr>
              <a:t>Татышлинского</a:t>
            </a:r>
            <a:r>
              <a:rPr lang="ru-RU" dirty="0">
                <a:latin typeface="Monotype Corsiva" panose="03010101010201010101" pitchFamily="66" charset="0"/>
              </a:rPr>
              <a:t> района.  Папа – Энгельс </a:t>
            </a:r>
            <a:r>
              <a:rPr lang="ru-RU" dirty="0" err="1">
                <a:latin typeface="Monotype Corsiva" panose="03010101010201010101" pitchFamily="66" charset="0"/>
              </a:rPr>
              <a:t>Салимович</a:t>
            </a:r>
            <a:r>
              <a:rPr lang="ru-RU" dirty="0">
                <a:latin typeface="Monotype Corsiva" panose="03010101010201010101" pitchFamily="66" charset="0"/>
              </a:rPr>
              <a:t> - 1933 года рождения. </a:t>
            </a:r>
            <a:r>
              <a:rPr lang="ru-RU" dirty="0" smtClean="0">
                <a:latin typeface="Monotype Corsiva" panose="03010101010201010101" pitchFamily="66" charset="0"/>
              </a:rPr>
              <a:t>Мама </a:t>
            </a:r>
            <a:r>
              <a:rPr lang="ru-RU" dirty="0">
                <a:latin typeface="Monotype Corsiva" panose="03010101010201010101" pitchFamily="66" charset="0"/>
              </a:rPr>
              <a:t>– </a:t>
            </a:r>
            <a:r>
              <a:rPr lang="ru-RU" dirty="0" err="1">
                <a:latin typeface="Monotype Corsiva" panose="03010101010201010101" pitchFamily="66" charset="0"/>
              </a:rPr>
              <a:t>Муслима</a:t>
            </a:r>
            <a:r>
              <a:rPr lang="ru-RU" dirty="0">
                <a:latin typeface="Monotype Corsiva" panose="03010101010201010101" pitchFamily="66" charset="0"/>
              </a:rPr>
              <a:t> </a:t>
            </a:r>
            <a:r>
              <a:rPr lang="ru-RU" dirty="0" err="1">
                <a:latin typeface="Monotype Corsiva" panose="03010101010201010101" pitchFamily="66" charset="0"/>
              </a:rPr>
              <a:t>Авхатовна</a:t>
            </a:r>
            <a:r>
              <a:rPr lang="ru-RU" dirty="0">
                <a:latin typeface="Monotype Corsiva" panose="03010101010201010101" pitchFamily="66" charset="0"/>
              </a:rPr>
              <a:t> – родилась  в 1929 </a:t>
            </a:r>
            <a:r>
              <a:rPr lang="ru-RU" dirty="0" smtClean="0">
                <a:latin typeface="Monotype Corsiva" panose="03010101010201010101" pitchFamily="66" charset="0"/>
              </a:rPr>
              <a:t>году. После </a:t>
            </a:r>
            <a:r>
              <a:rPr lang="ru-RU" dirty="0">
                <a:latin typeface="Monotype Corsiva" panose="03010101010201010101" pitchFamily="66" charset="0"/>
              </a:rPr>
              <a:t>окончания школы проработала год  дояркой в колхозе. Когда в очередной раз старший брат приехал с семьей  погостить  в родные места, уехала вместе с ними в Красноярский край в поселок Таёжный,   что расположен на реке Ангаре. Покорённая красотой таежной  природы  решила остаться. </a:t>
            </a:r>
            <a:endParaRPr lang="ru-RU" dirty="0" smtClean="0">
              <a:latin typeface="Monotype Corsiva" panose="03010101010201010101" pitchFamily="66" charset="0"/>
            </a:endParaRPr>
          </a:p>
          <a:p>
            <a:pPr indent="457200" algn="just">
              <a:lnSpc>
                <a:spcPct val="150000"/>
              </a:lnSpc>
            </a:pPr>
            <a:r>
              <a:rPr lang="ru-RU" dirty="0" smtClean="0">
                <a:latin typeface="Monotype Corsiva" panose="03010101010201010101" pitchFamily="66" charset="0"/>
              </a:rPr>
              <a:t>Встретила </a:t>
            </a:r>
            <a:r>
              <a:rPr lang="ru-RU" dirty="0">
                <a:latin typeface="Monotype Corsiva" panose="03010101010201010101" pitchFamily="66" charset="0"/>
              </a:rPr>
              <a:t>здесь свою любовь. Веселый татарский паренёк </a:t>
            </a:r>
            <a:r>
              <a:rPr lang="ru-RU" dirty="0" err="1">
                <a:latin typeface="Monotype Corsiva" panose="03010101010201010101" pitchFamily="66" charset="0"/>
              </a:rPr>
              <a:t>Рафис</a:t>
            </a:r>
            <a:r>
              <a:rPr lang="ru-RU" dirty="0">
                <a:latin typeface="Monotype Corsiva" panose="03010101010201010101" pitchFamily="66" charset="0"/>
              </a:rPr>
              <a:t>, гармонист, танцор, пленил её сердце  задушевными песнями. Он - уроженец деревни </a:t>
            </a:r>
            <a:r>
              <a:rPr lang="ru-RU" dirty="0" err="1">
                <a:latin typeface="Monotype Corsiva" panose="03010101010201010101" pitchFamily="66" charset="0"/>
              </a:rPr>
              <a:t>Каенсар</a:t>
            </a:r>
            <a:r>
              <a:rPr lang="ru-RU" dirty="0">
                <a:latin typeface="Monotype Corsiva" panose="03010101010201010101" pitchFamily="66" charset="0"/>
              </a:rPr>
              <a:t>  </a:t>
            </a:r>
            <a:r>
              <a:rPr lang="ru-RU" dirty="0" err="1">
                <a:latin typeface="Monotype Corsiva" panose="03010101010201010101" pitchFamily="66" charset="0"/>
              </a:rPr>
              <a:t>Атнинского</a:t>
            </a:r>
            <a:r>
              <a:rPr lang="ru-RU" dirty="0">
                <a:latin typeface="Monotype Corsiva" panose="03010101010201010101" pitchFamily="66" charset="0"/>
              </a:rPr>
              <a:t> района  Республики Татарстан. После армии остался здесь на заработки, завербовался на сезонные работы.  Работал трактористом.  Молодые вскоре  расписались, сыграли свадьбу. Через год  </a:t>
            </a:r>
            <a:r>
              <a:rPr lang="ru-RU" dirty="0" err="1">
                <a:latin typeface="Monotype Corsiva" panose="03010101010201010101" pitchFamily="66" charset="0"/>
              </a:rPr>
              <a:t>Рафиса</a:t>
            </a:r>
            <a:r>
              <a:rPr lang="ru-RU" dirty="0">
                <a:latin typeface="Monotype Corsiva" panose="03010101010201010101" pitchFamily="66" charset="0"/>
              </a:rPr>
              <a:t> </a:t>
            </a:r>
            <a:r>
              <a:rPr lang="ru-RU" dirty="0" err="1">
                <a:latin typeface="Monotype Corsiva" panose="03010101010201010101" pitchFamily="66" charset="0"/>
              </a:rPr>
              <a:t>Ахтямовича</a:t>
            </a:r>
            <a:r>
              <a:rPr lang="ru-RU" dirty="0">
                <a:latin typeface="Monotype Corsiva" panose="03010101010201010101" pitchFamily="66" charset="0"/>
              </a:rPr>
              <a:t> направили учиться в Красноярск на мастера.  Молодоженам в поселке выделили квартиру. </a:t>
            </a:r>
            <a:endParaRPr lang="ru-RU" dirty="0" smtClean="0">
              <a:latin typeface="Monotype Corsiva" panose="03010101010201010101" pitchFamily="66" charset="0"/>
            </a:endParaRPr>
          </a:p>
        </p:txBody>
      </p:sp>
      <p:sp>
        <p:nvSpPr>
          <p:cNvPr id="2" name="TextBox 1"/>
          <p:cNvSpPr txBox="1"/>
          <p:nvPr/>
        </p:nvSpPr>
        <p:spPr>
          <a:xfrm>
            <a:off x="3115856" y="332656"/>
            <a:ext cx="2808312" cy="646331"/>
          </a:xfrm>
          <a:prstGeom prst="rect">
            <a:avLst/>
          </a:prstGeom>
          <a:noFill/>
        </p:spPr>
        <p:txBody>
          <a:bodyPr wrap="square" rtlCol="0">
            <a:spAutoFit/>
          </a:bodyPr>
          <a:lstStyle/>
          <a:p>
            <a:r>
              <a:rPr lang="ru-RU" sz="3600" dirty="0" smtClean="0">
                <a:latin typeface="Monotype Corsiva" panose="03010101010201010101" pitchFamily="66" charset="0"/>
              </a:rPr>
              <a:t>Из биографии</a:t>
            </a:r>
            <a:endParaRPr lang="ru-RU" sz="3600" dirty="0">
              <a:latin typeface="Monotype Corsiva" panose="03010101010201010101" pitchFamily="66" charset="0"/>
            </a:endParaRPr>
          </a:p>
        </p:txBody>
      </p:sp>
      <p:pic>
        <p:nvPicPr>
          <p:cNvPr id="7" name="Валентина Толкунова - Песня о родном крае 3 (-) x-minus.org_(Audio-VK4.r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3528" y="5908852"/>
            <a:ext cx="609600" cy="609600"/>
          </a:xfrm>
          <a:prstGeom prst="rect">
            <a:avLst/>
          </a:prstGeom>
        </p:spPr>
      </p:pic>
    </p:spTree>
    <p:extLst>
      <p:ext uri="{BB962C8B-B14F-4D97-AF65-F5344CB8AC3E}">
        <p14:creationId xmlns:p14="http://schemas.microsoft.com/office/powerpoint/2010/main" val="1349300671"/>
      </p:ext>
    </p:extLst>
  </p:cSld>
  <p:clrMapOvr>
    <a:masterClrMapping/>
  </p:clrMapOvr>
  <mc:AlternateContent xmlns:mc="http://schemas.openxmlformats.org/markup-compatibility/2006" xmlns:p14="http://schemas.microsoft.com/office/powerpoint/2010/main">
    <mc:Choice Requires="p14">
      <p:transition spd="slow" p14:dur="175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500"/>
                                        <p:tgtEl>
                                          <p:spTgt spid="2"/>
                                        </p:tgtEl>
                                      </p:cBhvr>
                                    </p:animEffect>
                                  </p:childTnLst>
                                </p:cTn>
                              </p:par>
                            </p:childTnLst>
                          </p:cTn>
                        </p:par>
                        <p:par>
                          <p:cTn id="8" fill="hold">
                            <p:stCondLst>
                              <p:cond delay="1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3500" fill="hold"/>
                                        <p:tgtEl>
                                          <p:spTgt spid="6"/>
                                        </p:tgtEl>
                                        <p:attrNameLst>
                                          <p:attrName>ppt_w</p:attrName>
                                        </p:attrNameLst>
                                      </p:cBhvr>
                                      <p:tavLst>
                                        <p:tav tm="0">
                                          <p:val>
                                            <p:fltVal val="0"/>
                                          </p:val>
                                        </p:tav>
                                        <p:tav tm="100000">
                                          <p:val>
                                            <p:strVal val="#ppt_w"/>
                                          </p:val>
                                        </p:tav>
                                      </p:tavLst>
                                    </p:anim>
                                    <p:anim calcmode="lin" valueType="num">
                                      <p:cBhvr>
                                        <p:cTn id="12" dur="3500" fill="hold"/>
                                        <p:tgtEl>
                                          <p:spTgt spid="6"/>
                                        </p:tgtEl>
                                        <p:attrNameLst>
                                          <p:attrName>ppt_h</p:attrName>
                                        </p:attrNameLst>
                                      </p:cBhvr>
                                      <p:tavLst>
                                        <p:tav tm="0">
                                          <p:val>
                                            <p:fltVal val="0"/>
                                          </p:val>
                                        </p:tav>
                                        <p:tav tm="100000">
                                          <p:val>
                                            <p:strVal val="#ppt_h"/>
                                          </p:val>
                                        </p:tav>
                                      </p:tavLst>
                                    </p:anim>
                                    <p:animEffect transition="in" filter="fade">
                                      <p:cBhvr>
                                        <p:cTn id="13" dur="3500"/>
                                        <p:tgtEl>
                                          <p:spTgt spid="6"/>
                                        </p:tgtEl>
                                      </p:cBhvr>
                                    </p:animEffect>
                                  </p:childTnLst>
                                </p:cTn>
                              </p:par>
                            </p:childTnLst>
                          </p:cTn>
                        </p:par>
                        <p:par>
                          <p:cTn id="14" fill="hold">
                            <p:stCondLst>
                              <p:cond delay="5000"/>
                            </p:stCondLst>
                            <p:childTnLst>
                              <p:par>
                                <p:cTn id="15" presetID="1" presetClass="mediacall" presetSubtype="0" fill="hold" nodeType="afterEffect">
                                  <p:stCondLst>
                                    <p:cond delay="0"/>
                                  </p:stCondLst>
                                  <p:childTnLst>
                                    <p:cmd type="call" cmd="playFrom(0.0)">
                                      <p:cBhvr>
                                        <p:cTn id="1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7" fill="hold" display="0">
                  <p:stCondLst>
                    <p:cond delay="indefinite"/>
                  </p:stCondLst>
                  <p:endCondLst>
                    <p:cond evt="onStopAudio" delay="0">
                      <p:tgtEl>
                        <p:sldTgt/>
                      </p:tgtEl>
                    </p:cond>
                  </p:endCondLst>
                </p:cTn>
                <p:tgtEl>
                  <p:spTgt spid="7"/>
                </p:tgtEl>
              </p:cMediaNode>
            </p:audio>
          </p:childTnLst>
        </p:cTn>
      </p:par>
    </p:tnLst>
    <p:bldLst>
      <p:bldP spid="6"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7671" y="0"/>
            <a:ext cx="9144000" cy="6858000"/>
          </a:xfrm>
          <a:prstGeom prst="rect">
            <a:avLst/>
          </a:prstGeom>
        </p:spPr>
      </p:pic>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sp>
        <p:nvSpPr>
          <p:cNvPr id="6" name="TextBox 5"/>
          <p:cNvSpPr txBox="1"/>
          <p:nvPr/>
        </p:nvSpPr>
        <p:spPr>
          <a:xfrm>
            <a:off x="132372" y="404664"/>
            <a:ext cx="8852653" cy="6324808"/>
          </a:xfrm>
          <a:prstGeom prst="rect">
            <a:avLst/>
          </a:prstGeom>
          <a:noFill/>
        </p:spPr>
        <p:txBody>
          <a:bodyPr wrap="square" rtlCol="0">
            <a:spAutoFit/>
          </a:bodyPr>
          <a:lstStyle/>
          <a:p>
            <a:pPr lvl="0" indent="457200" algn="just">
              <a:lnSpc>
                <a:spcPct val="150000"/>
              </a:lnSpc>
            </a:pPr>
            <a:r>
              <a:rPr lang="ru-RU" dirty="0">
                <a:solidFill>
                  <a:prstClr val="black"/>
                </a:solidFill>
                <a:latin typeface="Monotype Corsiva" panose="03010101010201010101" pitchFamily="66" charset="0"/>
              </a:rPr>
              <a:t>Шло время,  и </a:t>
            </a:r>
            <a:r>
              <a:rPr lang="ru-RU" dirty="0" err="1">
                <a:solidFill>
                  <a:prstClr val="black"/>
                </a:solidFill>
                <a:latin typeface="Monotype Corsiva" panose="03010101010201010101" pitchFamily="66" charset="0"/>
              </a:rPr>
              <a:t>Рафис</a:t>
            </a:r>
            <a:r>
              <a:rPr lang="ru-RU" dirty="0">
                <a:solidFill>
                  <a:prstClr val="black"/>
                </a:solidFill>
                <a:latin typeface="Monotype Corsiva" panose="03010101010201010101" pitchFamily="66" charset="0"/>
              </a:rPr>
              <a:t> </a:t>
            </a:r>
            <a:r>
              <a:rPr lang="ru-RU" dirty="0" err="1">
                <a:solidFill>
                  <a:prstClr val="black"/>
                </a:solidFill>
                <a:latin typeface="Monotype Corsiva" panose="03010101010201010101" pitchFamily="66" charset="0"/>
              </a:rPr>
              <a:t>абый</a:t>
            </a:r>
            <a:r>
              <a:rPr lang="ru-RU" dirty="0">
                <a:solidFill>
                  <a:prstClr val="black"/>
                </a:solidFill>
                <a:latin typeface="Monotype Corsiva" panose="03010101010201010101" pitchFamily="66" charset="0"/>
              </a:rPr>
              <a:t> затосковал по родным местам. Он  уговорил жену вернуться   в Татарстан. И снова в путь. На этот раз  судьбе угодно было, чтобы  семья обосновалась в </a:t>
            </a:r>
            <a:r>
              <a:rPr lang="ru-RU" dirty="0" err="1">
                <a:solidFill>
                  <a:prstClr val="black"/>
                </a:solidFill>
                <a:latin typeface="Monotype Corsiva" panose="03010101010201010101" pitchFamily="66" charset="0"/>
              </a:rPr>
              <a:t>Лаишевском</a:t>
            </a:r>
            <a:r>
              <a:rPr lang="ru-RU" dirty="0">
                <a:solidFill>
                  <a:prstClr val="black"/>
                </a:solidFill>
                <a:latin typeface="Monotype Corsiva" panose="03010101010201010101" pitchFamily="66" charset="0"/>
              </a:rPr>
              <a:t> крае, в поселке </a:t>
            </a:r>
            <a:r>
              <a:rPr lang="ru-RU" dirty="0" err="1">
                <a:solidFill>
                  <a:prstClr val="black"/>
                </a:solidFill>
                <a:latin typeface="Monotype Corsiva" panose="03010101010201010101" pitchFamily="66" charset="0"/>
              </a:rPr>
              <a:t>Габишево</a:t>
            </a:r>
            <a:r>
              <a:rPr lang="ru-RU" dirty="0">
                <a:solidFill>
                  <a:prstClr val="black"/>
                </a:solidFill>
                <a:latin typeface="Monotype Corsiva" panose="03010101010201010101" pitchFamily="66" charset="0"/>
              </a:rPr>
              <a:t>, где проживал братишка мужа с семьей. </a:t>
            </a:r>
            <a:r>
              <a:rPr lang="ru-RU" dirty="0" err="1">
                <a:solidFill>
                  <a:prstClr val="black"/>
                </a:solidFill>
                <a:latin typeface="Monotype Corsiva" panose="03010101010201010101" pitchFamily="66" charset="0"/>
              </a:rPr>
              <a:t>Эльвера</a:t>
            </a:r>
            <a:r>
              <a:rPr lang="ru-RU" dirty="0">
                <a:solidFill>
                  <a:prstClr val="black"/>
                </a:solidFill>
                <a:latin typeface="Monotype Corsiva" panose="03010101010201010101" pitchFamily="66" charset="0"/>
              </a:rPr>
              <a:t>  устроились на  птицеводческую фабрику «Юбилейная», где 24 года проработала сортировщицей яиц.  Муж также работал на фабрике - электриком.                                                                                                                              Дети подрастали, учились в школе. </a:t>
            </a:r>
            <a:endParaRPr lang="ru-RU" dirty="0" smtClean="0">
              <a:latin typeface="Monotype Corsiva" panose="03010101010201010101" pitchFamily="66" charset="0"/>
            </a:endParaRPr>
          </a:p>
          <a:p>
            <a:pPr indent="457200" algn="just">
              <a:lnSpc>
                <a:spcPct val="150000"/>
              </a:lnSpc>
            </a:pPr>
            <a:r>
              <a:rPr lang="ru-RU" dirty="0" smtClean="0">
                <a:latin typeface="Monotype Corsiva" panose="03010101010201010101" pitchFamily="66" charset="0"/>
              </a:rPr>
              <a:t>Казалось </a:t>
            </a:r>
            <a:r>
              <a:rPr lang="ru-RU" dirty="0">
                <a:latin typeface="Monotype Corsiva" panose="03010101010201010101" pitchFamily="66" charset="0"/>
              </a:rPr>
              <a:t>бы, живи и радуйся. Но случилась беда. В возрасте 37 лет умирает </a:t>
            </a:r>
            <a:r>
              <a:rPr lang="ru-RU" dirty="0" err="1">
                <a:latin typeface="Monotype Corsiva" panose="03010101010201010101" pitchFamily="66" charset="0"/>
              </a:rPr>
              <a:t>Рафис</a:t>
            </a:r>
            <a:r>
              <a:rPr lang="ru-RU" dirty="0">
                <a:latin typeface="Monotype Corsiva" panose="03010101010201010101" pitchFamily="66" charset="0"/>
              </a:rPr>
              <a:t> </a:t>
            </a:r>
            <a:r>
              <a:rPr lang="ru-RU" dirty="0" err="1">
                <a:latin typeface="Monotype Corsiva" panose="03010101010201010101" pitchFamily="66" charset="0"/>
              </a:rPr>
              <a:t>абый</a:t>
            </a:r>
            <a:r>
              <a:rPr lang="ru-RU" dirty="0">
                <a:latin typeface="Monotype Corsiva" panose="03010101010201010101" pitchFamily="66" charset="0"/>
              </a:rPr>
              <a:t>, и </a:t>
            </a:r>
            <a:r>
              <a:rPr lang="ru-RU" dirty="0" err="1">
                <a:latin typeface="Monotype Corsiva" panose="03010101010201010101" pitchFamily="66" charset="0"/>
              </a:rPr>
              <a:t>Эльвера</a:t>
            </a:r>
            <a:r>
              <a:rPr lang="ru-RU" dirty="0">
                <a:latin typeface="Monotype Corsiva" panose="03010101010201010101" pitchFamily="66" charset="0"/>
              </a:rPr>
              <a:t> </a:t>
            </a:r>
            <a:r>
              <a:rPr lang="ru-RU" dirty="0" err="1">
                <a:latin typeface="Monotype Corsiva" panose="03010101010201010101" pitchFamily="66" charset="0"/>
              </a:rPr>
              <a:t>апа</a:t>
            </a:r>
            <a:r>
              <a:rPr lang="ru-RU" dirty="0">
                <a:latin typeface="Monotype Corsiva" panose="03010101010201010101" pitchFamily="66" charset="0"/>
              </a:rPr>
              <a:t>  остается вдовой  с четырьмя детьми на руках.  Было ей тогда всего 34 года.  Но она не сломилась. Продолжала работать, воспитывать  ребятишек.  Через  7 лет  судьба приготовила  ей новое испытание.  От рук подонков погибает  старший сын </a:t>
            </a:r>
            <a:r>
              <a:rPr lang="ru-RU" dirty="0" err="1">
                <a:latin typeface="Monotype Corsiva" panose="03010101010201010101" pitchFamily="66" charset="0"/>
              </a:rPr>
              <a:t>Рузаль</a:t>
            </a:r>
            <a:r>
              <a:rPr lang="ru-RU" dirty="0">
                <a:latin typeface="Monotype Corsiva" panose="03010101010201010101" pitchFamily="66" charset="0"/>
              </a:rPr>
              <a:t>.  Казалось бы, это должно было подкосить </a:t>
            </a:r>
            <a:r>
              <a:rPr lang="ru-RU" dirty="0" err="1">
                <a:latin typeface="Monotype Corsiva" panose="03010101010201010101" pitchFamily="66" charset="0"/>
              </a:rPr>
              <a:t>Эльверу</a:t>
            </a:r>
            <a:r>
              <a:rPr lang="ru-RU" dirty="0">
                <a:latin typeface="Monotype Corsiva" panose="03010101010201010101" pitchFamily="66" charset="0"/>
              </a:rPr>
              <a:t>  </a:t>
            </a:r>
            <a:r>
              <a:rPr lang="ru-RU" dirty="0" err="1">
                <a:latin typeface="Monotype Corsiva" panose="03010101010201010101" pitchFamily="66" charset="0"/>
              </a:rPr>
              <a:t>Энгельсовну</a:t>
            </a:r>
            <a:r>
              <a:rPr lang="ru-RU" dirty="0">
                <a:latin typeface="Monotype Corsiva" panose="03010101010201010101" pitchFamily="66" charset="0"/>
              </a:rPr>
              <a:t>.  Но видно, Всевышний сжалился над ней. Чтобы она  утешилась  и не замкнулась в своем горе, чтобы притупить боль утраты,  Он наградил её поэтическим даром. Как будто открылось второе дыхание – </a:t>
            </a:r>
            <a:r>
              <a:rPr lang="ru-RU" dirty="0" err="1">
                <a:latin typeface="Monotype Corsiva" panose="03010101010201010101" pitchFamily="66" charset="0"/>
              </a:rPr>
              <a:t>Эльвера</a:t>
            </a:r>
            <a:r>
              <a:rPr lang="ru-RU" dirty="0">
                <a:latin typeface="Monotype Corsiva" panose="03010101010201010101" pitchFamily="66" charset="0"/>
              </a:rPr>
              <a:t> </a:t>
            </a:r>
            <a:r>
              <a:rPr lang="ru-RU" dirty="0" err="1">
                <a:latin typeface="Monotype Corsiva" panose="03010101010201010101" pitchFamily="66" charset="0"/>
              </a:rPr>
              <a:t>апа</a:t>
            </a:r>
            <a:r>
              <a:rPr lang="ru-RU" dirty="0">
                <a:latin typeface="Monotype Corsiva" panose="03010101010201010101" pitchFamily="66" charset="0"/>
              </a:rPr>
              <a:t> начала писать стихи. Это придало ей силы,  и она потихоньку  оправилась  от горя.  И с тех пор она пишет.  </a:t>
            </a:r>
            <a:endParaRPr lang="ru-RU" dirty="0" smtClean="0">
              <a:latin typeface="Monotype Corsiva" panose="03010101010201010101" pitchFamily="66" charset="0"/>
            </a:endParaRPr>
          </a:p>
          <a:p>
            <a:pPr indent="457200" algn="just">
              <a:lnSpc>
                <a:spcPct val="150000"/>
              </a:lnSpc>
            </a:pPr>
            <a:endParaRPr lang="ru-RU" dirty="0">
              <a:latin typeface="Monotype Corsiva" panose="03010101010201010101" pitchFamily="66" charset="0"/>
            </a:endParaRPr>
          </a:p>
        </p:txBody>
      </p:sp>
    </p:spTree>
    <p:extLst>
      <p:ext uri="{BB962C8B-B14F-4D97-AF65-F5344CB8AC3E}">
        <p14:creationId xmlns:p14="http://schemas.microsoft.com/office/powerpoint/2010/main" val="3638498749"/>
      </p:ext>
    </p:extLst>
  </p:cSld>
  <p:clrMapOvr>
    <a:masterClrMapping/>
  </p:clrMapOvr>
  <mc:AlternateContent xmlns:mc="http://schemas.openxmlformats.org/markup-compatibility/2006" xmlns:p14="http://schemas.microsoft.com/office/powerpoint/2010/main">
    <mc:Choice Requires="p14">
      <p:transition spd="slow" p14:dur="1750" advTm="25000">
        <p14:ripple/>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500" fill="hold"/>
                                        <p:tgtEl>
                                          <p:spTgt spid="6"/>
                                        </p:tgtEl>
                                        <p:attrNameLst>
                                          <p:attrName>ppt_w</p:attrName>
                                        </p:attrNameLst>
                                      </p:cBhvr>
                                      <p:tavLst>
                                        <p:tav tm="0">
                                          <p:val>
                                            <p:fltVal val="0"/>
                                          </p:val>
                                        </p:tav>
                                        <p:tav tm="100000">
                                          <p:val>
                                            <p:strVal val="#ppt_w"/>
                                          </p:val>
                                        </p:tav>
                                      </p:tavLst>
                                    </p:anim>
                                    <p:anim calcmode="lin" valueType="num">
                                      <p:cBhvr>
                                        <p:cTn id="8" dur="3500" fill="hold"/>
                                        <p:tgtEl>
                                          <p:spTgt spid="6"/>
                                        </p:tgtEl>
                                        <p:attrNameLst>
                                          <p:attrName>ppt_h</p:attrName>
                                        </p:attrNameLst>
                                      </p:cBhvr>
                                      <p:tavLst>
                                        <p:tav tm="0">
                                          <p:val>
                                            <p:fltVal val="0"/>
                                          </p:val>
                                        </p:tav>
                                        <p:tav tm="100000">
                                          <p:val>
                                            <p:strVal val="#ppt_h"/>
                                          </p:val>
                                        </p:tav>
                                      </p:tavLst>
                                    </p:anim>
                                    <p:animEffect transition="in" filter="fade">
                                      <p:cBhvr>
                                        <p:cTn id="9" dur="3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sp>
        <p:nvSpPr>
          <p:cNvPr id="6" name="TextBox 5"/>
          <p:cNvSpPr txBox="1"/>
          <p:nvPr/>
        </p:nvSpPr>
        <p:spPr>
          <a:xfrm>
            <a:off x="107504" y="58846"/>
            <a:ext cx="8852653" cy="6705682"/>
          </a:xfrm>
          <a:prstGeom prst="rect">
            <a:avLst/>
          </a:prstGeom>
          <a:noFill/>
        </p:spPr>
        <p:txBody>
          <a:bodyPr wrap="square" rtlCol="0">
            <a:spAutoFit/>
          </a:bodyPr>
          <a:lstStyle/>
          <a:p>
            <a:pPr lvl="0" indent="457200" algn="just">
              <a:lnSpc>
                <a:spcPct val="150000"/>
              </a:lnSpc>
            </a:pPr>
            <a:r>
              <a:rPr lang="ru-RU" dirty="0">
                <a:solidFill>
                  <a:prstClr val="black"/>
                </a:solidFill>
                <a:latin typeface="Monotype Corsiva" panose="03010101010201010101" pitchFamily="66" charset="0"/>
              </a:rPr>
              <a:t>Тематика ее творчества разнообразна. Её стихи о вечном – о любви к родному краю,  к родным и близким,  о материнском счастье,  о красоте мироздания, философские раздумья о  быстротечности человеческого бытия. Она пишет о том, что ей близко, что её волнует, о своих печалях и радостях. Стихи её удивительно певучи, они подернуты легкой грустинкой. Несмотря на то, что ей пришлось пережить, она не озлобилась на судьбу. Односельчане знают  </a:t>
            </a:r>
            <a:r>
              <a:rPr lang="ru-RU" dirty="0" err="1">
                <a:solidFill>
                  <a:prstClr val="black"/>
                </a:solidFill>
                <a:latin typeface="Monotype Corsiva" panose="03010101010201010101" pitchFamily="66" charset="0"/>
              </a:rPr>
              <a:t>Эльверу</a:t>
            </a:r>
            <a:r>
              <a:rPr lang="ru-RU" dirty="0">
                <a:solidFill>
                  <a:prstClr val="black"/>
                </a:solidFill>
                <a:latin typeface="Monotype Corsiva" panose="03010101010201010101" pitchFamily="66" charset="0"/>
              </a:rPr>
              <a:t>  </a:t>
            </a:r>
            <a:r>
              <a:rPr lang="ru-RU" dirty="0" err="1">
                <a:solidFill>
                  <a:prstClr val="black"/>
                </a:solidFill>
                <a:latin typeface="Monotype Corsiva" panose="03010101010201010101" pitchFamily="66" charset="0"/>
              </a:rPr>
              <a:t>апу</a:t>
            </a:r>
            <a:r>
              <a:rPr lang="ru-RU" dirty="0">
                <a:solidFill>
                  <a:prstClr val="black"/>
                </a:solidFill>
                <a:latin typeface="Monotype Corsiva" panose="03010101010201010101" pitchFamily="66" charset="0"/>
              </a:rPr>
              <a:t> как  доброжелательную, порядочную женщину, готовую прийти на помощь, уважают и любят её.  В том, что  у нее открылся  талант  сочинять стихи, она видит и влияние своего отца, который  часто брал маленькую дочь  с собой в лес,  научил  любить, ценить и чувствовать красоту природы. Отец, по ее воспоминаниям, обладал  мелодичным голосом, пел задушевные песни, хорошо играл на гармони. </a:t>
            </a:r>
          </a:p>
          <a:p>
            <a:pPr lvl="0" indent="457200" algn="just">
              <a:lnSpc>
                <a:spcPct val="150000"/>
              </a:lnSpc>
            </a:pPr>
            <a:r>
              <a:rPr lang="ru-RU" dirty="0">
                <a:solidFill>
                  <a:prstClr val="black"/>
                </a:solidFill>
                <a:latin typeface="Monotype Corsiva" panose="03010101010201010101" pitchFamily="66" charset="0"/>
              </a:rPr>
              <a:t>На сегодняшний день </a:t>
            </a:r>
            <a:r>
              <a:rPr lang="ru-RU" dirty="0" err="1">
                <a:solidFill>
                  <a:prstClr val="black"/>
                </a:solidFill>
                <a:latin typeface="Monotype Corsiva" panose="03010101010201010101" pitchFamily="66" charset="0"/>
              </a:rPr>
              <a:t>Эльвера</a:t>
            </a:r>
            <a:r>
              <a:rPr lang="ru-RU" dirty="0">
                <a:solidFill>
                  <a:prstClr val="black"/>
                </a:solidFill>
                <a:latin typeface="Monotype Corsiva" panose="03010101010201010101" pitchFamily="66" charset="0"/>
              </a:rPr>
              <a:t> </a:t>
            </a:r>
            <a:r>
              <a:rPr lang="ru-RU" dirty="0" err="1">
                <a:solidFill>
                  <a:prstClr val="black"/>
                </a:solidFill>
                <a:latin typeface="Monotype Corsiva" panose="03010101010201010101" pitchFamily="66" charset="0"/>
              </a:rPr>
              <a:t>Энгельсовна</a:t>
            </a:r>
            <a:r>
              <a:rPr lang="ru-RU" dirty="0">
                <a:solidFill>
                  <a:prstClr val="black"/>
                </a:solidFill>
                <a:latin typeface="Monotype Corsiva" panose="03010101010201010101" pitchFamily="66" charset="0"/>
              </a:rPr>
              <a:t> на заслуженном  отдыхе,  радует  почитателей своего таланта  берущими за душу стихами, читает намаз, ходит в мечеть, выучила арабский язык.  В 2018 году  увидели свет  сборники её стихов – «</a:t>
            </a:r>
            <a:r>
              <a:rPr lang="ru-RU" dirty="0" err="1">
                <a:solidFill>
                  <a:prstClr val="black"/>
                </a:solidFill>
                <a:latin typeface="Monotype Corsiva" panose="03010101010201010101" pitchFamily="66" charset="0"/>
              </a:rPr>
              <a:t>Сөю</a:t>
            </a:r>
            <a:r>
              <a:rPr lang="ru-RU" dirty="0">
                <a:solidFill>
                  <a:prstClr val="black"/>
                </a:solidFill>
                <a:latin typeface="Monotype Corsiva" panose="03010101010201010101" pitchFamily="66" charset="0"/>
              </a:rPr>
              <a:t> </a:t>
            </a:r>
            <a:r>
              <a:rPr lang="ru-RU" dirty="0" err="1">
                <a:solidFill>
                  <a:prstClr val="black"/>
                </a:solidFill>
                <a:latin typeface="Monotype Corsiva" panose="03010101010201010101" pitchFamily="66" charset="0"/>
              </a:rPr>
              <a:t>авазы</a:t>
            </a:r>
            <a:r>
              <a:rPr lang="ru-RU" dirty="0">
                <a:solidFill>
                  <a:prstClr val="black"/>
                </a:solidFill>
                <a:latin typeface="Monotype Corsiva" panose="03010101010201010101" pitchFamily="66" charset="0"/>
              </a:rPr>
              <a:t>» («Зов любви») и «Урман </a:t>
            </a:r>
            <a:r>
              <a:rPr lang="ru-RU" dirty="0" err="1">
                <a:solidFill>
                  <a:prstClr val="black"/>
                </a:solidFill>
                <a:latin typeface="Monotype Corsiva" panose="03010101010201010101" pitchFamily="66" charset="0"/>
              </a:rPr>
              <a:t>кызы</a:t>
            </a:r>
            <a:r>
              <a:rPr lang="ru-RU" dirty="0">
                <a:solidFill>
                  <a:prstClr val="black"/>
                </a:solidFill>
                <a:latin typeface="Monotype Corsiva" panose="03010101010201010101" pitchFamily="66" charset="0"/>
              </a:rPr>
              <a:t>» («Дочь леса»). И конечно, она принимает самое активное участие в мероприятиях, проводимых    в культурно – спортивном центре села </a:t>
            </a:r>
            <a:r>
              <a:rPr lang="ru-RU" dirty="0" err="1">
                <a:solidFill>
                  <a:prstClr val="black"/>
                </a:solidFill>
                <a:latin typeface="Monotype Corsiva" panose="03010101010201010101" pitchFamily="66" charset="0"/>
              </a:rPr>
              <a:t>Габишево</a:t>
            </a:r>
            <a:r>
              <a:rPr lang="ru-RU" dirty="0">
                <a:solidFill>
                  <a:prstClr val="black"/>
                </a:solidFill>
                <a:latin typeface="Monotype Corsiva" panose="03010101010201010101" pitchFamily="66" charset="0"/>
              </a:rPr>
              <a:t>, в сельской библиотеке. И всегда  сельчане  тепло встречают  свою  землячку.</a:t>
            </a:r>
            <a:endParaRPr lang="ru-RU" dirty="0">
              <a:latin typeface="Monotype Corsiva" panose="03010101010201010101" pitchFamily="66" charset="0"/>
            </a:endParaRPr>
          </a:p>
        </p:txBody>
      </p:sp>
    </p:spTree>
    <p:extLst>
      <p:ext uri="{BB962C8B-B14F-4D97-AF65-F5344CB8AC3E}">
        <p14:creationId xmlns:p14="http://schemas.microsoft.com/office/powerpoint/2010/main" val="2419342503"/>
      </p:ext>
    </p:extLst>
  </p:cSld>
  <p:clrMapOvr>
    <a:masterClrMapping/>
  </p:clrMapOvr>
  <mc:AlternateContent xmlns:mc="http://schemas.openxmlformats.org/markup-compatibility/2006" xmlns:p14="http://schemas.microsoft.com/office/powerpoint/2010/main">
    <mc:Choice Requires="p14">
      <p:transition spd="slow" p14:dur="1750" advTm="25000">
        <p14:prism isContent="1"/>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3500" fill="hold"/>
                                        <p:tgtEl>
                                          <p:spTgt spid="6"/>
                                        </p:tgtEl>
                                        <p:attrNameLst>
                                          <p:attrName>ppt_w</p:attrName>
                                        </p:attrNameLst>
                                      </p:cBhvr>
                                      <p:tavLst>
                                        <p:tav tm="0">
                                          <p:val>
                                            <p:fltVal val="0"/>
                                          </p:val>
                                        </p:tav>
                                        <p:tav tm="100000">
                                          <p:val>
                                            <p:strVal val="#ppt_w"/>
                                          </p:val>
                                        </p:tav>
                                      </p:tavLst>
                                    </p:anim>
                                    <p:anim calcmode="lin" valueType="num">
                                      <p:cBhvr>
                                        <p:cTn id="8" dur="3500" fill="hold"/>
                                        <p:tgtEl>
                                          <p:spTgt spid="6"/>
                                        </p:tgtEl>
                                        <p:attrNameLst>
                                          <p:attrName>ppt_h</p:attrName>
                                        </p:attrNameLst>
                                      </p:cBhvr>
                                      <p:tavLst>
                                        <p:tav tm="0">
                                          <p:val>
                                            <p:fltVal val="0"/>
                                          </p:val>
                                        </p:tav>
                                        <p:tav tm="100000">
                                          <p:val>
                                            <p:strVal val="#ppt_h"/>
                                          </p:val>
                                        </p:tav>
                                      </p:tavLst>
                                    </p:anim>
                                    <p:animEffect transition="in" filter="fade">
                                      <p:cBhvr>
                                        <p:cTn id="9" dur="3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13545" t="19272" r="8454" b="12485"/>
          <a:stretch/>
        </p:blipFill>
        <p:spPr>
          <a:xfrm rot="5186568">
            <a:off x="235722" y="1159037"/>
            <a:ext cx="4186301" cy="274695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l="22818" t="19272" r="36727" b="14183"/>
          <a:stretch/>
        </p:blipFill>
        <p:spPr>
          <a:xfrm rot="6259874">
            <a:off x="712803" y="3693857"/>
            <a:ext cx="2408487" cy="297137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1404" y="116632"/>
            <a:ext cx="4061544" cy="8756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5976" y="2948947"/>
            <a:ext cx="2978076" cy="5294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4081222"/>
      </p:ext>
    </p:extLst>
  </p:cSld>
  <p:clrMapOvr>
    <a:masterClrMapping/>
  </p:clrMapOvr>
  <mc:AlternateContent xmlns:mc="http://schemas.openxmlformats.org/markup-compatibility/2006" xmlns:p14="http://schemas.microsoft.com/office/powerpoint/2010/main">
    <mc:Choice Requires="p14">
      <p:transition spd="slow" p14:dur="1500" advTm="6000">
        <p14:flash/>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500"/>
                                        <p:tgtEl>
                                          <p:spTgt spid="3"/>
                                        </p:tgtEl>
                                      </p:cBhvr>
                                    </p:animEffect>
                                  </p:childTnLst>
                                </p:cTn>
                              </p:par>
                            </p:childTnLst>
                          </p:cTn>
                        </p:par>
                        <p:par>
                          <p:cTn id="8" fill="hold">
                            <p:stCondLst>
                              <p:cond delay="1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500"/>
                                        <p:tgtEl>
                                          <p:spTgt spid="4"/>
                                        </p:tgtEl>
                                      </p:cBhvr>
                                    </p:animEffect>
                                    <p:anim calcmode="lin" valueType="num">
                                      <p:cBhvr>
                                        <p:cTn id="12" dur="1500" fill="hold"/>
                                        <p:tgtEl>
                                          <p:spTgt spid="4"/>
                                        </p:tgtEl>
                                        <p:attrNameLst>
                                          <p:attrName>ppt_x</p:attrName>
                                        </p:attrNameLst>
                                      </p:cBhvr>
                                      <p:tavLst>
                                        <p:tav tm="0">
                                          <p:val>
                                            <p:strVal val="#ppt_x"/>
                                          </p:val>
                                        </p:tav>
                                        <p:tav tm="100000">
                                          <p:val>
                                            <p:strVal val="#ppt_x"/>
                                          </p:val>
                                        </p:tav>
                                      </p:tavLst>
                                    </p:anim>
                                    <p:anim calcmode="lin" valueType="num">
                                      <p:cBhvr>
                                        <p:cTn id="13" dur="15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16" presetClass="entr" presetSubtype="21"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1500"/>
                                        <p:tgtEl>
                                          <p:spTgt spid="1026"/>
                                        </p:tgtEl>
                                      </p:cBhvr>
                                    </p:animEffect>
                                  </p:childTnLst>
                                </p:cTn>
                              </p:par>
                            </p:childTnLst>
                          </p:cTn>
                        </p:par>
                        <p:par>
                          <p:cTn id="18" fill="hold">
                            <p:stCondLst>
                              <p:cond delay="4500"/>
                            </p:stCondLst>
                            <p:childTnLst>
                              <p:par>
                                <p:cTn id="19" presetID="42" presetClass="entr" presetSubtype="0" fill="hold" nodeType="after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fade">
                                      <p:cBhvr>
                                        <p:cTn id="21" dur="1500"/>
                                        <p:tgtEl>
                                          <p:spTgt spid="1027"/>
                                        </p:tgtEl>
                                      </p:cBhvr>
                                    </p:animEffect>
                                    <p:anim calcmode="lin" valueType="num">
                                      <p:cBhvr>
                                        <p:cTn id="22" dur="1500" fill="hold"/>
                                        <p:tgtEl>
                                          <p:spTgt spid="1027"/>
                                        </p:tgtEl>
                                        <p:attrNameLst>
                                          <p:attrName>ppt_x</p:attrName>
                                        </p:attrNameLst>
                                      </p:cBhvr>
                                      <p:tavLst>
                                        <p:tav tm="0">
                                          <p:val>
                                            <p:strVal val="#ppt_x"/>
                                          </p:val>
                                        </p:tav>
                                        <p:tav tm="100000">
                                          <p:val>
                                            <p:strVal val="#ppt_x"/>
                                          </p:val>
                                        </p:tav>
                                      </p:tavLst>
                                    </p:anim>
                                    <p:anim calcmode="lin" valueType="num">
                                      <p:cBhvr>
                                        <p:cTn id="23" dur="1500" fill="hold"/>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pic>
        <p:nvPicPr>
          <p:cNvPr id="3" name="Рисунок 2"/>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11266"/>
            <a:ext cx="9144000" cy="6858000"/>
          </a:xfrm>
          <a:prstGeom prst="rect">
            <a:avLst/>
          </a:prstGeom>
        </p:spPr>
      </p:pic>
      <p:sp>
        <p:nvSpPr>
          <p:cNvPr id="6" name="Прямоугольник 5"/>
          <p:cNvSpPr/>
          <p:nvPr/>
        </p:nvSpPr>
        <p:spPr>
          <a:xfrm>
            <a:off x="-1404664" y="-243408"/>
            <a:ext cx="10441160" cy="17173932"/>
          </a:xfrm>
          <a:prstGeom prst="rect">
            <a:avLst/>
          </a:prstGeom>
        </p:spPr>
        <p:txBody>
          <a:bodyPr wrap="square" numCol="2">
            <a:spAutoFit/>
          </a:bodyPr>
          <a:lstStyle/>
          <a:p>
            <a:pPr marL="2002155">
              <a:lnSpc>
                <a:spcPts val="1150"/>
              </a:lnSpc>
              <a:spcAft>
                <a:spcPts val="0"/>
              </a:spcAft>
            </a:pPr>
            <a:r>
              <a:rPr lang="tt-RU" sz="1400" dirty="0" smtClean="0">
                <a:solidFill>
                  <a:srgbClr val="273021"/>
                </a:solidFill>
                <a:latin typeface="Georgia" panose="02040502050405020303" pitchFamily="18" charset="0"/>
                <a:ea typeface="Times New Roman"/>
                <a:cs typeface="Times New Roman"/>
              </a:rPr>
              <a:t>             </a:t>
            </a:r>
          </a:p>
          <a:p>
            <a:pPr marL="2002155">
              <a:lnSpc>
                <a:spcPts val="1150"/>
              </a:lnSpc>
              <a:spcAft>
                <a:spcPts val="0"/>
              </a:spcAft>
            </a:pPr>
            <a:endParaRPr lang="tt-RU" sz="1400" dirty="0">
              <a:solidFill>
                <a:srgbClr val="273021"/>
              </a:solidFill>
              <a:latin typeface="Georgia" panose="02040502050405020303" pitchFamily="18" charset="0"/>
              <a:ea typeface="Times New Roman"/>
              <a:cs typeface="Times New Roman"/>
            </a:endParaRPr>
          </a:p>
          <a:p>
            <a:pPr marL="2002155">
              <a:lnSpc>
                <a:spcPts val="1150"/>
              </a:lnSpc>
              <a:spcAft>
                <a:spcPts val="0"/>
              </a:spcAft>
            </a:pPr>
            <a:endParaRPr lang="tt-RU" sz="1400" dirty="0" smtClean="0">
              <a:solidFill>
                <a:srgbClr val="273021"/>
              </a:solidFill>
              <a:latin typeface="Georgia" panose="02040502050405020303" pitchFamily="18" charset="0"/>
              <a:ea typeface="Times New Roman"/>
              <a:cs typeface="Times New Roman"/>
            </a:endParaRPr>
          </a:p>
          <a:p>
            <a:pPr marL="2002155">
              <a:lnSpc>
                <a:spcPts val="1150"/>
              </a:lnSpc>
              <a:spcAft>
                <a:spcPts val="0"/>
              </a:spcAft>
            </a:pPr>
            <a:endParaRPr lang="tt-RU" sz="1400" dirty="0">
              <a:solidFill>
                <a:srgbClr val="273021"/>
              </a:solidFill>
              <a:latin typeface="Georgia" panose="02040502050405020303" pitchFamily="18" charset="0"/>
              <a:ea typeface="Times New Roman"/>
              <a:cs typeface="Times New Roman"/>
            </a:endParaRPr>
          </a:p>
          <a:p>
            <a:pPr marL="2002155">
              <a:lnSpc>
                <a:spcPts val="1150"/>
              </a:lnSpc>
              <a:spcAft>
                <a:spcPts val="0"/>
              </a:spcAft>
            </a:pPr>
            <a:r>
              <a:rPr lang="tt-RU" sz="2400" dirty="0" smtClean="0">
                <a:solidFill>
                  <a:srgbClr val="273021"/>
                </a:solidFill>
                <a:latin typeface="Monotype Corsiva" panose="03010101010201010101" pitchFamily="66" charset="0"/>
                <a:ea typeface="Times New Roman"/>
                <a:cs typeface="Times New Roman"/>
              </a:rPr>
              <a:t>      Туган җирем</a:t>
            </a:r>
          </a:p>
          <a:p>
            <a:pPr marL="2002155">
              <a:lnSpc>
                <a:spcPts val="1150"/>
              </a:lnSpc>
              <a:spcAft>
                <a:spcPts val="0"/>
              </a:spcAft>
            </a:pPr>
            <a:endParaRPr lang="tt-RU" sz="1400" dirty="0">
              <a:solidFill>
                <a:srgbClr val="273021"/>
              </a:solidFill>
              <a:latin typeface="Monotype Corsiva" panose="03010101010201010101" pitchFamily="66" charset="0"/>
              <a:ea typeface="Times New Roman"/>
              <a:cs typeface="Times New Roman"/>
            </a:endParaRPr>
          </a:p>
          <a:p>
            <a:pPr marL="2002155">
              <a:lnSpc>
                <a:spcPts val="1150"/>
              </a:lnSpc>
              <a:spcAft>
                <a:spcPts val="0"/>
              </a:spcAft>
            </a:pPr>
            <a:endParaRPr lang="tt-RU" sz="1400" dirty="0" smtClean="0">
              <a:solidFill>
                <a:srgbClr val="273021"/>
              </a:solidFill>
              <a:latin typeface="Monotype Corsiva" panose="03010101010201010101" pitchFamily="66" charset="0"/>
              <a:ea typeface="Times New Roman"/>
              <a:cs typeface="Times New Roman"/>
            </a:endParaRPr>
          </a:p>
          <a:p>
            <a:pPr marL="2002155">
              <a:spcAft>
                <a:spcPts val="0"/>
              </a:spcAft>
            </a:pPr>
            <a:r>
              <a:rPr lang="tt-RU" dirty="0" smtClean="0">
                <a:solidFill>
                  <a:srgbClr val="273021"/>
                </a:solidFill>
                <a:latin typeface="Monotype Corsiva" panose="03010101010201010101" pitchFamily="66" charset="0"/>
                <a:ea typeface="Times New Roman"/>
                <a:cs typeface="Times New Roman"/>
              </a:rPr>
              <a:t>Туган </a:t>
            </a:r>
            <a:r>
              <a:rPr lang="tt-RU" dirty="0">
                <a:solidFill>
                  <a:srgbClr val="273021"/>
                </a:solidFill>
                <a:latin typeface="Monotype Corsiva" panose="03010101010201010101" pitchFamily="66" charset="0"/>
                <a:ea typeface="Times New Roman"/>
                <a:cs typeface="Times New Roman"/>
              </a:rPr>
              <a:t>ягым </a:t>
            </a:r>
            <a:r>
              <a:rPr lang="tt-RU" dirty="0" smtClean="0">
                <a:solidFill>
                  <a:srgbClr val="273021"/>
                </a:solidFill>
                <a:latin typeface="Monotype Corsiva" panose="03010101010201010101" pitchFamily="66" charset="0"/>
                <a:ea typeface="Times New Roman"/>
                <a:cs typeface="Times New Roman"/>
              </a:rPr>
              <a:t>бик кадерле миңа</a:t>
            </a:r>
            <a:r>
              <a:rPr lang="tt-RU" dirty="0">
                <a:solidFill>
                  <a:srgbClr val="273021"/>
                </a:solidFill>
                <a:latin typeface="Monotype Corsiva" panose="03010101010201010101" pitchFamily="66" charset="0"/>
                <a:ea typeface="Times New Roman"/>
                <a:cs typeface="Times New Roman"/>
              </a:rPr>
              <a:t>. </a:t>
            </a:r>
            <a:endParaRPr lang="ru-RU" dirty="0">
              <a:latin typeface="Monotype Corsiva" panose="03010101010201010101" pitchFamily="66" charset="0"/>
              <a:ea typeface="Times New Roman"/>
              <a:cs typeface="Times New Roman"/>
            </a:endParaRPr>
          </a:p>
          <a:p>
            <a:pPr marL="2002155">
              <a:spcAft>
                <a:spcPts val="0"/>
              </a:spcAft>
            </a:pPr>
            <a:r>
              <a:rPr lang="tt-RU" dirty="0" smtClean="0">
                <a:solidFill>
                  <a:srgbClr val="273021"/>
                </a:solidFill>
                <a:latin typeface="Monotype Corsiva" panose="03010101010201010101" pitchFamily="66" charset="0"/>
                <a:ea typeface="Times New Roman"/>
                <a:cs typeface="Times New Roman"/>
              </a:rPr>
              <a:t>Яшәгән </a:t>
            </a:r>
            <a:r>
              <a:rPr lang="tt-RU" dirty="0">
                <a:solidFill>
                  <a:srgbClr val="273021"/>
                </a:solidFill>
                <a:latin typeface="Monotype Corsiva" panose="03010101010201010101" pitchFamily="66" charset="0"/>
                <a:ea typeface="Times New Roman"/>
                <a:cs typeface="Times New Roman"/>
              </a:rPr>
              <a:t>җ</a:t>
            </a:r>
            <a:r>
              <a:rPr lang="tt-RU" dirty="0" smtClean="0">
                <a:solidFill>
                  <a:srgbClr val="273021"/>
                </a:solidFill>
                <a:latin typeface="Monotype Corsiva" panose="03010101010201010101" pitchFamily="66" charset="0"/>
                <a:ea typeface="Times New Roman"/>
                <a:cs typeface="Times New Roman"/>
              </a:rPr>
              <a:t>ир шулай </a:t>
            </a:r>
            <a:r>
              <a:rPr lang="tt-RU" dirty="0">
                <a:solidFill>
                  <a:srgbClr val="273021"/>
                </a:solidFill>
                <a:latin typeface="Monotype Corsiva" panose="03010101010201010101" pitchFamily="66" charset="0"/>
                <a:ea typeface="Times New Roman"/>
                <a:cs typeface="Times New Roman"/>
              </a:rPr>
              <a:t>шикелле. </a:t>
            </a:r>
            <a:endParaRPr lang="ru-RU" dirty="0">
              <a:latin typeface="Monotype Corsiva" panose="03010101010201010101" pitchFamily="66" charset="0"/>
              <a:ea typeface="Times New Roman"/>
              <a:cs typeface="Times New Roman"/>
            </a:endParaRPr>
          </a:p>
          <a:p>
            <a:pPr marL="2002155">
              <a:spcAft>
                <a:spcPts val="0"/>
              </a:spcAft>
            </a:pPr>
            <a:r>
              <a:rPr lang="tt-RU" dirty="0">
                <a:solidFill>
                  <a:srgbClr val="273021"/>
                </a:solidFill>
                <a:latin typeface="Monotype Corsiva" panose="03010101010201010101" pitchFamily="66" charset="0"/>
                <a:ea typeface="Times New Roman"/>
                <a:cs typeface="Times New Roman"/>
              </a:rPr>
              <a:t>Сагынганда </a:t>
            </a:r>
            <a:r>
              <a:rPr lang="tt-RU" dirty="0" smtClean="0">
                <a:solidFill>
                  <a:srgbClr val="273021"/>
                </a:solidFill>
                <a:latin typeface="Monotype Corsiva" panose="03010101010201010101" pitchFamily="66" charset="0"/>
                <a:ea typeface="Times New Roman"/>
                <a:cs typeface="Times New Roman"/>
              </a:rPr>
              <a:t>йөрәк </a:t>
            </a:r>
            <a:r>
              <a:rPr lang="tt-RU" dirty="0">
                <a:solidFill>
                  <a:srgbClr val="273021"/>
                </a:solidFill>
                <a:latin typeface="Monotype Corsiva" panose="03010101010201010101" pitchFamily="66" charset="0"/>
                <a:ea typeface="Times New Roman"/>
                <a:cs typeface="Times New Roman"/>
              </a:rPr>
              <a:t>сыкрап куя - </a:t>
            </a:r>
            <a:endParaRPr lang="ru-RU" dirty="0">
              <a:latin typeface="Monotype Corsiva" panose="03010101010201010101" pitchFamily="66" charset="0"/>
              <a:ea typeface="Times New Roman"/>
              <a:cs typeface="Times New Roman"/>
            </a:endParaRPr>
          </a:p>
          <a:p>
            <a:pPr marL="2002155">
              <a:spcAft>
                <a:spcPts val="0"/>
              </a:spcAft>
            </a:pPr>
            <a:r>
              <a:rPr lang="tt-RU" dirty="0" smtClean="0">
                <a:solidFill>
                  <a:srgbClr val="273021"/>
                </a:solidFill>
                <a:latin typeface="Monotype Corsiva" panose="03010101010201010101" pitchFamily="66" charset="0"/>
                <a:ea typeface="Times New Roman"/>
                <a:cs typeface="Times New Roman"/>
              </a:rPr>
              <a:t>Анда </a:t>
            </a:r>
            <a:r>
              <a:rPr lang="tt-RU" dirty="0">
                <a:solidFill>
                  <a:srgbClr val="273021"/>
                </a:solidFill>
                <a:latin typeface="Monotype Corsiva" panose="03010101010201010101" pitchFamily="66" charset="0"/>
                <a:ea typeface="Times New Roman"/>
                <a:cs typeface="Times New Roman"/>
              </a:rPr>
              <a:t>кайтып </a:t>
            </a:r>
            <a:r>
              <a:rPr lang="tt-RU" dirty="0" smtClean="0">
                <a:solidFill>
                  <a:srgbClr val="273021"/>
                </a:solidFill>
                <a:latin typeface="Monotype Corsiva" panose="03010101010201010101" pitchFamily="66" charset="0"/>
                <a:ea typeface="Times New Roman"/>
                <a:cs typeface="Times New Roman"/>
              </a:rPr>
              <a:t>яшәү </a:t>
            </a:r>
            <a:r>
              <a:rPr lang="tt-RU" dirty="0">
                <a:solidFill>
                  <a:srgbClr val="273021"/>
                </a:solidFill>
                <a:latin typeface="Monotype Corsiva" panose="03010101010201010101" pitchFamily="66" charset="0"/>
                <a:ea typeface="Times New Roman"/>
                <a:cs typeface="Times New Roman"/>
              </a:rPr>
              <a:t>икеле. </a:t>
            </a:r>
            <a:endParaRPr lang="tt-RU" dirty="0" smtClean="0">
              <a:solidFill>
                <a:srgbClr val="273021"/>
              </a:solidFill>
              <a:latin typeface="Monotype Corsiva" panose="03010101010201010101" pitchFamily="66" charset="0"/>
              <a:ea typeface="Times New Roman"/>
              <a:cs typeface="Times New Roman"/>
            </a:endParaRPr>
          </a:p>
          <a:p>
            <a:pPr marL="2002155">
              <a:spcAft>
                <a:spcPts val="0"/>
              </a:spcAft>
            </a:pPr>
            <a:endParaRPr lang="ru-RU" dirty="0">
              <a:latin typeface="Monotype Corsiva" panose="03010101010201010101" pitchFamily="66" charset="0"/>
              <a:ea typeface="Times New Roman"/>
              <a:cs typeface="Times New Roman"/>
            </a:endParaRPr>
          </a:p>
          <a:p>
            <a:pPr marL="2002155">
              <a:spcAft>
                <a:spcPts val="0"/>
              </a:spcAft>
            </a:pPr>
            <a:r>
              <a:rPr lang="tt-RU" dirty="0">
                <a:solidFill>
                  <a:srgbClr val="273021"/>
                </a:solidFill>
                <a:latin typeface="Monotype Corsiva" panose="03010101010201010101" pitchFamily="66" charset="0"/>
                <a:ea typeface="Times New Roman"/>
                <a:cs typeface="Times New Roman"/>
              </a:rPr>
              <a:t>Туган якта бар да якын </a:t>
            </a:r>
            <a:r>
              <a:rPr lang="tt-RU" dirty="0" smtClean="0">
                <a:solidFill>
                  <a:srgbClr val="273021"/>
                </a:solidFill>
                <a:latin typeface="Monotype Corsiva" panose="03010101010201010101" pitchFamily="66" charset="0"/>
                <a:ea typeface="Times New Roman"/>
                <a:cs typeface="Times New Roman"/>
              </a:rPr>
              <a:t>миңа</a:t>
            </a:r>
            <a:r>
              <a:rPr lang="tt-RU" dirty="0">
                <a:solidFill>
                  <a:srgbClr val="273021"/>
                </a:solidFill>
                <a:latin typeface="Monotype Corsiva" panose="03010101010201010101" pitchFamily="66" charset="0"/>
                <a:ea typeface="Times New Roman"/>
                <a:cs typeface="Times New Roman"/>
              </a:rPr>
              <a:t>, </a:t>
            </a:r>
            <a:endParaRPr lang="ru-RU" dirty="0">
              <a:latin typeface="Monotype Corsiva" panose="03010101010201010101" pitchFamily="66" charset="0"/>
              <a:ea typeface="Times New Roman"/>
              <a:cs typeface="Times New Roman"/>
            </a:endParaRPr>
          </a:p>
          <a:p>
            <a:pPr marL="2002155">
              <a:spcAft>
                <a:spcPts val="0"/>
              </a:spcAft>
            </a:pPr>
            <a:r>
              <a:rPr lang="tt-RU" dirty="0" smtClean="0">
                <a:solidFill>
                  <a:srgbClr val="273021"/>
                </a:solidFill>
                <a:latin typeface="Monotype Corsiva" panose="03010101010201010101" pitchFamily="66" charset="0"/>
                <a:ea typeface="Times New Roman"/>
                <a:cs typeface="Times New Roman"/>
              </a:rPr>
              <a:t>Тирән күлнең </a:t>
            </a:r>
            <a:r>
              <a:rPr lang="tt-RU" dirty="0">
                <a:solidFill>
                  <a:srgbClr val="273021"/>
                </a:solidFill>
                <a:latin typeface="Monotype Corsiva" panose="03010101010201010101" pitchFamily="66" charset="0"/>
                <a:ea typeface="Times New Roman"/>
                <a:cs typeface="Times New Roman"/>
              </a:rPr>
              <a:t>камышы укалы. </a:t>
            </a:r>
            <a:endParaRPr lang="ru-RU" dirty="0">
              <a:latin typeface="Monotype Corsiva" panose="03010101010201010101" pitchFamily="66" charset="0"/>
              <a:ea typeface="Times New Roman"/>
              <a:cs typeface="Times New Roman"/>
            </a:endParaRPr>
          </a:p>
          <a:p>
            <a:pPr marL="2002155">
              <a:spcAft>
                <a:spcPts val="0"/>
              </a:spcAft>
            </a:pPr>
            <a:r>
              <a:rPr lang="tt-RU" dirty="0">
                <a:solidFill>
                  <a:srgbClr val="273021"/>
                </a:solidFill>
                <a:latin typeface="Monotype Corsiva" panose="03010101010201010101" pitchFamily="66" charset="0"/>
                <a:ea typeface="Times New Roman"/>
                <a:cs typeface="Times New Roman"/>
              </a:rPr>
              <a:t>АК болытлар </a:t>
            </a:r>
            <a:r>
              <a:rPr lang="tt-RU" dirty="0" smtClean="0">
                <a:solidFill>
                  <a:srgbClr val="273021"/>
                </a:solidFill>
                <a:latin typeface="Monotype Corsiva" panose="03010101010201010101" pitchFamily="66" charset="0"/>
                <a:ea typeface="Times New Roman"/>
                <a:cs typeface="Times New Roman"/>
              </a:rPr>
              <a:t>бездә, күкләр зәңгәр</a:t>
            </a:r>
            <a:r>
              <a:rPr lang="tt-RU" dirty="0">
                <a:solidFill>
                  <a:srgbClr val="273021"/>
                </a:solidFill>
                <a:latin typeface="Monotype Corsiva" panose="03010101010201010101" pitchFamily="66" charset="0"/>
                <a:ea typeface="Times New Roman"/>
                <a:cs typeface="Times New Roman"/>
              </a:rPr>
              <a:t>, </a:t>
            </a:r>
            <a:endParaRPr lang="ru-RU" dirty="0">
              <a:latin typeface="Monotype Corsiva" panose="03010101010201010101" pitchFamily="66" charset="0"/>
              <a:ea typeface="Times New Roman"/>
              <a:cs typeface="Times New Roman"/>
            </a:endParaRPr>
          </a:p>
          <a:p>
            <a:pPr marL="2002155">
              <a:spcAft>
                <a:spcPts val="0"/>
              </a:spcAft>
            </a:pPr>
            <a:r>
              <a:rPr lang="tt-RU" dirty="0" smtClean="0">
                <a:solidFill>
                  <a:srgbClr val="273021"/>
                </a:solidFill>
                <a:latin typeface="Monotype Corsiva" panose="03010101010201010101" pitchFamily="66" charset="0"/>
                <a:ea typeface="Times New Roman"/>
                <a:cs typeface="Times New Roman"/>
              </a:rPr>
              <a:t>Чишмә </a:t>
            </a:r>
            <a:r>
              <a:rPr lang="tt-RU" dirty="0">
                <a:solidFill>
                  <a:srgbClr val="273021"/>
                </a:solidFill>
                <a:latin typeface="Monotype Corsiva" panose="03010101010201010101" pitchFamily="66" charset="0"/>
                <a:ea typeface="Times New Roman"/>
                <a:cs typeface="Times New Roman"/>
              </a:rPr>
              <a:t>сулары да шифалы. </a:t>
            </a:r>
            <a:endParaRPr lang="tt-RU" dirty="0" smtClean="0">
              <a:solidFill>
                <a:srgbClr val="273021"/>
              </a:solidFill>
              <a:latin typeface="Monotype Corsiva" panose="03010101010201010101" pitchFamily="66" charset="0"/>
              <a:ea typeface="Times New Roman"/>
              <a:cs typeface="Times New Roman"/>
            </a:endParaRPr>
          </a:p>
          <a:p>
            <a:pPr marL="2002155">
              <a:spcAft>
                <a:spcPts val="0"/>
              </a:spcAft>
            </a:pPr>
            <a:endParaRPr lang="ru-RU" dirty="0">
              <a:latin typeface="Monotype Corsiva" panose="03010101010201010101" pitchFamily="66" charset="0"/>
              <a:ea typeface="Times New Roman"/>
              <a:cs typeface="Times New Roman"/>
            </a:endParaRPr>
          </a:p>
          <a:p>
            <a:pPr marL="2002155">
              <a:spcAft>
                <a:spcPts val="0"/>
              </a:spcAft>
            </a:pPr>
            <a:r>
              <a:rPr lang="tt-RU" dirty="0" smtClean="0">
                <a:solidFill>
                  <a:srgbClr val="273021"/>
                </a:solidFill>
                <a:latin typeface="Monotype Corsiva" panose="03010101010201010101" pitchFamily="66" charset="0"/>
                <a:ea typeface="Times New Roman"/>
                <a:cs typeface="Times New Roman"/>
              </a:rPr>
              <a:t>Сердәш миләш бездә, бөдрә </a:t>
            </a:r>
            <a:r>
              <a:rPr lang="tt-RU" dirty="0">
                <a:solidFill>
                  <a:srgbClr val="273021"/>
                </a:solidFill>
                <a:latin typeface="Monotype Corsiva" panose="03010101010201010101" pitchFamily="66" charset="0"/>
                <a:ea typeface="Times New Roman"/>
                <a:cs typeface="Times New Roman"/>
              </a:rPr>
              <a:t>таллар, </a:t>
            </a:r>
            <a:endParaRPr lang="ru-RU" dirty="0">
              <a:latin typeface="Monotype Corsiva" panose="03010101010201010101" pitchFamily="66" charset="0"/>
              <a:ea typeface="Times New Roman"/>
              <a:cs typeface="Times New Roman"/>
            </a:endParaRPr>
          </a:p>
          <a:p>
            <a:pPr marL="2002155">
              <a:spcAft>
                <a:spcPts val="0"/>
              </a:spcAft>
            </a:pPr>
            <a:r>
              <a:rPr lang="tt-RU" dirty="0">
                <a:solidFill>
                  <a:srgbClr val="273021"/>
                </a:solidFill>
                <a:latin typeface="Monotype Corsiva" panose="03010101010201010101" pitchFamily="66" charset="0"/>
                <a:ea typeface="Times New Roman"/>
                <a:cs typeface="Times New Roman"/>
              </a:rPr>
              <a:t>Колач </a:t>
            </a:r>
            <a:r>
              <a:rPr lang="tt-RU" dirty="0" smtClean="0">
                <a:solidFill>
                  <a:srgbClr val="273021"/>
                </a:solidFill>
                <a:latin typeface="Monotype Corsiva" panose="03010101010201010101" pitchFamily="66" charset="0"/>
                <a:ea typeface="Times New Roman"/>
                <a:cs typeface="Times New Roman"/>
              </a:rPr>
              <a:t>җитмәс </a:t>
            </a:r>
            <a:r>
              <a:rPr lang="tt-RU" dirty="0">
                <a:solidFill>
                  <a:srgbClr val="273021"/>
                </a:solidFill>
                <a:latin typeface="Monotype Corsiva" panose="03010101010201010101" pitchFamily="66" charset="0"/>
                <a:ea typeface="Times New Roman"/>
                <a:cs typeface="Times New Roman"/>
              </a:rPr>
              <a:t>олпат </a:t>
            </a:r>
            <a:r>
              <a:rPr lang="tt-RU" dirty="0" smtClean="0">
                <a:solidFill>
                  <a:srgbClr val="273021"/>
                </a:solidFill>
                <a:latin typeface="Monotype Corsiva" panose="03010101010201010101" pitchFamily="66" charset="0"/>
                <a:ea typeface="Times New Roman"/>
                <a:cs typeface="Times New Roman"/>
              </a:rPr>
              <a:t>имәннәр</a:t>
            </a:r>
            <a:r>
              <a:rPr lang="tt-RU" dirty="0">
                <a:solidFill>
                  <a:srgbClr val="273021"/>
                </a:solidFill>
                <a:latin typeface="Monotype Corsiva" panose="03010101010201010101" pitchFamily="66" charset="0"/>
                <a:ea typeface="Times New Roman"/>
                <a:cs typeface="Times New Roman"/>
              </a:rPr>
              <a:t>. </a:t>
            </a:r>
            <a:endParaRPr lang="ru-RU" dirty="0">
              <a:latin typeface="Monotype Corsiva" panose="03010101010201010101" pitchFamily="66" charset="0"/>
              <a:ea typeface="Times New Roman"/>
              <a:cs typeface="Times New Roman"/>
            </a:endParaRPr>
          </a:p>
          <a:p>
            <a:pPr marL="2002155">
              <a:spcAft>
                <a:spcPts val="0"/>
              </a:spcAft>
            </a:pPr>
            <a:r>
              <a:rPr lang="tt-RU" dirty="0">
                <a:solidFill>
                  <a:srgbClr val="273021"/>
                </a:solidFill>
                <a:latin typeface="Monotype Corsiva" panose="03010101010201010101" pitchFamily="66" charset="0"/>
                <a:ea typeface="Times New Roman"/>
                <a:cs typeface="Times New Roman"/>
              </a:rPr>
              <a:t>Ак </a:t>
            </a:r>
            <a:r>
              <a:rPr lang="tt-RU" dirty="0" smtClean="0">
                <a:solidFill>
                  <a:srgbClr val="273021"/>
                </a:solidFill>
                <a:latin typeface="Monotype Corsiva" panose="03010101010201010101" pitchFamily="66" charset="0"/>
                <a:ea typeface="Times New Roman"/>
                <a:cs typeface="Times New Roman"/>
              </a:rPr>
              <a:t>күлмәген </a:t>
            </a:r>
            <a:r>
              <a:rPr lang="tt-RU" dirty="0">
                <a:solidFill>
                  <a:srgbClr val="273021"/>
                </a:solidFill>
                <a:latin typeface="Monotype Corsiva" panose="03010101010201010101" pitchFamily="66" charset="0"/>
                <a:ea typeface="Times New Roman"/>
                <a:cs typeface="Times New Roman"/>
              </a:rPr>
              <a:t>киеп, чуклы </a:t>
            </a:r>
            <a:r>
              <a:rPr lang="tt-RU" dirty="0" smtClean="0">
                <a:solidFill>
                  <a:srgbClr val="273021"/>
                </a:solidFill>
                <a:latin typeface="Monotype Corsiva" panose="03010101010201010101" pitchFamily="66" charset="0"/>
                <a:ea typeface="Times New Roman"/>
                <a:cs typeface="Times New Roman"/>
              </a:rPr>
              <a:t>шәлен </a:t>
            </a:r>
            <a:r>
              <a:rPr lang="tt-RU" dirty="0">
                <a:solidFill>
                  <a:srgbClr val="273021"/>
                </a:solidFill>
                <a:latin typeface="Monotype Corsiva" panose="03010101010201010101" pitchFamily="66" charset="0"/>
                <a:ea typeface="Times New Roman"/>
                <a:cs typeface="Times New Roman"/>
              </a:rPr>
              <a:t>ябып, </a:t>
            </a:r>
            <a:endParaRPr lang="ru-RU" dirty="0">
              <a:latin typeface="Monotype Corsiva" panose="03010101010201010101" pitchFamily="66" charset="0"/>
              <a:ea typeface="Times New Roman"/>
              <a:cs typeface="Times New Roman"/>
            </a:endParaRPr>
          </a:p>
          <a:p>
            <a:pPr marL="2002155">
              <a:spcAft>
                <a:spcPts val="0"/>
              </a:spcAft>
            </a:pPr>
            <a:r>
              <a:rPr lang="tt-RU" dirty="0">
                <a:solidFill>
                  <a:srgbClr val="273021"/>
                </a:solidFill>
                <a:latin typeface="Monotype Corsiva" panose="03010101010201010101" pitchFamily="66" charset="0"/>
                <a:ea typeface="Times New Roman"/>
                <a:cs typeface="Times New Roman"/>
              </a:rPr>
              <a:t>Ак каеннар башын </a:t>
            </a:r>
            <a:r>
              <a:rPr lang="tt-RU" dirty="0" smtClean="0">
                <a:solidFill>
                  <a:srgbClr val="273021"/>
                </a:solidFill>
                <a:latin typeface="Monotype Corsiva" panose="03010101010201010101" pitchFamily="66" charset="0"/>
                <a:ea typeface="Times New Roman"/>
                <a:cs typeface="Times New Roman"/>
              </a:rPr>
              <a:t>игәннәр.</a:t>
            </a:r>
          </a:p>
          <a:p>
            <a:pPr marL="2002155">
              <a:spcAft>
                <a:spcPts val="0"/>
              </a:spcAft>
            </a:pPr>
            <a:r>
              <a:rPr lang="tt-RU" dirty="0" smtClean="0">
                <a:solidFill>
                  <a:srgbClr val="273021"/>
                </a:solidFill>
                <a:latin typeface="Monotype Corsiva" panose="03010101010201010101" pitchFamily="66" charset="0"/>
                <a:ea typeface="Times New Roman"/>
                <a:cs typeface="Times New Roman"/>
              </a:rPr>
              <a:t> </a:t>
            </a:r>
            <a:endParaRPr lang="ru-RU" dirty="0">
              <a:latin typeface="Monotype Corsiva" panose="03010101010201010101" pitchFamily="66" charset="0"/>
              <a:ea typeface="Times New Roman"/>
              <a:cs typeface="Times New Roman"/>
            </a:endParaRPr>
          </a:p>
          <a:p>
            <a:pPr marL="2002155">
              <a:spcAft>
                <a:spcPts val="0"/>
              </a:spcAft>
            </a:pPr>
            <a:r>
              <a:rPr lang="tt-RU" dirty="0" smtClean="0">
                <a:solidFill>
                  <a:srgbClr val="273021"/>
                </a:solidFill>
                <a:latin typeface="Monotype Corsiva" panose="03010101010201010101" pitchFamily="66" charset="0"/>
                <a:ea typeface="Times New Roman"/>
                <a:cs typeface="Times New Roman"/>
              </a:rPr>
              <a:t>Әpeм  исләре дә </a:t>
            </a:r>
            <a:r>
              <a:rPr lang="tt-RU" dirty="0">
                <a:solidFill>
                  <a:srgbClr val="273021"/>
                </a:solidFill>
                <a:latin typeface="Monotype Corsiva" panose="03010101010201010101" pitchFamily="66" charset="0"/>
                <a:ea typeface="Times New Roman"/>
                <a:cs typeface="Times New Roman"/>
              </a:rPr>
              <a:t>хушбуй </a:t>
            </a:r>
            <a:r>
              <a:rPr lang="tt-RU" dirty="0" smtClean="0">
                <a:solidFill>
                  <a:srgbClr val="273021"/>
                </a:solidFill>
                <a:latin typeface="Monotype Corsiva" panose="03010101010201010101" pitchFamily="66" charset="0"/>
                <a:ea typeface="Times New Roman"/>
                <a:cs typeface="Times New Roman"/>
              </a:rPr>
              <a:t>миңа</a:t>
            </a:r>
            <a:r>
              <a:rPr lang="tt-RU" dirty="0">
                <a:solidFill>
                  <a:srgbClr val="273021"/>
                </a:solidFill>
                <a:latin typeface="Monotype Corsiva" panose="03010101010201010101" pitchFamily="66" charset="0"/>
                <a:ea typeface="Times New Roman"/>
                <a:cs typeface="Times New Roman"/>
              </a:rPr>
              <a:t>, </a:t>
            </a:r>
            <a:endParaRPr lang="ru-RU" dirty="0">
              <a:latin typeface="Monotype Corsiva" panose="03010101010201010101" pitchFamily="66" charset="0"/>
              <a:ea typeface="Times New Roman"/>
              <a:cs typeface="Times New Roman"/>
            </a:endParaRPr>
          </a:p>
          <a:p>
            <a:pPr marL="2002155">
              <a:spcAft>
                <a:spcPts val="0"/>
              </a:spcAft>
            </a:pPr>
            <a:r>
              <a:rPr lang="tt-RU" dirty="0" smtClean="0">
                <a:solidFill>
                  <a:srgbClr val="273021"/>
                </a:solidFill>
                <a:latin typeface="Monotype Corsiva" panose="03010101010201010101" pitchFamily="66" charset="0"/>
                <a:ea typeface="Times New Roman"/>
                <a:cs typeface="Times New Roman"/>
              </a:rPr>
              <a:t>Урманнарда </a:t>
            </a:r>
            <a:r>
              <a:rPr lang="tt-RU" dirty="0">
                <a:solidFill>
                  <a:srgbClr val="273021"/>
                </a:solidFill>
                <a:latin typeface="Monotype Corsiva" panose="03010101010201010101" pitchFamily="66" charset="0"/>
                <a:ea typeface="Times New Roman"/>
                <a:cs typeface="Times New Roman"/>
              </a:rPr>
              <a:t>- кура </a:t>
            </a:r>
            <a:r>
              <a:rPr lang="tt-RU" dirty="0" smtClean="0">
                <a:solidFill>
                  <a:srgbClr val="273021"/>
                </a:solidFill>
                <a:latin typeface="Monotype Corsiva" panose="03010101010201010101" pitchFamily="66" charset="0"/>
                <a:ea typeface="Times New Roman"/>
                <a:cs typeface="Times New Roman"/>
              </a:rPr>
              <a:t>җиләге</a:t>
            </a:r>
          </a:p>
          <a:p>
            <a:pPr marL="2002155">
              <a:spcAft>
                <a:spcPts val="0"/>
              </a:spcAft>
            </a:pPr>
            <a:r>
              <a:rPr lang="tt-RU" dirty="0" smtClean="0">
                <a:solidFill>
                  <a:srgbClr val="273021"/>
                </a:solidFill>
                <a:latin typeface="Monotype Corsiva" panose="03010101010201010101" pitchFamily="66" charset="0"/>
                <a:ea typeface="Times New Roman"/>
                <a:cs typeface="Times New Roman"/>
              </a:rPr>
              <a:t>Чит-ят җирдә </a:t>
            </a:r>
            <a:r>
              <a:rPr lang="tt-RU" dirty="0">
                <a:solidFill>
                  <a:srgbClr val="273021"/>
                </a:solidFill>
                <a:latin typeface="Monotype Corsiva" panose="03010101010201010101" pitchFamily="66" charset="0"/>
                <a:ea typeface="Times New Roman"/>
                <a:cs typeface="Times New Roman"/>
              </a:rPr>
              <a:t>гомер </a:t>
            </a:r>
            <a:r>
              <a:rPr lang="tt-RU" dirty="0" smtClean="0">
                <a:solidFill>
                  <a:srgbClr val="273021"/>
                </a:solidFill>
                <a:latin typeface="Monotype Corsiva" panose="03010101010201010101" pitchFamily="66" charset="0"/>
                <a:ea typeface="Times New Roman"/>
                <a:cs typeface="Times New Roman"/>
              </a:rPr>
              <a:t>кичергәннең </a:t>
            </a:r>
            <a:endParaRPr lang="ru-RU" dirty="0">
              <a:latin typeface="Monotype Corsiva" panose="03010101010201010101" pitchFamily="66" charset="0"/>
              <a:ea typeface="Times New Roman"/>
              <a:cs typeface="Times New Roman"/>
            </a:endParaRPr>
          </a:p>
          <a:p>
            <a:pPr marL="2002155">
              <a:spcAft>
                <a:spcPts val="0"/>
              </a:spcAft>
            </a:pPr>
            <a:r>
              <a:rPr lang="tt-RU" dirty="0" smtClean="0">
                <a:solidFill>
                  <a:srgbClr val="273021"/>
                </a:solidFill>
                <a:latin typeface="Monotype Corsiva" panose="03010101010201010101" pitchFamily="66" charset="0"/>
                <a:ea typeface="Times New Roman"/>
                <a:cs typeface="Times New Roman"/>
              </a:rPr>
              <a:t>Туган якка кайту - теләге. </a:t>
            </a:r>
          </a:p>
          <a:p>
            <a:pPr marL="2002155">
              <a:spcAft>
                <a:spcPts val="0"/>
              </a:spcAft>
            </a:pPr>
            <a:endParaRPr lang="tt-RU" dirty="0" smtClean="0">
              <a:solidFill>
                <a:srgbClr val="273021"/>
              </a:solidFill>
              <a:latin typeface="Monotype Corsiva" panose="03010101010201010101" pitchFamily="66" charset="0"/>
              <a:ea typeface="Times New Roman"/>
              <a:cs typeface="Times New Roman"/>
            </a:endParaRPr>
          </a:p>
          <a:p>
            <a:pPr marL="2002155">
              <a:spcAft>
                <a:spcPts val="0"/>
              </a:spcAft>
            </a:pPr>
            <a:endParaRPr lang="tt-RU" dirty="0">
              <a:solidFill>
                <a:srgbClr val="273021"/>
              </a:solidFill>
              <a:latin typeface="Monotype Corsiva" panose="03010101010201010101" pitchFamily="66" charset="0"/>
              <a:ea typeface="Times New Roman"/>
              <a:cs typeface="Times New Roman"/>
            </a:endParaRPr>
          </a:p>
          <a:p>
            <a:pPr marL="2002155">
              <a:spcAft>
                <a:spcPts val="0"/>
              </a:spcAft>
            </a:pPr>
            <a:endParaRPr lang="tt-RU" dirty="0" smtClean="0">
              <a:solidFill>
                <a:srgbClr val="273021"/>
              </a:solidFill>
              <a:latin typeface="Monotype Corsiva" panose="03010101010201010101" pitchFamily="66" charset="0"/>
              <a:ea typeface="Times New Roman"/>
              <a:cs typeface="Times New Roman"/>
            </a:endParaRPr>
          </a:p>
          <a:p>
            <a:pPr marL="2002155">
              <a:spcAft>
                <a:spcPts val="0"/>
              </a:spcAft>
            </a:pPr>
            <a:endParaRPr lang="tt-RU" dirty="0">
              <a:solidFill>
                <a:srgbClr val="273021"/>
              </a:solidFill>
              <a:latin typeface="Monotype Corsiva" panose="03010101010201010101" pitchFamily="66" charset="0"/>
              <a:ea typeface="Times New Roman"/>
              <a:cs typeface="Times New Roman"/>
            </a:endParaRPr>
          </a:p>
          <a:p>
            <a:pPr marL="2002155">
              <a:spcAft>
                <a:spcPts val="0"/>
              </a:spcAft>
            </a:pPr>
            <a:endParaRPr lang="tt-RU" dirty="0" smtClean="0">
              <a:solidFill>
                <a:srgbClr val="273021"/>
              </a:solidFill>
              <a:latin typeface="Monotype Corsiva" panose="03010101010201010101" pitchFamily="66" charset="0"/>
              <a:ea typeface="Times New Roman"/>
              <a:cs typeface="Times New Roman"/>
            </a:endParaRPr>
          </a:p>
          <a:p>
            <a:pPr marL="2002155">
              <a:spcAft>
                <a:spcPts val="0"/>
              </a:spcAft>
            </a:pPr>
            <a:endParaRPr lang="tt-RU" dirty="0">
              <a:solidFill>
                <a:srgbClr val="273021"/>
              </a:solidFill>
              <a:latin typeface="Monotype Corsiva" panose="03010101010201010101" pitchFamily="66" charset="0"/>
              <a:ea typeface="Times New Roman"/>
              <a:cs typeface="Times New Roman"/>
            </a:endParaRPr>
          </a:p>
          <a:p>
            <a:pPr marL="2002155">
              <a:spcAft>
                <a:spcPts val="0"/>
              </a:spcAft>
            </a:pPr>
            <a:endParaRPr lang="tt-RU" dirty="0">
              <a:solidFill>
                <a:srgbClr val="273021"/>
              </a:solidFill>
              <a:latin typeface="Monotype Corsiva" panose="03010101010201010101" pitchFamily="66" charset="0"/>
              <a:ea typeface="Times New Roman"/>
              <a:cs typeface="Times New Roman"/>
            </a:endParaRPr>
          </a:p>
          <a:p>
            <a:pPr marL="2002155">
              <a:spcAft>
                <a:spcPts val="0"/>
              </a:spcAft>
            </a:pPr>
            <a:endParaRPr lang="tt-RU" dirty="0" smtClean="0">
              <a:solidFill>
                <a:srgbClr val="273021"/>
              </a:solidFill>
              <a:latin typeface="Monotype Corsiva" panose="03010101010201010101" pitchFamily="66" charset="0"/>
              <a:ea typeface="Times New Roman"/>
              <a:cs typeface="Times New Roman"/>
            </a:endParaRPr>
          </a:p>
          <a:p>
            <a:pPr marL="2002155">
              <a:spcAft>
                <a:spcPts val="0"/>
              </a:spcAft>
            </a:pPr>
            <a:endParaRPr lang="tt-RU" dirty="0">
              <a:solidFill>
                <a:srgbClr val="273021"/>
              </a:solidFill>
              <a:latin typeface="Monotype Corsiva" panose="03010101010201010101" pitchFamily="66" charset="0"/>
              <a:ea typeface="Times New Roman"/>
              <a:cs typeface="Times New Roman"/>
            </a:endParaRPr>
          </a:p>
          <a:p>
            <a:pPr marL="2002155">
              <a:spcAft>
                <a:spcPts val="0"/>
              </a:spcAft>
            </a:pPr>
            <a:endParaRPr lang="tt-RU" dirty="0" smtClean="0">
              <a:solidFill>
                <a:srgbClr val="273021"/>
              </a:solidFill>
              <a:latin typeface="Monotype Corsiva" panose="03010101010201010101" pitchFamily="66" charset="0"/>
              <a:ea typeface="Times New Roman"/>
              <a:cs typeface="Times New Roman"/>
            </a:endParaRPr>
          </a:p>
          <a:p>
            <a:pPr marL="2002155">
              <a:spcAft>
                <a:spcPts val="0"/>
              </a:spcAft>
            </a:pPr>
            <a:endParaRPr lang="tt-RU" dirty="0">
              <a:solidFill>
                <a:srgbClr val="273021"/>
              </a:solidFill>
              <a:latin typeface="Monotype Corsiva" panose="03010101010201010101" pitchFamily="66" charset="0"/>
              <a:ea typeface="Times New Roman"/>
              <a:cs typeface="Times New Roman"/>
            </a:endParaRPr>
          </a:p>
          <a:p>
            <a:pPr marL="2002155">
              <a:spcAft>
                <a:spcPts val="0"/>
              </a:spcAft>
            </a:pPr>
            <a:endParaRPr lang="tt-RU" dirty="0" smtClean="0">
              <a:solidFill>
                <a:srgbClr val="273021"/>
              </a:solidFill>
              <a:latin typeface="Monotype Corsiva" panose="03010101010201010101" pitchFamily="66" charset="0"/>
              <a:ea typeface="Times New Roman"/>
              <a:cs typeface="Times New Roman"/>
            </a:endParaRPr>
          </a:p>
          <a:p>
            <a:pPr marL="2002155">
              <a:spcAft>
                <a:spcPts val="0"/>
              </a:spcAft>
            </a:pPr>
            <a:endParaRPr lang="tt-RU" dirty="0">
              <a:solidFill>
                <a:srgbClr val="273021"/>
              </a:solidFill>
              <a:latin typeface="Monotype Corsiva" panose="03010101010201010101" pitchFamily="66" charset="0"/>
              <a:ea typeface="Times New Roman"/>
              <a:cs typeface="Times New Roman"/>
            </a:endParaRPr>
          </a:p>
          <a:p>
            <a:pPr marL="2002155">
              <a:spcAft>
                <a:spcPts val="0"/>
              </a:spcAft>
            </a:pPr>
            <a:endParaRPr lang="tt-RU" dirty="0" smtClean="0">
              <a:solidFill>
                <a:srgbClr val="273021"/>
              </a:solidFill>
              <a:latin typeface="Monotype Corsiva" panose="03010101010201010101" pitchFamily="66" charset="0"/>
              <a:ea typeface="Times New Roman"/>
              <a:cs typeface="Times New Roman"/>
            </a:endParaRPr>
          </a:p>
          <a:p>
            <a:pPr marL="2002155">
              <a:spcAft>
                <a:spcPts val="0"/>
              </a:spcAft>
            </a:pPr>
            <a:endParaRPr lang="tt-RU" dirty="0">
              <a:solidFill>
                <a:srgbClr val="273021"/>
              </a:solidFill>
              <a:latin typeface="Monotype Corsiva" panose="03010101010201010101" pitchFamily="66" charset="0"/>
              <a:ea typeface="Times New Roman"/>
              <a:cs typeface="Times New Roman"/>
            </a:endParaRPr>
          </a:p>
          <a:p>
            <a:pPr marL="2002155">
              <a:spcAft>
                <a:spcPts val="0"/>
              </a:spcAft>
            </a:pPr>
            <a:endParaRPr lang="tt-RU" dirty="0" smtClean="0">
              <a:solidFill>
                <a:srgbClr val="273021"/>
              </a:solidFill>
              <a:latin typeface="Monotype Corsiva" panose="03010101010201010101" pitchFamily="66" charset="0"/>
              <a:ea typeface="Times New Roman"/>
              <a:cs typeface="Times New Roman"/>
            </a:endParaRPr>
          </a:p>
          <a:p>
            <a:pPr marL="2002155">
              <a:spcAft>
                <a:spcPts val="0"/>
              </a:spcAft>
            </a:pPr>
            <a:endParaRPr lang="tt-RU" dirty="0">
              <a:solidFill>
                <a:srgbClr val="273021"/>
              </a:solidFill>
              <a:latin typeface="Monotype Corsiva" panose="03010101010201010101" pitchFamily="66" charset="0"/>
              <a:ea typeface="Times New Roman"/>
              <a:cs typeface="Times New Roman"/>
            </a:endParaRPr>
          </a:p>
          <a:p>
            <a:pPr marL="2002155">
              <a:spcAft>
                <a:spcPts val="0"/>
              </a:spcAft>
            </a:pPr>
            <a:endParaRPr lang="tt-RU" dirty="0" smtClean="0">
              <a:solidFill>
                <a:srgbClr val="273021"/>
              </a:solidFill>
              <a:latin typeface="Monotype Corsiva" panose="03010101010201010101" pitchFamily="66" charset="0"/>
              <a:ea typeface="Times New Roman"/>
              <a:cs typeface="Times New Roman"/>
            </a:endParaRPr>
          </a:p>
          <a:p>
            <a:pPr marL="2002155">
              <a:spcAft>
                <a:spcPts val="0"/>
              </a:spcAft>
            </a:pPr>
            <a:endParaRPr lang="tt-RU" dirty="0">
              <a:solidFill>
                <a:srgbClr val="273021"/>
              </a:solidFill>
              <a:latin typeface="Monotype Corsiva" panose="03010101010201010101" pitchFamily="66" charset="0"/>
              <a:ea typeface="Times New Roman"/>
              <a:cs typeface="Times New Roman"/>
            </a:endParaRPr>
          </a:p>
          <a:p>
            <a:pPr marL="2002155">
              <a:spcAft>
                <a:spcPts val="0"/>
              </a:spcAft>
            </a:pPr>
            <a:endParaRPr lang="tt-RU" dirty="0" smtClean="0">
              <a:solidFill>
                <a:srgbClr val="273021"/>
              </a:solidFill>
              <a:latin typeface="Monotype Corsiva" panose="03010101010201010101" pitchFamily="66" charset="0"/>
              <a:ea typeface="Times New Roman"/>
              <a:cs typeface="Times New Roman"/>
            </a:endParaRPr>
          </a:p>
          <a:p>
            <a:pPr marL="2002155">
              <a:spcAft>
                <a:spcPts val="0"/>
              </a:spcAft>
            </a:pPr>
            <a:endParaRPr lang="tt-RU" dirty="0">
              <a:solidFill>
                <a:srgbClr val="273021"/>
              </a:solidFill>
              <a:latin typeface="Monotype Corsiva" panose="03010101010201010101" pitchFamily="66" charset="0"/>
              <a:ea typeface="Times New Roman"/>
              <a:cs typeface="Times New Roman"/>
            </a:endParaRPr>
          </a:p>
          <a:p>
            <a:pPr marL="2002155">
              <a:spcAft>
                <a:spcPts val="0"/>
              </a:spcAft>
            </a:pPr>
            <a:endParaRPr lang="tt-RU" dirty="0" smtClean="0">
              <a:solidFill>
                <a:srgbClr val="273021"/>
              </a:solidFill>
              <a:latin typeface="Monotype Corsiva" panose="03010101010201010101" pitchFamily="66" charset="0"/>
              <a:ea typeface="Times New Roman"/>
              <a:cs typeface="Times New Roman"/>
            </a:endParaRPr>
          </a:p>
          <a:p>
            <a:pPr marL="2002155">
              <a:spcAft>
                <a:spcPts val="0"/>
              </a:spcAft>
            </a:pPr>
            <a:endParaRPr lang="tt-RU" dirty="0">
              <a:solidFill>
                <a:srgbClr val="273021"/>
              </a:solidFill>
              <a:latin typeface="Monotype Corsiva" panose="03010101010201010101" pitchFamily="66" charset="0"/>
              <a:ea typeface="Times New Roman"/>
              <a:cs typeface="Times New Roman"/>
            </a:endParaRPr>
          </a:p>
          <a:p>
            <a:pPr marL="2002155">
              <a:spcAft>
                <a:spcPts val="0"/>
              </a:spcAft>
            </a:pPr>
            <a:endParaRPr lang="tt-RU" dirty="0" smtClean="0">
              <a:solidFill>
                <a:srgbClr val="273021"/>
              </a:solidFill>
              <a:latin typeface="Monotype Corsiva" panose="03010101010201010101" pitchFamily="66" charset="0"/>
              <a:ea typeface="Times New Roman"/>
              <a:cs typeface="Times New Roman"/>
            </a:endParaRPr>
          </a:p>
          <a:p>
            <a:pPr marL="2002155">
              <a:spcAft>
                <a:spcPts val="0"/>
              </a:spcAft>
            </a:pPr>
            <a:endParaRPr lang="tt-RU" dirty="0">
              <a:solidFill>
                <a:srgbClr val="273021"/>
              </a:solidFill>
              <a:latin typeface="Monotype Corsiva" panose="03010101010201010101" pitchFamily="66" charset="0"/>
              <a:ea typeface="Times New Roman"/>
              <a:cs typeface="Times New Roman"/>
            </a:endParaRPr>
          </a:p>
          <a:p>
            <a:pPr marL="2002155">
              <a:spcAft>
                <a:spcPts val="0"/>
              </a:spcAft>
            </a:pPr>
            <a:endParaRPr lang="tt-RU" dirty="0" smtClean="0">
              <a:solidFill>
                <a:srgbClr val="273021"/>
              </a:solidFill>
              <a:latin typeface="Monotype Corsiva" panose="03010101010201010101" pitchFamily="66" charset="0"/>
              <a:ea typeface="Times New Roman"/>
              <a:cs typeface="Times New Roman"/>
            </a:endParaRPr>
          </a:p>
          <a:p>
            <a:pPr marL="2002155">
              <a:spcAft>
                <a:spcPts val="0"/>
              </a:spcAft>
            </a:pPr>
            <a:endParaRPr lang="tt-RU" dirty="0">
              <a:solidFill>
                <a:srgbClr val="273021"/>
              </a:solidFill>
              <a:latin typeface="Monotype Corsiva" panose="03010101010201010101" pitchFamily="66" charset="0"/>
              <a:ea typeface="Times New Roman"/>
              <a:cs typeface="Times New Roman"/>
            </a:endParaRPr>
          </a:p>
          <a:p>
            <a:pPr marL="2002155">
              <a:spcAft>
                <a:spcPts val="0"/>
              </a:spcAft>
            </a:pPr>
            <a:endParaRPr lang="tt-RU" dirty="0" smtClean="0">
              <a:solidFill>
                <a:srgbClr val="273021"/>
              </a:solidFill>
              <a:latin typeface="Monotype Corsiva" panose="03010101010201010101" pitchFamily="66" charset="0"/>
              <a:ea typeface="Times New Roman"/>
              <a:cs typeface="Times New Roman"/>
            </a:endParaRPr>
          </a:p>
          <a:p>
            <a:pPr marL="2002155">
              <a:spcAft>
                <a:spcPts val="0"/>
              </a:spcAft>
            </a:pPr>
            <a:endParaRPr lang="tt-RU" dirty="0">
              <a:solidFill>
                <a:srgbClr val="273021"/>
              </a:solidFill>
              <a:latin typeface="Monotype Corsiva" panose="03010101010201010101" pitchFamily="66" charset="0"/>
              <a:ea typeface="Times New Roman"/>
              <a:cs typeface="Times New Roman"/>
            </a:endParaRPr>
          </a:p>
          <a:p>
            <a:pPr marL="2002155">
              <a:spcAft>
                <a:spcPts val="0"/>
              </a:spcAft>
            </a:pPr>
            <a:endParaRPr lang="tt-RU" dirty="0" smtClean="0">
              <a:solidFill>
                <a:srgbClr val="273021"/>
              </a:solidFill>
              <a:latin typeface="Monotype Corsiva" panose="03010101010201010101" pitchFamily="66" charset="0"/>
              <a:ea typeface="Times New Roman"/>
              <a:cs typeface="Times New Roman"/>
            </a:endParaRPr>
          </a:p>
          <a:p>
            <a:pPr marL="2002155">
              <a:spcAft>
                <a:spcPts val="0"/>
              </a:spcAft>
            </a:pPr>
            <a:endParaRPr lang="tt-RU" dirty="0">
              <a:solidFill>
                <a:srgbClr val="273021"/>
              </a:solidFill>
              <a:latin typeface="Monotype Corsiva" panose="03010101010201010101" pitchFamily="66" charset="0"/>
              <a:ea typeface="Times New Roman"/>
              <a:cs typeface="Times New Roman"/>
            </a:endParaRPr>
          </a:p>
          <a:p>
            <a:pPr marL="2002155">
              <a:spcAft>
                <a:spcPts val="0"/>
              </a:spcAft>
            </a:pPr>
            <a:endParaRPr lang="tt-RU" dirty="0" smtClean="0">
              <a:solidFill>
                <a:srgbClr val="273021"/>
              </a:solidFill>
              <a:latin typeface="Monotype Corsiva" panose="03010101010201010101" pitchFamily="66" charset="0"/>
              <a:ea typeface="Times New Roman"/>
              <a:cs typeface="Times New Roman"/>
            </a:endParaRPr>
          </a:p>
          <a:p>
            <a:pPr marL="2002155">
              <a:lnSpc>
                <a:spcPct val="150000"/>
              </a:lnSpc>
              <a:spcAft>
                <a:spcPts val="0"/>
              </a:spcAft>
            </a:pPr>
            <a:endParaRPr lang="tt-RU" dirty="0" smtClean="0">
              <a:solidFill>
                <a:srgbClr val="273021"/>
              </a:solidFill>
              <a:latin typeface="Monotype Corsiva" panose="03010101010201010101" pitchFamily="66" charset="0"/>
              <a:ea typeface="Times New Roman"/>
              <a:cs typeface="Times New Roman"/>
            </a:endParaRPr>
          </a:p>
          <a:p>
            <a:pPr marL="2002155">
              <a:lnSpc>
                <a:spcPct val="150000"/>
              </a:lnSpc>
              <a:spcAft>
                <a:spcPts val="0"/>
              </a:spcAft>
            </a:pPr>
            <a:endParaRPr lang="tt-RU" dirty="0">
              <a:solidFill>
                <a:srgbClr val="273021"/>
              </a:solidFill>
              <a:latin typeface="Monotype Corsiva" panose="03010101010201010101" pitchFamily="66" charset="0"/>
              <a:ea typeface="Times New Roman"/>
              <a:cs typeface="Times New Roman"/>
            </a:endParaRPr>
          </a:p>
          <a:p>
            <a:pPr marL="2002155">
              <a:lnSpc>
                <a:spcPct val="150000"/>
              </a:lnSpc>
              <a:spcAft>
                <a:spcPts val="0"/>
              </a:spcAft>
            </a:pPr>
            <a:endParaRPr lang="tt-RU" dirty="0" smtClean="0">
              <a:solidFill>
                <a:srgbClr val="273021"/>
              </a:solidFill>
              <a:latin typeface="Monotype Corsiva" panose="03010101010201010101" pitchFamily="66" charset="0"/>
              <a:ea typeface="Times New Roman"/>
              <a:cs typeface="Times New Roman"/>
            </a:endParaRPr>
          </a:p>
          <a:p>
            <a:pPr marL="2002155">
              <a:lnSpc>
                <a:spcPct val="150000"/>
              </a:lnSpc>
              <a:spcAft>
                <a:spcPts val="0"/>
              </a:spcAft>
            </a:pPr>
            <a:endParaRPr lang="tt-RU" dirty="0">
              <a:solidFill>
                <a:srgbClr val="273021"/>
              </a:solidFill>
              <a:latin typeface="Monotype Corsiva" panose="03010101010201010101" pitchFamily="66" charset="0"/>
              <a:ea typeface="Times New Roman"/>
              <a:cs typeface="Times New Roman"/>
            </a:endParaRPr>
          </a:p>
          <a:p>
            <a:pPr marL="2002155">
              <a:lnSpc>
                <a:spcPct val="150000"/>
              </a:lnSpc>
              <a:spcAft>
                <a:spcPts val="0"/>
              </a:spcAft>
            </a:pPr>
            <a:endParaRPr lang="tt-RU" dirty="0" smtClean="0">
              <a:solidFill>
                <a:srgbClr val="273021"/>
              </a:solidFill>
              <a:latin typeface="Monotype Corsiva" panose="03010101010201010101" pitchFamily="66" charset="0"/>
              <a:ea typeface="Times New Roman"/>
              <a:cs typeface="Times New Roman"/>
            </a:endParaRPr>
          </a:p>
          <a:p>
            <a:pPr marL="2002155">
              <a:lnSpc>
                <a:spcPct val="150000"/>
              </a:lnSpc>
              <a:spcAft>
                <a:spcPts val="0"/>
              </a:spcAft>
            </a:pPr>
            <a:endParaRPr lang="tt-RU" dirty="0">
              <a:solidFill>
                <a:srgbClr val="273021"/>
              </a:solidFill>
              <a:latin typeface="Monotype Corsiva" panose="03010101010201010101" pitchFamily="66" charset="0"/>
              <a:ea typeface="Times New Roman"/>
              <a:cs typeface="Times New Roman"/>
            </a:endParaRPr>
          </a:p>
          <a:p>
            <a:pPr marL="2002155">
              <a:spcAft>
                <a:spcPts val="0"/>
              </a:spcAft>
            </a:pPr>
            <a:endParaRPr lang="tt-RU" dirty="0">
              <a:solidFill>
                <a:srgbClr val="273021"/>
              </a:solidFill>
              <a:latin typeface="Monotype Corsiva" panose="03010101010201010101" pitchFamily="66" charset="0"/>
              <a:ea typeface="Times New Roman"/>
              <a:cs typeface="Times New Roman"/>
            </a:endParaRPr>
          </a:p>
          <a:p>
            <a:pPr marL="2002155">
              <a:spcAft>
                <a:spcPts val="0"/>
              </a:spcAft>
            </a:pPr>
            <a:r>
              <a:rPr lang="tt-RU" dirty="0" smtClean="0">
                <a:solidFill>
                  <a:srgbClr val="273021"/>
                </a:solidFill>
                <a:latin typeface="Monotype Corsiva" panose="03010101010201010101" pitchFamily="66" charset="0"/>
                <a:ea typeface="Times New Roman"/>
                <a:cs typeface="Times New Roman"/>
              </a:rPr>
              <a:t>Яшәгән </a:t>
            </a:r>
            <a:r>
              <a:rPr lang="tt-RU" dirty="0">
                <a:solidFill>
                  <a:srgbClr val="273021"/>
                </a:solidFill>
                <a:latin typeface="Monotype Corsiva" panose="03010101010201010101" pitchFamily="66" charset="0"/>
                <a:ea typeface="Times New Roman"/>
                <a:cs typeface="Times New Roman"/>
              </a:rPr>
              <a:t>җ</a:t>
            </a:r>
            <a:r>
              <a:rPr lang="tt-RU" dirty="0" smtClean="0">
                <a:solidFill>
                  <a:srgbClr val="273021"/>
                </a:solidFill>
                <a:latin typeface="Monotype Corsiva" panose="03010101010201010101" pitchFamily="66" charset="0"/>
                <a:ea typeface="Times New Roman"/>
                <a:cs typeface="Times New Roman"/>
              </a:rPr>
              <a:t>ир </a:t>
            </a:r>
            <a:r>
              <a:rPr lang="tt-RU" dirty="0">
                <a:solidFill>
                  <a:srgbClr val="273021"/>
                </a:solidFill>
                <a:latin typeface="Monotype Corsiva" panose="03010101010201010101" pitchFamily="66" charset="0"/>
                <a:ea typeface="Times New Roman"/>
                <a:cs typeface="Times New Roman"/>
              </a:rPr>
              <a:t>яхшы сыман инде, </a:t>
            </a:r>
          </a:p>
          <a:p>
            <a:pPr marL="2002155">
              <a:spcAft>
                <a:spcPts val="0"/>
              </a:spcAft>
            </a:pPr>
            <a:r>
              <a:rPr lang="tt-RU" dirty="0" smtClean="0">
                <a:solidFill>
                  <a:srgbClr val="273021"/>
                </a:solidFill>
                <a:latin typeface="Monotype Corsiva" panose="03010101010201010101" pitchFamily="66" charset="0"/>
                <a:ea typeface="Times New Roman"/>
                <a:cs typeface="Times New Roman"/>
              </a:rPr>
              <a:t>Әмма </a:t>
            </a:r>
            <a:r>
              <a:rPr lang="tt-RU" dirty="0">
                <a:solidFill>
                  <a:srgbClr val="273021"/>
                </a:solidFill>
                <a:latin typeface="Monotype Corsiva" panose="03010101010201010101" pitchFamily="66" charset="0"/>
                <a:ea typeface="Times New Roman"/>
                <a:cs typeface="Times New Roman"/>
              </a:rPr>
              <a:t>җ</a:t>
            </a:r>
            <a:r>
              <a:rPr lang="tt-RU" dirty="0" smtClean="0">
                <a:solidFill>
                  <a:srgbClr val="273021"/>
                </a:solidFill>
                <a:latin typeface="Monotype Corsiva" panose="03010101010201010101" pitchFamily="66" charset="0"/>
                <a:ea typeface="Times New Roman"/>
                <a:cs typeface="Times New Roman"/>
              </a:rPr>
              <a:t>итми </a:t>
            </a:r>
            <a:r>
              <a:rPr lang="tt-RU" dirty="0">
                <a:solidFill>
                  <a:srgbClr val="273021"/>
                </a:solidFill>
                <a:latin typeface="Monotype Corsiva" panose="03010101010201010101" pitchFamily="66" charset="0"/>
                <a:ea typeface="Times New Roman"/>
                <a:cs typeface="Times New Roman"/>
              </a:rPr>
              <a:t>туган </a:t>
            </a:r>
            <a:r>
              <a:rPr lang="tt-RU" dirty="0" smtClean="0">
                <a:solidFill>
                  <a:srgbClr val="273021"/>
                </a:solidFill>
                <a:latin typeface="Monotype Corsiva" panose="03010101010201010101" pitchFamily="66" charset="0"/>
                <a:ea typeface="Times New Roman"/>
                <a:cs typeface="Times New Roman"/>
              </a:rPr>
              <a:t>җиремә. </a:t>
            </a:r>
            <a:endParaRPr lang="ru-RU" dirty="0">
              <a:latin typeface="Monotype Corsiva" panose="03010101010201010101" pitchFamily="66" charset="0"/>
              <a:ea typeface="Times New Roman"/>
              <a:cs typeface="Times New Roman"/>
            </a:endParaRPr>
          </a:p>
          <a:p>
            <a:pPr marL="2002155">
              <a:spcAft>
                <a:spcPts val="0"/>
              </a:spcAft>
            </a:pPr>
            <a:r>
              <a:rPr lang="tt-RU" dirty="0">
                <a:solidFill>
                  <a:srgbClr val="273021"/>
                </a:solidFill>
                <a:latin typeface="Monotype Corsiva" panose="03010101010201010101" pitchFamily="66" charset="0"/>
                <a:ea typeface="Times New Roman"/>
                <a:cs typeface="Times New Roman"/>
              </a:rPr>
              <a:t>Очар </a:t>
            </a:r>
            <a:r>
              <a:rPr lang="tt-RU" dirty="0" smtClean="0">
                <a:solidFill>
                  <a:srgbClr val="273021"/>
                </a:solidFill>
                <a:latin typeface="Monotype Corsiva" panose="03010101010201010101" pitchFamily="66" charset="0"/>
                <a:ea typeface="Times New Roman"/>
                <a:cs typeface="Times New Roman"/>
              </a:rPr>
              <a:t>кошлар </a:t>
            </a:r>
            <a:r>
              <a:rPr lang="tt-RU" dirty="0">
                <a:solidFill>
                  <a:srgbClr val="273021"/>
                </a:solidFill>
                <a:latin typeface="Monotype Corsiva" panose="03010101010201010101" pitchFamily="66" charset="0"/>
                <a:ea typeface="Times New Roman"/>
                <a:cs typeface="Times New Roman"/>
              </a:rPr>
              <a:t>зарыгып </a:t>
            </a:r>
            <a:r>
              <a:rPr lang="en-US" dirty="0" smtClean="0">
                <a:solidFill>
                  <a:srgbClr val="273021"/>
                </a:solidFill>
                <a:latin typeface="Monotype Corsiva" panose="03010101010201010101" pitchFamily="66" charset="0"/>
                <a:ea typeface="Times New Roman"/>
                <a:cs typeface="Times New Roman"/>
              </a:rPr>
              <a:t>h</a:t>
            </a:r>
            <a:r>
              <a:rPr lang="tt-RU" dirty="0" smtClean="0">
                <a:solidFill>
                  <a:srgbClr val="273021"/>
                </a:solidFill>
                <a:latin typeface="Monotype Corsiva" panose="03010101010201010101" pitchFamily="66" charset="0"/>
                <a:ea typeface="Times New Roman"/>
                <a:cs typeface="Times New Roman"/>
              </a:rPr>
              <a:t>әр </a:t>
            </a:r>
            <a:r>
              <a:rPr lang="tt-RU" dirty="0">
                <a:solidFill>
                  <a:srgbClr val="273021"/>
                </a:solidFill>
                <a:latin typeface="Monotype Corsiva" panose="03010101010201010101" pitchFamily="66" charset="0"/>
                <a:ea typeface="Times New Roman"/>
                <a:cs typeface="Times New Roman"/>
              </a:rPr>
              <a:t>ел саен </a:t>
            </a:r>
            <a:endParaRPr lang="ru-RU" dirty="0">
              <a:latin typeface="Monotype Corsiva" panose="03010101010201010101" pitchFamily="66" charset="0"/>
              <a:ea typeface="Times New Roman"/>
              <a:cs typeface="Times New Roman"/>
            </a:endParaRPr>
          </a:p>
          <a:p>
            <a:pPr marL="2002155">
              <a:spcAft>
                <a:spcPts val="0"/>
              </a:spcAft>
            </a:pPr>
            <a:r>
              <a:rPr lang="tt-RU" dirty="0">
                <a:solidFill>
                  <a:srgbClr val="273021"/>
                </a:solidFill>
                <a:latin typeface="Monotype Corsiva" panose="03010101010201010101" pitchFamily="66" charset="0"/>
                <a:ea typeface="Times New Roman"/>
                <a:cs typeface="Times New Roman"/>
              </a:rPr>
              <a:t>Сагынып </a:t>
            </a:r>
            <a:r>
              <a:rPr lang="tt-RU" dirty="0" smtClean="0">
                <a:solidFill>
                  <a:srgbClr val="273021"/>
                </a:solidFill>
                <a:latin typeface="Monotype Corsiva" panose="03010101010201010101" pitchFamily="66" charset="0"/>
                <a:ea typeface="Times New Roman"/>
                <a:cs typeface="Times New Roman"/>
              </a:rPr>
              <a:t>кайта </a:t>
            </a:r>
            <a:r>
              <a:rPr lang="tt-RU" dirty="0">
                <a:solidFill>
                  <a:srgbClr val="273021"/>
                </a:solidFill>
                <a:latin typeface="Monotype Corsiva" panose="03010101010201010101" pitchFamily="66" charset="0"/>
                <a:ea typeface="Times New Roman"/>
                <a:cs typeface="Times New Roman"/>
              </a:rPr>
              <a:t>туган </a:t>
            </a:r>
            <a:r>
              <a:rPr lang="tt-RU" dirty="0" smtClean="0">
                <a:solidFill>
                  <a:srgbClr val="273021"/>
                </a:solidFill>
                <a:latin typeface="Monotype Corsiva" panose="03010101010201010101" pitchFamily="66" charset="0"/>
                <a:ea typeface="Times New Roman"/>
                <a:cs typeface="Times New Roman"/>
              </a:rPr>
              <a:t>иленә.</a:t>
            </a:r>
          </a:p>
          <a:p>
            <a:pPr marL="2002155">
              <a:spcAft>
                <a:spcPts val="0"/>
              </a:spcAft>
            </a:pPr>
            <a:r>
              <a:rPr lang="tt-RU" dirty="0" smtClean="0">
                <a:solidFill>
                  <a:srgbClr val="273021"/>
                </a:solidFill>
                <a:latin typeface="Monotype Corsiva" panose="03010101010201010101" pitchFamily="66" charset="0"/>
                <a:ea typeface="Times New Roman"/>
                <a:cs typeface="Times New Roman"/>
              </a:rPr>
              <a:t> </a:t>
            </a:r>
            <a:endParaRPr lang="ru-RU" dirty="0">
              <a:latin typeface="Monotype Corsiva" panose="03010101010201010101" pitchFamily="66" charset="0"/>
              <a:ea typeface="Times New Roman"/>
              <a:cs typeface="Times New Roman"/>
            </a:endParaRPr>
          </a:p>
          <a:p>
            <a:pPr marL="2002155">
              <a:spcAft>
                <a:spcPts val="0"/>
              </a:spcAft>
            </a:pPr>
            <a:r>
              <a:rPr lang="tt-RU" dirty="0">
                <a:solidFill>
                  <a:srgbClr val="273021"/>
                </a:solidFill>
                <a:latin typeface="Monotype Corsiva" panose="03010101010201010101" pitchFamily="66" charset="0"/>
                <a:ea typeface="Times New Roman"/>
                <a:cs typeface="Times New Roman"/>
              </a:rPr>
              <a:t>Аланнарда - сылу </a:t>
            </a:r>
            <a:r>
              <a:rPr lang="tt-RU" dirty="0" smtClean="0">
                <a:solidFill>
                  <a:srgbClr val="273021"/>
                </a:solidFill>
                <a:latin typeface="Monotype Corsiva" panose="03010101010201010101" pitchFamily="66" charset="0"/>
                <a:ea typeface="Times New Roman"/>
                <a:cs typeface="Times New Roman"/>
              </a:rPr>
              <a:t>кыңгырау гөл</a:t>
            </a:r>
            <a:r>
              <a:rPr lang="tt-RU" dirty="0">
                <a:solidFill>
                  <a:srgbClr val="273021"/>
                </a:solidFill>
                <a:latin typeface="Monotype Corsiva" panose="03010101010201010101" pitchFamily="66" charset="0"/>
                <a:ea typeface="Times New Roman"/>
                <a:cs typeface="Times New Roman"/>
              </a:rPr>
              <a:t>, </a:t>
            </a:r>
            <a:endParaRPr lang="ru-RU" dirty="0">
              <a:latin typeface="Monotype Corsiva" panose="03010101010201010101" pitchFamily="66" charset="0"/>
              <a:ea typeface="Times New Roman"/>
              <a:cs typeface="Times New Roman"/>
            </a:endParaRPr>
          </a:p>
          <a:p>
            <a:pPr marL="2002155">
              <a:spcAft>
                <a:spcPts val="0"/>
              </a:spcAft>
            </a:pPr>
            <a:r>
              <a:rPr lang="tt-RU" dirty="0">
                <a:solidFill>
                  <a:srgbClr val="273021"/>
                </a:solidFill>
                <a:latin typeface="Monotype Corsiva" panose="03010101010201010101" pitchFamily="66" charset="0"/>
                <a:ea typeface="Times New Roman"/>
                <a:cs typeface="Times New Roman"/>
              </a:rPr>
              <a:t>Болыннарда </a:t>
            </a:r>
            <a:r>
              <a:rPr lang="tt-RU" dirty="0" smtClean="0">
                <a:solidFill>
                  <a:srgbClr val="273021"/>
                </a:solidFill>
                <a:latin typeface="Monotype Corsiva" panose="03010101010201010101" pitchFamily="66" charset="0"/>
                <a:ea typeface="Times New Roman"/>
                <a:cs typeface="Times New Roman"/>
              </a:rPr>
              <a:t>– кәккүк тавышы</a:t>
            </a:r>
            <a:r>
              <a:rPr lang="tt-RU" dirty="0">
                <a:solidFill>
                  <a:srgbClr val="273021"/>
                </a:solidFill>
                <a:latin typeface="Monotype Corsiva" panose="03010101010201010101" pitchFamily="66" charset="0"/>
                <a:ea typeface="Times New Roman"/>
                <a:cs typeface="Times New Roman"/>
              </a:rPr>
              <a:t>. </a:t>
            </a:r>
            <a:endParaRPr lang="ru-RU" dirty="0">
              <a:latin typeface="Monotype Corsiva" panose="03010101010201010101" pitchFamily="66" charset="0"/>
              <a:ea typeface="Times New Roman"/>
              <a:cs typeface="Times New Roman"/>
            </a:endParaRPr>
          </a:p>
          <a:p>
            <a:pPr marL="2002155">
              <a:spcAft>
                <a:spcPts val="0"/>
              </a:spcAft>
            </a:pPr>
            <a:r>
              <a:rPr lang="tt-RU" dirty="0" smtClean="0">
                <a:solidFill>
                  <a:srgbClr val="273021"/>
                </a:solidFill>
                <a:latin typeface="Monotype Corsiva" panose="03010101010201010101" pitchFamily="66" charset="0"/>
                <a:ea typeface="Times New Roman"/>
                <a:cs typeface="Times New Roman"/>
              </a:rPr>
              <a:t>Таң </a:t>
            </a:r>
            <a:r>
              <a:rPr lang="tt-RU" dirty="0">
                <a:solidFill>
                  <a:srgbClr val="273021"/>
                </a:solidFill>
                <a:latin typeface="Monotype Corsiva" panose="03010101010201010101" pitchFamily="66" charset="0"/>
                <a:ea typeface="Times New Roman"/>
                <a:cs typeface="Times New Roman"/>
              </a:rPr>
              <a:t>атканда сандугачлар сайрый - </a:t>
            </a:r>
            <a:endParaRPr lang="ru-RU" dirty="0">
              <a:latin typeface="Monotype Corsiva" panose="03010101010201010101" pitchFamily="66" charset="0"/>
              <a:ea typeface="Times New Roman"/>
              <a:cs typeface="Times New Roman"/>
            </a:endParaRPr>
          </a:p>
          <a:p>
            <a:pPr marL="2002155">
              <a:spcAft>
                <a:spcPts val="0"/>
              </a:spcAft>
            </a:pPr>
            <a:r>
              <a:rPr lang="tt-RU" dirty="0" smtClean="0">
                <a:solidFill>
                  <a:srgbClr val="273021"/>
                </a:solidFill>
                <a:latin typeface="Monotype Corsiva" panose="03010101010201010101" pitchFamily="66" charset="0"/>
                <a:ea typeface="Times New Roman"/>
                <a:cs typeface="Times New Roman"/>
              </a:rPr>
              <a:t>Сагнуымның </a:t>
            </a:r>
            <a:r>
              <a:rPr lang="tt-RU" dirty="0">
                <a:solidFill>
                  <a:srgbClr val="273021"/>
                </a:solidFill>
                <a:latin typeface="Monotype Corsiva" panose="03010101010201010101" pitchFamily="66" charset="0"/>
                <a:ea typeface="Times New Roman"/>
                <a:cs typeface="Times New Roman"/>
              </a:rPr>
              <a:t>сары сагышы. </a:t>
            </a:r>
            <a:endParaRPr lang="tt-RU" dirty="0" smtClean="0">
              <a:solidFill>
                <a:srgbClr val="273021"/>
              </a:solidFill>
              <a:latin typeface="Monotype Corsiva" panose="03010101010201010101" pitchFamily="66" charset="0"/>
              <a:ea typeface="Times New Roman"/>
              <a:cs typeface="Times New Roman"/>
            </a:endParaRPr>
          </a:p>
          <a:p>
            <a:pPr marL="2002155">
              <a:spcAft>
                <a:spcPts val="0"/>
              </a:spcAft>
            </a:pPr>
            <a:endParaRPr lang="ru-RU" dirty="0">
              <a:latin typeface="Monotype Corsiva" panose="03010101010201010101" pitchFamily="66" charset="0"/>
              <a:ea typeface="Times New Roman"/>
              <a:cs typeface="Times New Roman"/>
            </a:endParaRPr>
          </a:p>
          <a:p>
            <a:pPr marL="2002155">
              <a:spcAft>
                <a:spcPts val="0"/>
              </a:spcAft>
            </a:pPr>
            <a:r>
              <a:rPr lang="tt-RU" dirty="0" smtClean="0">
                <a:solidFill>
                  <a:srgbClr val="273021"/>
                </a:solidFill>
                <a:latin typeface="Monotype Corsiva" panose="03010101010201010101" pitchFamily="66" charset="0"/>
                <a:ea typeface="Times New Roman"/>
                <a:cs typeface="Times New Roman"/>
              </a:rPr>
              <a:t>Яшәгән җир </a:t>
            </a:r>
            <a:r>
              <a:rPr lang="tt-RU" dirty="0">
                <a:solidFill>
                  <a:srgbClr val="273021"/>
                </a:solidFill>
                <a:latin typeface="Monotype Corsiva" panose="03010101010201010101" pitchFamily="66" charset="0"/>
                <a:ea typeface="Times New Roman"/>
                <a:cs typeface="Times New Roman"/>
              </a:rPr>
              <a:t>шулай кебек </a:t>
            </a:r>
            <a:r>
              <a:rPr lang="tt-RU" dirty="0" smtClean="0">
                <a:solidFill>
                  <a:srgbClr val="273021"/>
                </a:solidFill>
                <a:latin typeface="Monotype Corsiva" panose="03010101010201010101" pitchFamily="66" charset="0"/>
                <a:ea typeface="Times New Roman"/>
                <a:cs typeface="Times New Roman"/>
              </a:rPr>
              <a:t>тә </a:t>
            </a:r>
            <a:r>
              <a:rPr lang="tt-RU" dirty="0">
                <a:solidFill>
                  <a:srgbClr val="273021"/>
                </a:solidFill>
                <a:latin typeface="Monotype Corsiva" panose="03010101010201010101" pitchFamily="66" charset="0"/>
                <a:ea typeface="Times New Roman"/>
                <a:cs typeface="Times New Roman"/>
              </a:rPr>
              <a:t>ул, </a:t>
            </a:r>
            <a:endParaRPr lang="ru-RU" dirty="0">
              <a:latin typeface="Monotype Corsiva" panose="03010101010201010101" pitchFamily="66" charset="0"/>
              <a:ea typeface="Times New Roman"/>
              <a:cs typeface="Times New Roman"/>
            </a:endParaRPr>
          </a:p>
          <a:p>
            <a:pPr marL="2002155">
              <a:spcAft>
                <a:spcPts val="0"/>
              </a:spcAft>
            </a:pPr>
            <a:r>
              <a:rPr lang="tt-RU" dirty="0" smtClean="0">
                <a:solidFill>
                  <a:srgbClr val="273021"/>
                </a:solidFill>
                <a:latin typeface="Monotype Corsiva" panose="03010101010201010101" pitchFamily="66" charset="0"/>
                <a:ea typeface="Times New Roman"/>
                <a:cs typeface="Times New Roman"/>
              </a:rPr>
              <a:t>Туган җирем </a:t>
            </a:r>
            <a:r>
              <a:rPr lang="tt-RU" dirty="0">
                <a:solidFill>
                  <a:srgbClr val="273021"/>
                </a:solidFill>
                <a:latin typeface="Monotype Corsiva" panose="03010101010201010101" pitchFamily="66" charset="0"/>
                <a:ea typeface="Times New Roman"/>
                <a:cs typeface="Times New Roman"/>
              </a:rPr>
              <a:t>барыбер кадерле. </a:t>
            </a:r>
            <a:endParaRPr lang="ru-RU" dirty="0">
              <a:latin typeface="Monotype Corsiva" panose="03010101010201010101" pitchFamily="66" charset="0"/>
              <a:ea typeface="Times New Roman"/>
              <a:cs typeface="Times New Roman"/>
            </a:endParaRPr>
          </a:p>
          <a:p>
            <a:pPr marL="2002155">
              <a:spcAft>
                <a:spcPts val="0"/>
              </a:spcAft>
            </a:pPr>
            <a:r>
              <a:rPr lang="tt-RU" dirty="0">
                <a:solidFill>
                  <a:srgbClr val="273021"/>
                </a:solidFill>
                <a:latin typeface="Monotype Corsiva" panose="03010101010201010101" pitchFamily="66" charset="0"/>
                <a:ea typeface="Times New Roman"/>
                <a:cs typeface="Times New Roman"/>
              </a:rPr>
              <a:t>Туган яктан ерак гомер </a:t>
            </a:r>
            <a:r>
              <a:rPr lang="tt-RU" dirty="0" smtClean="0">
                <a:solidFill>
                  <a:srgbClr val="273021"/>
                </a:solidFill>
                <a:latin typeface="Monotype Corsiva" panose="03010101010201010101" pitchFamily="66" charset="0"/>
                <a:ea typeface="Times New Roman"/>
                <a:cs typeface="Times New Roman"/>
              </a:rPr>
              <a:t>иткәч</a:t>
            </a:r>
            <a:r>
              <a:rPr lang="tt-RU" dirty="0">
                <a:solidFill>
                  <a:srgbClr val="273021"/>
                </a:solidFill>
                <a:latin typeface="Monotype Corsiva" panose="03010101010201010101" pitchFamily="66" charset="0"/>
                <a:ea typeface="Times New Roman"/>
                <a:cs typeface="Times New Roman"/>
              </a:rPr>
              <a:t>, </a:t>
            </a:r>
            <a:endParaRPr lang="ru-RU" dirty="0">
              <a:latin typeface="Monotype Corsiva" panose="03010101010201010101" pitchFamily="66" charset="0"/>
              <a:ea typeface="Times New Roman"/>
              <a:cs typeface="Times New Roman"/>
            </a:endParaRPr>
          </a:p>
          <a:p>
            <a:pPr marL="2002155">
              <a:spcAft>
                <a:spcPts val="0"/>
              </a:spcAft>
            </a:pPr>
            <a:r>
              <a:rPr lang="tt-RU" dirty="0" smtClean="0">
                <a:solidFill>
                  <a:srgbClr val="273021"/>
                </a:solidFill>
                <a:latin typeface="Monotype Corsiva" panose="03010101010201010101" pitchFamily="66" charset="0"/>
                <a:ea typeface="Times New Roman"/>
                <a:cs typeface="Times New Roman"/>
              </a:rPr>
              <a:t>Аңлыйсың икән </a:t>
            </a:r>
            <a:r>
              <a:rPr lang="tt-RU" dirty="0">
                <a:solidFill>
                  <a:srgbClr val="273021"/>
                </a:solidFill>
                <a:latin typeface="Monotype Corsiva" panose="03010101010201010101" pitchFamily="66" charset="0"/>
                <a:ea typeface="Times New Roman"/>
                <a:cs typeface="Times New Roman"/>
              </a:rPr>
              <a:t>шул кадерне. </a:t>
            </a:r>
            <a:endParaRPr lang="tt-RU" dirty="0" smtClean="0">
              <a:solidFill>
                <a:srgbClr val="273021"/>
              </a:solidFill>
              <a:latin typeface="Monotype Corsiva" panose="03010101010201010101" pitchFamily="66" charset="0"/>
              <a:ea typeface="Times New Roman"/>
              <a:cs typeface="Times New Roman"/>
            </a:endParaRPr>
          </a:p>
          <a:p>
            <a:pPr marL="2002155">
              <a:spcAft>
                <a:spcPts val="0"/>
              </a:spcAft>
            </a:pPr>
            <a:endParaRPr lang="ru-RU" dirty="0">
              <a:latin typeface="Monotype Corsiva" panose="03010101010201010101" pitchFamily="66" charset="0"/>
              <a:ea typeface="Times New Roman"/>
              <a:cs typeface="Times New Roman"/>
            </a:endParaRPr>
          </a:p>
          <a:p>
            <a:pPr marL="2002155">
              <a:spcAft>
                <a:spcPts val="0"/>
              </a:spcAft>
            </a:pPr>
            <a:r>
              <a:rPr lang="tt-RU" dirty="0" smtClean="0">
                <a:solidFill>
                  <a:srgbClr val="273021"/>
                </a:solidFill>
                <a:latin typeface="Monotype Corsiva" panose="03010101010201010101" pitchFamily="66" charset="0"/>
                <a:ea typeface="Times New Roman"/>
                <a:cs typeface="Times New Roman"/>
              </a:rPr>
              <a:t>Гөлчәчәктәй </a:t>
            </a:r>
            <a:r>
              <a:rPr lang="tt-RU" dirty="0">
                <a:solidFill>
                  <a:srgbClr val="273021"/>
                </a:solidFill>
                <a:latin typeface="Monotype Corsiva" panose="03010101010201010101" pitchFamily="66" charset="0"/>
                <a:ea typeface="Times New Roman"/>
                <a:cs typeface="Times New Roman"/>
              </a:rPr>
              <a:t>шулай якын </a:t>
            </a:r>
            <a:r>
              <a:rPr lang="tt-RU" dirty="0" smtClean="0">
                <a:solidFill>
                  <a:srgbClr val="273021"/>
                </a:solidFill>
                <a:latin typeface="Monotype Corsiva" panose="03010101010201010101" pitchFamily="66" charset="0"/>
                <a:ea typeface="Times New Roman"/>
                <a:cs typeface="Times New Roman"/>
              </a:rPr>
              <a:t>икән </a:t>
            </a:r>
            <a:endParaRPr lang="ru-RU" dirty="0">
              <a:latin typeface="Monotype Corsiva" panose="03010101010201010101" pitchFamily="66" charset="0"/>
              <a:ea typeface="Times New Roman"/>
              <a:cs typeface="Times New Roman"/>
            </a:endParaRPr>
          </a:p>
          <a:p>
            <a:pPr marL="2002155">
              <a:spcAft>
                <a:spcPts val="0"/>
              </a:spcAft>
            </a:pPr>
            <a:r>
              <a:rPr lang="tt-RU" dirty="0" smtClean="0">
                <a:solidFill>
                  <a:srgbClr val="273021"/>
                </a:solidFill>
                <a:latin typeface="Monotype Corsiva" panose="03010101010201010101" pitchFamily="66" charset="0"/>
                <a:ea typeface="Times New Roman"/>
                <a:cs typeface="Times New Roman"/>
              </a:rPr>
              <a:t>Туган җирңең </a:t>
            </a:r>
            <a:r>
              <a:rPr lang="tt-RU" dirty="0">
                <a:solidFill>
                  <a:srgbClr val="273021"/>
                </a:solidFill>
                <a:latin typeface="Monotype Corsiva" panose="03010101010201010101" pitchFamily="66" charset="0"/>
                <a:ea typeface="Times New Roman"/>
                <a:cs typeface="Times New Roman"/>
              </a:rPr>
              <a:t>шайтан таягы. </a:t>
            </a:r>
            <a:endParaRPr lang="ru-RU" dirty="0">
              <a:latin typeface="Monotype Corsiva" panose="03010101010201010101" pitchFamily="66" charset="0"/>
              <a:ea typeface="Times New Roman"/>
              <a:cs typeface="Times New Roman"/>
            </a:endParaRPr>
          </a:p>
          <a:p>
            <a:pPr marL="2002155">
              <a:spcAft>
                <a:spcPts val="0"/>
              </a:spcAft>
            </a:pPr>
            <a:r>
              <a:rPr lang="tt-RU" dirty="0">
                <a:solidFill>
                  <a:srgbClr val="273021"/>
                </a:solidFill>
                <a:latin typeface="Monotype Corsiva" panose="03010101010201010101" pitchFamily="66" charset="0"/>
                <a:ea typeface="Times New Roman"/>
                <a:cs typeface="Times New Roman"/>
              </a:rPr>
              <a:t>Туган ягым </a:t>
            </a:r>
            <a:r>
              <a:rPr lang="tt-RU" dirty="0" smtClean="0">
                <a:solidFill>
                  <a:srgbClr val="273021"/>
                </a:solidFill>
                <a:latin typeface="Monotype Corsiva" panose="03010101010201010101" pitchFamily="66" charset="0"/>
                <a:ea typeface="Times New Roman"/>
                <a:cs typeface="Times New Roman"/>
              </a:rPr>
              <a:t>узенә </a:t>
            </a:r>
            <a:r>
              <a:rPr lang="tt-RU" dirty="0">
                <a:solidFill>
                  <a:srgbClr val="273021"/>
                </a:solidFill>
                <a:latin typeface="Monotype Corsiva" panose="03010101010201010101" pitchFamily="66" charset="0"/>
                <a:ea typeface="Times New Roman"/>
                <a:cs typeface="Times New Roman"/>
              </a:rPr>
              <a:t>тартып тора - </a:t>
            </a:r>
            <a:endParaRPr lang="ru-RU" dirty="0">
              <a:latin typeface="Monotype Corsiva" panose="03010101010201010101" pitchFamily="66" charset="0"/>
              <a:ea typeface="Times New Roman"/>
              <a:cs typeface="Times New Roman"/>
            </a:endParaRPr>
          </a:p>
          <a:p>
            <a:pPr marL="2002155">
              <a:spcAft>
                <a:spcPts val="0"/>
              </a:spcAft>
            </a:pPr>
            <a:r>
              <a:rPr lang="tt-RU" dirty="0" smtClean="0">
                <a:solidFill>
                  <a:srgbClr val="273021"/>
                </a:solidFill>
                <a:latin typeface="Monotype Corsiva" panose="03010101010201010101" pitchFamily="66" charset="0"/>
                <a:ea typeface="Times New Roman"/>
                <a:cs typeface="Times New Roman"/>
              </a:rPr>
              <a:t>Яшәвемнең </a:t>
            </a:r>
            <a:r>
              <a:rPr lang="tt-RU" dirty="0">
                <a:solidFill>
                  <a:srgbClr val="273021"/>
                </a:solidFill>
                <a:latin typeface="Monotype Corsiva" panose="03010101010201010101" pitchFamily="66" charset="0"/>
                <a:ea typeface="Times New Roman"/>
                <a:cs typeface="Times New Roman"/>
              </a:rPr>
              <a:t>якты маягы. </a:t>
            </a:r>
            <a:endParaRPr lang="ru-RU" dirty="0">
              <a:latin typeface="Monotype Corsiva" panose="03010101010201010101" pitchFamily="66" charset="0"/>
              <a:ea typeface="Times New Roman"/>
              <a:cs typeface="Times New Roman"/>
            </a:endParaRPr>
          </a:p>
          <a:p>
            <a:pPr marL="2002155">
              <a:spcAft>
                <a:spcPts val="0"/>
              </a:spcAft>
            </a:pPr>
            <a:r>
              <a:rPr lang="tt-RU" dirty="0" smtClean="0">
                <a:solidFill>
                  <a:srgbClr val="273021"/>
                </a:solidFill>
                <a:latin typeface="Monotype Corsiva" panose="03010101010201010101" pitchFamily="66" charset="0"/>
                <a:ea typeface="Times New Roman"/>
                <a:cs typeface="Times New Roman"/>
              </a:rPr>
              <a:t>                 </a:t>
            </a:r>
          </a:p>
          <a:p>
            <a:pPr marL="2002155">
              <a:spcAft>
                <a:spcPts val="0"/>
              </a:spcAft>
            </a:pPr>
            <a:r>
              <a:rPr lang="tt-RU" dirty="0">
                <a:solidFill>
                  <a:srgbClr val="273021"/>
                </a:solidFill>
                <a:latin typeface="Monotype Corsiva" panose="03010101010201010101" pitchFamily="66" charset="0"/>
                <a:ea typeface="Times New Roman"/>
                <a:cs typeface="Times New Roman"/>
              </a:rPr>
              <a:t> </a:t>
            </a:r>
            <a:r>
              <a:rPr lang="tt-RU" dirty="0" smtClean="0">
                <a:solidFill>
                  <a:srgbClr val="273021"/>
                </a:solidFill>
                <a:latin typeface="Monotype Corsiva" panose="03010101010201010101" pitchFamily="66" charset="0"/>
                <a:ea typeface="Times New Roman"/>
                <a:cs typeface="Times New Roman"/>
              </a:rPr>
              <a:t>                              2018 </a:t>
            </a:r>
            <a:r>
              <a:rPr lang="tt-RU" dirty="0">
                <a:solidFill>
                  <a:srgbClr val="273021"/>
                </a:solidFill>
                <a:latin typeface="Monotype Corsiva" panose="03010101010201010101" pitchFamily="66" charset="0"/>
                <a:ea typeface="Times New Roman"/>
                <a:cs typeface="Times New Roman"/>
              </a:rPr>
              <a:t>ел, 12 март</a:t>
            </a:r>
            <a:r>
              <a:rPr lang="tt-RU" dirty="0">
                <a:solidFill>
                  <a:srgbClr val="273021"/>
                </a:solidFill>
                <a:latin typeface="Georgia" panose="02040502050405020303" pitchFamily="18" charset="0"/>
                <a:ea typeface="Times New Roman"/>
                <a:cs typeface="Times New Roman"/>
              </a:rPr>
              <a:t>. </a:t>
            </a:r>
            <a:endParaRPr lang="ru-RU" dirty="0">
              <a:latin typeface="Georgia" panose="02040502050405020303" pitchFamily="18" charset="0"/>
              <a:ea typeface="Times New Roman"/>
              <a:cs typeface="Times New Roman"/>
            </a:endParaRPr>
          </a:p>
        </p:txBody>
      </p:sp>
    </p:spTree>
    <p:extLst>
      <p:ext uri="{BB962C8B-B14F-4D97-AF65-F5344CB8AC3E}">
        <p14:creationId xmlns:p14="http://schemas.microsoft.com/office/powerpoint/2010/main" val="616297235"/>
      </p:ext>
    </p:extLst>
  </p:cSld>
  <p:clrMapOvr>
    <a:masterClrMapping/>
  </p:clrMapOvr>
  <mc:AlternateContent xmlns:mc="http://schemas.openxmlformats.org/markup-compatibility/2006" xmlns:p14="http://schemas.microsoft.com/office/powerpoint/2010/main">
    <mc:Choice Requires="p14">
      <p:transition spd="slow" p14:dur="1500" advTm="15000">
        <p14:gallery dir="l"/>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1043608" y="86967"/>
            <a:ext cx="7416824" cy="830997"/>
          </a:xfrm>
          <a:prstGeom prst="rect">
            <a:avLst/>
          </a:prstGeom>
          <a:noFill/>
        </p:spPr>
        <p:txBody>
          <a:bodyPr wrap="square" rtlCol="0">
            <a:spAutoFit/>
          </a:bodyPr>
          <a:lstStyle/>
          <a:p>
            <a:pPr algn="ctr"/>
            <a:r>
              <a:rPr lang="ru-RU" sz="4800" b="1" dirty="0" smtClean="0">
                <a:solidFill>
                  <a:srgbClr val="0070C0"/>
                </a:solidFill>
                <a:latin typeface="Monotype Corsiva" panose="03010101010201010101" pitchFamily="66" charset="0"/>
              </a:rPr>
              <a:t>Антонина Андронова</a:t>
            </a:r>
            <a:endParaRPr lang="ru-RU" sz="4800" b="1" dirty="0">
              <a:solidFill>
                <a:srgbClr val="0070C0"/>
              </a:solidFill>
              <a:latin typeface="Monotype Corsiva" panose="03010101010201010101" pitchFamily="66" charset="0"/>
            </a:endParaRPr>
          </a:p>
        </p:txBody>
      </p:sp>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657" y="1465330"/>
            <a:ext cx="2910977" cy="46999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3779912" y="1599365"/>
            <a:ext cx="5112568" cy="4708981"/>
          </a:xfrm>
          <a:prstGeom prst="rect">
            <a:avLst/>
          </a:prstGeom>
          <a:noFill/>
        </p:spPr>
        <p:txBody>
          <a:bodyPr wrap="square" rtlCol="0">
            <a:spAutoFit/>
          </a:bodyPr>
          <a:lstStyle/>
          <a:p>
            <a:pPr algn="just">
              <a:lnSpc>
                <a:spcPct val="150000"/>
              </a:lnSpc>
            </a:pPr>
            <a:r>
              <a:rPr lang="ru-RU" sz="2000" dirty="0" smtClean="0">
                <a:latin typeface="Monotype Corsiva" panose="03010101010201010101" pitchFamily="66" charset="0"/>
              </a:rPr>
              <a:t>«Здесь воздух свеж, кругом леса,</a:t>
            </a:r>
          </a:p>
          <a:p>
            <a:pPr algn="just">
              <a:lnSpc>
                <a:spcPct val="150000"/>
              </a:lnSpc>
            </a:pPr>
            <a:r>
              <a:rPr lang="ru-RU" sz="2000" dirty="0" smtClean="0">
                <a:latin typeface="Monotype Corsiva" panose="03010101010201010101" pitchFamily="66" charset="0"/>
              </a:rPr>
              <a:t>Манит к себе нас вода.</a:t>
            </a:r>
          </a:p>
          <a:p>
            <a:pPr algn="just">
              <a:lnSpc>
                <a:spcPct val="150000"/>
              </a:lnSpc>
            </a:pPr>
            <a:r>
              <a:rPr lang="ru-RU" sz="2000" dirty="0" smtClean="0">
                <a:latin typeface="Monotype Corsiva" panose="03010101010201010101" pitchFamily="66" charset="0"/>
              </a:rPr>
              <a:t>Под солнцем с внучкой загораем,</a:t>
            </a:r>
          </a:p>
          <a:p>
            <a:pPr algn="just">
              <a:lnSpc>
                <a:spcPct val="150000"/>
              </a:lnSpc>
            </a:pPr>
            <a:r>
              <a:rPr lang="ru-RU" sz="2000" dirty="0" smtClean="0">
                <a:latin typeface="Monotype Corsiva" panose="03010101010201010101" pitchFamily="66" charset="0"/>
              </a:rPr>
              <a:t>Когда клубничку собираем»</a:t>
            </a:r>
          </a:p>
          <a:p>
            <a:pPr algn="just">
              <a:lnSpc>
                <a:spcPct val="150000"/>
              </a:lnSpc>
            </a:pPr>
            <a:endParaRPr lang="ru-RU" sz="2000" dirty="0">
              <a:latin typeface="Monotype Corsiva" panose="03010101010201010101" pitchFamily="66" charset="0"/>
            </a:endParaRPr>
          </a:p>
          <a:p>
            <a:pPr algn="just">
              <a:lnSpc>
                <a:spcPct val="150000"/>
              </a:lnSpc>
            </a:pPr>
            <a:endParaRPr lang="ru-RU" sz="2000" dirty="0">
              <a:latin typeface="Monotype Corsiva" panose="03010101010201010101" pitchFamily="66" charset="0"/>
            </a:endParaRPr>
          </a:p>
          <a:p>
            <a:pPr algn="just">
              <a:lnSpc>
                <a:spcPct val="150000"/>
              </a:lnSpc>
            </a:pPr>
            <a:r>
              <a:rPr lang="ru-RU" sz="2000" dirty="0" smtClean="0">
                <a:latin typeface="Monotype Corsiva" panose="03010101010201010101" pitchFamily="66" charset="0"/>
              </a:rPr>
              <a:t>                                    «…Это малая родина моя,</a:t>
            </a:r>
          </a:p>
          <a:p>
            <a:pPr algn="just">
              <a:lnSpc>
                <a:spcPct val="150000"/>
              </a:lnSpc>
            </a:pPr>
            <a:r>
              <a:rPr lang="ru-RU" sz="2000" dirty="0">
                <a:latin typeface="Monotype Corsiva" panose="03010101010201010101" pitchFamily="66" charset="0"/>
              </a:rPr>
              <a:t> </a:t>
            </a:r>
            <a:r>
              <a:rPr lang="ru-RU" sz="2000" dirty="0" smtClean="0">
                <a:latin typeface="Monotype Corsiva" panose="03010101010201010101" pitchFamily="66" charset="0"/>
              </a:rPr>
              <a:t>                                         Мне потому она мила.</a:t>
            </a:r>
          </a:p>
          <a:p>
            <a:pPr algn="just">
              <a:lnSpc>
                <a:spcPct val="150000"/>
              </a:lnSpc>
            </a:pPr>
            <a:r>
              <a:rPr lang="ru-RU" sz="2000" dirty="0">
                <a:latin typeface="Monotype Corsiva" panose="03010101010201010101" pitchFamily="66" charset="0"/>
              </a:rPr>
              <a:t> </a:t>
            </a:r>
            <a:r>
              <a:rPr lang="ru-RU" sz="2000" dirty="0" smtClean="0">
                <a:latin typeface="Monotype Corsiva" panose="03010101010201010101" pitchFamily="66" charset="0"/>
              </a:rPr>
              <a:t>                                         Много лет спустя,</a:t>
            </a:r>
          </a:p>
          <a:p>
            <a:pPr algn="just">
              <a:lnSpc>
                <a:spcPct val="150000"/>
              </a:lnSpc>
            </a:pPr>
            <a:r>
              <a:rPr lang="ru-RU" sz="2000" dirty="0">
                <a:latin typeface="Monotype Corsiva" panose="03010101010201010101" pitchFamily="66" charset="0"/>
              </a:rPr>
              <a:t> </a:t>
            </a:r>
            <a:r>
              <a:rPr lang="ru-RU" sz="2000" dirty="0" smtClean="0">
                <a:latin typeface="Monotype Corsiva" panose="03010101010201010101" pitchFamily="66" charset="0"/>
              </a:rPr>
              <a:t>                                         Вновь радует она меня…»</a:t>
            </a:r>
            <a:endParaRPr lang="ru-RU" sz="2000" dirty="0">
              <a:latin typeface="Monotype Corsiva" panose="03010101010201010101" pitchFamily="66" charset="0"/>
            </a:endParaRPr>
          </a:p>
        </p:txBody>
      </p:sp>
    </p:spTree>
    <p:extLst>
      <p:ext uri="{BB962C8B-B14F-4D97-AF65-F5344CB8AC3E}">
        <p14:creationId xmlns:p14="http://schemas.microsoft.com/office/powerpoint/2010/main" val="1304005737"/>
      </p:ext>
    </p:extLst>
  </p:cSld>
  <p:clrMapOvr>
    <a:masterClrMapping/>
  </p:clrMapOvr>
  <mc:AlternateContent xmlns:mc="http://schemas.openxmlformats.org/markup-compatibility/2006" xmlns:p14="http://schemas.microsoft.com/office/powerpoint/2010/main">
    <mc:Choice Requires="p14">
      <p:transition spd="slow" p14:dur="1500" advTm="7000">
        <p:push dir="u"/>
      </p:transition>
    </mc:Choice>
    <mc:Fallback xmlns="">
      <p:transition spd="slow" advTm="7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500"/>
                                        <p:tgtEl>
                                          <p:spTgt spid="3"/>
                                        </p:tgtEl>
                                      </p:cBhvr>
                                    </p:animEffect>
                                  </p:childTnLst>
                                </p:cTn>
                              </p:par>
                            </p:childTnLst>
                          </p:cTn>
                        </p:par>
                        <p:par>
                          <p:cTn id="8" fill="hold">
                            <p:stCondLst>
                              <p:cond delay="15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1500"/>
                                        <p:tgtEl>
                                          <p:spTgt spid="6"/>
                                        </p:tgtEl>
                                      </p:cBhvr>
                                    </p:animEffect>
                                  </p:childTnLst>
                                </p:cTn>
                              </p:par>
                            </p:childTnLst>
                          </p:cTn>
                        </p:par>
                        <p:par>
                          <p:cTn id="12" fill="hold">
                            <p:stCondLst>
                              <p:cond delay="3000"/>
                            </p:stCondLst>
                            <p:childTnLst>
                              <p:par>
                                <p:cTn id="13" presetID="53" presetClass="entr" presetSubtype="16"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500" fill="hold"/>
                                        <p:tgtEl>
                                          <p:spTgt spid="7"/>
                                        </p:tgtEl>
                                        <p:attrNameLst>
                                          <p:attrName>ppt_w</p:attrName>
                                        </p:attrNameLst>
                                      </p:cBhvr>
                                      <p:tavLst>
                                        <p:tav tm="0">
                                          <p:val>
                                            <p:fltVal val="0"/>
                                          </p:val>
                                        </p:tav>
                                        <p:tav tm="100000">
                                          <p:val>
                                            <p:strVal val="#ppt_w"/>
                                          </p:val>
                                        </p:tav>
                                      </p:tavLst>
                                    </p:anim>
                                    <p:anim calcmode="lin" valueType="num">
                                      <p:cBhvr>
                                        <p:cTn id="16" dur="1500" fill="hold"/>
                                        <p:tgtEl>
                                          <p:spTgt spid="7"/>
                                        </p:tgtEl>
                                        <p:attrNameLst>
                                          <p:attrName>ppt_h</p:attrName>
                                        </p:attrNameLst>
                                      </p:cBhvr>
                                      <p:tavLst>
                                        <p:tav tm="0">
                                          <p:val>
                                            <p:fltVal val="0"/>
                                          </p:val>
                                        </p:tav>
                                        <p:tav tm="100000">
                                          <p:val>
                                            <p:strVal val="#ppt_h"/>
                                          </p:val>
                                        </p:tav>
                                      </p:tavLst>
                                    </p:anim>
                                    <p:animEffect transition="in" filter="fade">
                                      <p:cBhvr>
                                        <p:cTn id="1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43608" y="86967"/>
            <a:ext cx="7416824" cy="830997"/>
          </a:xfrm>
          <a:prstGeom prst="rect">
            <a:avLst/>
          </a:prstGeom>
          <a:noFill/>
        </p:spPr>
        <p:txBody>
          <a:bodyPr wrap="square" rtlCol="0">
            <a:spAutoFit/>
          </a:bodyPr>
          <a:lstStyle/>
          <a:p>
            <a:pPr algn="ctr"/>
            <a:r>
              <a:rPr lang="ru-RU" sz="4800" b="1" dirty="0" smtClean="0">
                <a:solidFill>
                  <a:srgbClr val="0070C0"/>
                </a:solidFill>
                <a:latin typeface="Monotype Corsiva" panose="03010101010201010101" pitchFamily="66" charset="0"/>
              </a:rPr>
              <a:t>Антонина Андронова</a:t>
            </a:r>
            <a:endParaRPr lang="ru-RU" sz="4800" b="1" dirty="0">
              <a:solidFill>
                <a:srgbClr val="0070C0"/>
              </a:solidFill>
              <a:latin typeface="Monotype Corsiva" panose="03010101010201010101" pitchFamily="66" charset="0"/>
            </a:endParaRPr>
          </a:p>
        </p:txBody>
      </p:sp>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pic>
        <p:nvPicPr>
          <p:cNvPr id="7" name="Рисунок 6"/>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 name="TextBox 1"/>
          <p:cNvSpPr txBox="1"/>
          <p:nvPr/>
        </p:nvSpPr>
        <p:spPr>
          <a:xfrm>
            <a:off x="3131840" y="179299"/>
            <a:ext cx="4392488" cy="646331"/>
          </a:xfrm>
          <a:prstGeom prst="rect">
            <a:avLst/>
          </a:prstGeom>
          <a:noFill/>
        </p:spPr>
        <p:txBody>
          <a:bodyPr wrap="square" rtlCol="0">
            <a:spAutoFit/>
          </a:bodyPr>
          <a:lstStyle/>
          <a:p>
            <a:r>
              <a:rPr lang="ru-RU" sz="3600" dirty="0" smtClean="0">
                <a:latin typeface="Monotype Corsiva" panose="03010101010201010101" pitchFamily="66" charset="0"/>
              </a:rPr>
              <a:t>От автора</a:t>
            </a:r>
            <a:endParaRPr lang="ru-RU" sz="3600" dirty="0">
              <a:latin typeface="Monotype Corsiva" panose="03010101010201010101" pitchFamily="66" charset="0"/>
            </a:endParaRPr>
          </a:p>
        </p:txBody>
      </p:sp>
      <p:sp>
        <p:nvSpPr>
          <p:cNvPr id="4" name="TextBox 3"/>
          <p:cNvSpPr txBox="1"/>
          <p:nvPr/>
        </p:nvSpPr>
        <p:spPr>
          <a:xfrm>
            <a:off x="107504" y="882766"/>
            <a:ext cx="8856984" cy="6047809"/>
          </a:xfrm>
          <a:prstGeom prst="rect">
            <a:avLst/>
          </a:prstGeom>
          <a:noFill/>
        </p:spPr>
        <p:txBody>
          <a:bodyPr wrap="square" rtlCol="0">
            <a:spAutoFit/>
          </a:bodyPr>
          <a:lstStyle/>
          <a:p>
            <a:pPr indent="457200" algn="just">
              <a:lnSpc>
                <a:spcPct val="150000"/>
              </a:lnSpc>
            </a:pPr>
            <a:r>
              <a:rPr lang="ru-RU" dirty="0" smtClean="0">
                <a:latin typeface="Monotype Corsiva" panose="03010101010201010101" pitchFamily="66" charset="0"/>
              </a:rPr>
              <a:t>«Родилась </a:t>
            </a:r>
            <a:r>
              <a:rPr lang="ru-RU" dirty="0">
                <a:latin typeface="Monotype Corsiva" panose="03010101010201010101" pitchFamily="66" charset="0"/>
              </a:rPr>
              <a:t>я 7 марта 1950 г. </a:t>
            </a:r>
            <a:r>
              <a:rPr lang="ru-RU" dirty="0" smtClean="0">
                <a:latin typeface="Monotype Corsiva" panose="03010101010201010101" pitchFamily="66" charset="0"/>
              </a:rPr>
              <a:t>в </a:t>
            </a:r>
            <a:r>
              <a:rPr lang="ru-RU" dirty="0">
                <a:latin typeface="Monotype Corsiva" panose="03010101010201010101" pitchFamily="66" charset="0"/>
              </a:rPr>
              <a:t>д. </a:t>
            </a:r>
            <a:r>
              <a:rPr lang="ru-RU" dirty="0" smtClean="0">
                <a:latin typeface="Monotype Corsiva" panose="03010101010201010101" pitchFamily="66" charset="0"/>
              </a:rPr>
              <a:t>Большое </a:t>
            </a:r>
            <a:r>
              <a:rPr lang="ru-RU" dirty="0">
                <a:latin typeface="Monotype Corsiva" panose="03010101010201010101" pitchFamily="66" charset="0"/>
              </a:rPr>
              <a:t>Кадряково Рыбно-Слободского </a:t>
            </a:r>
            <a:r>
              <a:rPr lang="ru-RU" dirty="0" smtClean="0">
                <a:latin typeface="Monotype Corsiva" panose="03010101010201010101" pitchFamily="66" charset="0"/>
              </a:rPr>
              <a:t>района</a:t>
            </a:r>
            <a:r>
              <a:rPr lang="ru-RU" dirty="0">
                <a:latin typeface="Monotype Corsiva" panose="03010101010201010101" pitchFamily="66" charset="0"/>
              </a:rPr>
              <a:t>. Росла</a:t>
            </a:r>
            <a:r>
              <a:rPr lang="ru-RU" dirty="0" smtClean="0">
                <a:latin typeface="Monotype Corsiva" panose="03010101010201010101" pitchFamily="66" charset="0"/>
              </a:rPr>
              <a:t>,</a:t>
            </a:r>
            <a:r>
              <a:rPr lang="en-US" dirty="0" smtClean="0">
                <a:latin typeface="Monotype Corsiva" panose="03010101010201010101" pitchFamily="66" charset="0"/>
              </a:rPr>
              <a:t> </a:t>
            </a:r>
            <a:r>
              <a:rPr lang="ru-RU" dirty="0" smtClean="0">
                <a:latin typeface="Monotype Corsiva" panose="03010101010201010101" pitchFamily="66" charset="0"/>
              </a:rPr>
              <a:t>распускалась,</a:t>
            </a:r>
            <a:r>
              <a:rPr lang="en-US" dirty="0" smtClean="0">
                <a:latin typeface="Monotype Corsiva" panose="03010101010201010101" pitchFamily="66" charset="0"/>
              </a:rPr>
              <a:t> </a:t>
            </a:r>
            <a:r>
              <a:rPr lang="ru-RU" dirty="0" smtClean="0">
                <a:latin typeface="Monotype Corsiva" panose="03010101010201010101" pitchFamily="66" charset="0"/>
              </a:rPr>
              <a:t>невестилась </a:t>
            </a:r>
            <a:r>
              <a:rPr lang="en-US" dirty="0" smtClean="0">
                <a:latin typeface="Monotype Corsiva" panose="03010101010201010101" pitchFamily="66" charset="0"/>
              </a:rPr>
              <a:t> </a:t>
            </a:r>
            <a:r>
              <a:rPr lang="ru-RU" dirty="0" smtClean="0">
                <a:latin typeface="Monotype Corsiva" panose="03010101010201010101" pitchFamily="66" charset="0"/>
              </a:rPr>
              <a:t>в </a:t>
            </a:r>
            <a:r>
              <a:rPr lang="ru-RU" dirty="0">
                <a:latin typeface="Monotype Corsiva" panose="03010101010201010101" pitchFamily="66" charset="0"/>
              </a:rPr>
              <a:t>соседнем Мамадышском районе - в </a:t>
            </a:r>
            <a:r>
              <a:rPr lang="en-US" dirty="0" smtClean="0">
                <a:latin typeface="Monotype Corsiva" panose="03010101010201010101" pitchFamily="66" charset="0"/>
              </a:rPr>
              <a:t> </a:t>
            </a:r>
            <a:r>
              <a:rPr lang="ru-RU" dirty="0" smtClean="0">
                <a:latin typeface="Monotype Corsiva" panose="03010101010201010101" pitchFamily="66" charset="0"/>
              </a:rPr>
              <a:t>Камском</a:t>
            </a:r>
            <a:r>
              <a:rPr lang="en-US" dirty="0" smtClean="0">
                <a:latin typeface="Monotype Corsiva" panose="03010101010201010101" pitchFamily="66" charset="0"/>
              </a:rPr>
              <a:t> </a:t>
            </a:r>
            <a:r>
              <a:rPr lang="ru-RU" dirty="0" smtClean="0">
                <a:latin typeface="Monotype Corsiva" panose="03010101010201010101" pitchFamily="66" charset="0"/>
              </a:rPr>
              <a:t>Леспромхозе</a:t>
            </a:r>
            <a:r>
              <a:rPr lang="ru-RU" dirty="0">
                <a:latin typeface="Monotype Corsiva" panose="03010101010201010101" pitchFamily="66" charset="0"/>
              </a:rPr>
              <a:t>. Затем с младшей </a:t>
            </a:r>
            <a:r>
              <a:rPr lang="en-US" dirty="0" smtClean="0">
                <a:latin typeface="Monotype Corsiva" panose="03010101010201010101" pitchFamily="66" charset="0"/>
              </a:rPr>
              <a:t> </a:t>
            </a:r>
            <a:r>
              <a:rPr lang="ru-RU" dirty="0" smtClean="0">
                <a:latin typeface="Monotype Corsiva" panose="03010101010201010101" pitchFamily="66" charset="0"/>
              </a:rPr>
              <a:t>сестрёнкой </a:t>
            </a:r>
            <a:r>
              <a:rPr lang="ru-RU" dirty="0">
                <a:latin typeface="Monotype Corsiva" panose="03010101010201010101" pitchFamily="66" charset="0"/>
              </a:rPr>
              <a:t>Валентиной училась в </a:t>
            </a:r>
            <a:r>
              <a:rPr lang="ru-RU" dirty="0" smtClean="0">
                <a:latin typeface="Monotype Corsiva" panose="03010101010201010101" pitchFamily="66" charset="0"/>
              </a:rPr>
              <a:t>Нижнекамском </a:t>
            </a:r>
            <a:r>
              <a:rPr lang="ru-RU" dirty="0">
                <a:latin typeface="Monotype Corsiva" panose="03010101010201010101" pitchFamily="66" charset="0"/>
              </a:rPr>
              <a:t>мед. училище. После </a:t>
            </a:r>
            <a:r>
              <a:rPr lang="ru-RU" dirty="0" smtClean="0">
                <a:latin typeface="Monotype Corsiva" panose="03010101010201010101" pitchFamily="66" charset="0"/>
              </a:rPr>
              <a:t>окончания </a:t>
            </a:r>
            <a:r>
              <a:rPr lang="ru-RU" dirty="0">
                <a:latin typeface="Monotype Corsiva" panose="03010101010201010101" pitchFamily="66" charset="0"/>
              </a:rPr>
              <a:t>нас направили работать в </a:t>
            </a:r>
            <a:r>
              <a:rPr lang="ru-RU" dirty="0" smtClean="0">
                <a:latin typeface="Monotype Corsiva" panose="03010101010201010101" pitchFamily="66" charset="0"/>
              </a:rPr>
              <a:t>Лаишевский </a:t>
            </a:r>
            <a:r>
              <a:rPr lang="ru-RU" dirty="0">
                <a:latin typeface="Monotype Corsiva" panose="03010101010201010101" pitchFamily="66" charset="0"/>
              </a:rPr>
              <a:t>район. Желающих работать в этом </a:t>
            </a:r>
            <a:r>
              <a:rPr lang="ru-RU" dirty="0" smtClean="0">
                <a:latin typeface="Monotype Corsiva" panose="03010101010201010101" pitchFamily="66" charset="0"/>
              </a:rPr>
              <a:t>районе </a:t>
            </a:r>
            <a:r>
              <a:rPr lang="ru-RU" dirty="0">
                <a:latin typeface="Monotype Corsiva" panose="03010101010201010101" pitchFamily="66" charset="0"/>
              </a:rPr>
              <a:t>было много, предпочтение было </a:t>
            </a:r>
            <a:r>
              <a:rPr lang="ru-RU" dirty="0" smtClean="0">
                <a:latin typeface="Monotype Corsiva" panose="03010101010201010101" pitchFamily="66" charset="0"/>
              </a:rPr>
              <a:t>отдано </a:t>
            </a:r>
            <a:r>
              <a:rPr lang="ru-RU" dirty="0">
                <a:latin typeface="Monotype Corsiva" panose="03010101010201010101" pitchFamily="66" charset="0"/>
              </a:rPr>
              <a:t>нам - сёстрам Семановым. </a:t>
            </a:r>
            <a:endParaRPr lang="ru-RU" dirty="0" smtClean="0">
              <a:latin typeface="Monotype Corsiva" panose="03010101010201010101" pitchFamily="66" charset="0"/>
            </a:endParaRPr>
          </a:p>
          <a:p>
            <a:pPr indent="457200" algn="just">
              <a:lnSpc>
                <a:spcPct val="150000"/>
              </a:lnSpc>
            </a:pPr>
            <a:r>
              <a:rPr lang="ru-RU" dirty="0" smtClean="0">
                <a:latin typeface="Monotype Corsiva" panose="03010101010201010101" pitchFamily="66" charset="0"/>
              </a:rPr>
              <a:t>Так </a:t>
            </a:r>
            <a:r>
              <a:rPr lang="ru-RU" dirty="0">
                <a:latin typeface="Monotype Corsiva" panose="03010101010201010101" pitchFamily="66" charset="0"/>
              </a:rPr>
              <a:t>я поселилась в селе Большие </a:t>
            </a:r>
            <a:r>
              <a:rPr lang="ru-RU" dirty="0" smtClean="0">
                <a:latin typeface="Monotype Corsiva" panose="03010101010201010101" pitchFamily="66" charset="0"/>
              </a:rPr>
              <a:t>Кабаны</a:t>
            </a:r>
            <a:r>
              <a:rPr lang="ru-RU" dirty="0">
                <a:latin typeface="Monotype Corsiva" panose="03010101010201010101" pitchFamily="66" charset="0"/>
              </a:rPr>
              <a:t>, пригороде столицы Казань. Я </a:t>
            </a:r>
            <a:r>
              <a:rPr lang="ru-RU" dirty="0" smtClean="0">
                <a:latin typeface="Monotype Corsiva" panose="03010101010201010101" pitchFamily="66" charset="0"/>
              </a:rPr>
              <a:t>заведовала детскими яслями </a:t>
            </a:r>
            <a:r>
              <a:rPr lang="ru-RU" dirty="0">
                <a:latin typeface="Monotype Corsiva" panose="03010101010201010101" pitchFamily="66" charset="0"/>
              </a:rPr>
              <a:t>в течение 17 лет. </a:t>
            </a:r>
            <a:r>
              <a:rPr lang="ru-RU" dirty="0" smtClean="0">
                <a:latin typeface="Monotype Corsiva" panose="03010101010201010101" pitchFamily="66" charset="0"/>
              </a:rPr>
              <a:t>Здесь </a:t>
            </a:r>
            <a:r>
              <a:rPr lang="ru-RU" dirty="0">
                <a:latin typeface="Monotype Corsiva" panose="03010101010201010101" pitchFamily="66" charset="0"/>
              </a:rPr>
              <a:t>встретила своего суженого. Когда </a:t>
            </a:r>
            <a:r>
              <a:rPr lang="ru-RU" dirty="0" smtClean="0">
                <a:latin typeface="Monotype Corsiva" panose="03010101010201010101" pitchFamily="66" charset="0"/>
              </a:rPr>
              <a:t> дети </a:t>
            </a:r>
            <a:r>
              <a:rPr lang="ru-RU" dirty="0">
                <a:latin typeface="Monotype Corsiva" panose="03010101010201010101" pitchFamily="66" charset="0"/>
              </a:rPr>
              <a:t>подросли, с согласия семейного </a:t>
            </a:r>
            <a:r>
              <a:rPr lang="ru-RU" dirty="0" smtClean="0">
                <a:latin typeface="Monotype Corsiva" panose="03010101010201010101" pitchFamily="66" charset="0"/>
              </a:rPr>
              <a:t>совета </a:t>
            </a:r>
            <a:r>
              <a:rPr lang="ru-RU" dirty="0">
                <a:latin typeface="Monotype Corsiva" panose="03010101010201010101" pitchFamily="66" charset="0"/>
              </a:rPr>
              <a:t>в 1986 г. я перешла работать в </a:t>
            </a:r>
            <a:r>
              <a:rPr lang="ru-RU" dirty="0" smtClean="0">
                <a:latin typeface="Monotype Corsiva" panose="03010101010201010101" pitchFamily="66" charset="0"/>
              </a:rPr>
              <a:t>Республиканскую </a:t>
            </a:r>
            <a:r>
              <a:rPr lang="ru-RU" dirty="0">
                <a:latin typeface="Monotype Corsiva" panose="03010101010201010101" pitchFamily="66" charset="0"/>
              </a:rPr>
              <a:t>клиническую </a:t>
            </a:r>
            <a:r>
              <a:rPr lang="ru-RU" dirty="0" smtClean="0">
                <a:latin typeface="Monotype Corsiva" panose="03010101010201010101" pitchFamily="66" charset="0"/>
              </a:rPr>
              <a:t>больницу, где </a:t>
            </a:r>
            <a:r>
              <a:rPr lang="ru-RU" dirty="0">
                <a:latin typeface="Monotype Corsiva" panose="03010101010201010101" pitchFamily="66" charset="0"/>
              </a:rPr>
              <a:t>с большим удовольствием </a:t>
            </a:r>
            <a:r>
              <a:rPr lang="ru-RU" dirty="0" smtClean="0">
                <a:latin typeface="Monotype Corsiva" panose="03010101010201010101" pitchFamily="66" charset="0"/>
              </a:rPr>
              <a:t>проработала </a:t>
            </a:r>
            <a:r>
              <a:rPr lang="ru-RU" dirty="0">
                <a:latin typeface="Monotype Corsiva" panose="03010101010201010101" pitchFamily="66" charset="0"/>
              </a:rPr>
              <a:t>мед</a:t>
            </a:r>
            <a:r>
              <a:rPr lang="ru-RU" dirty="0" smtClean="0">
                <a:latin typeface="Monotype Corsiva" panose="03010101010201010101" pitchFamily="66" charset="0"/>
              </a:rPr>
              <a:t>. работником </a:t>
            </a:r>
            <a:r>
              <a:rPr lang="ru-RU" dirty="0">
                <a:latin typeface="Monotype Corsiva" panose="03010101010201010101" pitchFamily="66" charset="0"/>
              </a:rPr>
              <a:t>тоже 17 лет. </a:t>
            </a:r>
          </a:p>
          <a:p>
            <a:pPr indent="457200" algn="just">
              <a:lnSpc>
                <a:spcPct val="150000"/>
              </a:lnSpc>
            </a:pPr>
            <a:r>
              <a:rPr lang="ru-RU" dirty="0">
                <a:latin typeface="Monotype Corsiva" panose="03010101010201010101" pitchFamily="66" charset="0"/>
              </a:rPr>
              <a:t>Выйдя на заслуженный отдых</a:t>
            </a:r>
            <a:r>
              <a:rPr lang="ru-RU" dirty="0" smtClean="0">
                <a:latin typeface="Monotype Corsiva" panose="03010101010201010101" pitchFamily="66" charset="0"/>
              </a:rPr>
              <a:t>, по </a:t>
            </a:r>
            <a:r>
              <a:rPr lang="ru-RU" dirty="0">
                <a:latin typeface="Monotype Corsiva" panose="03010101010201010101" pitchFamily="66" charset="0"/>
              </a:rPr>
              <a:t>воле </a:t>
            </a:r>
            <a:r>
              <a:rPr lang="ru-RU" dirty="0" smtClean="0">
                <a:latin typeface="Monotype Corsiva" panose="03010101010201010101" pitchFamily="66" charset="0"/>
              </a:rPr>
              <a:t>судьбы </a:t>
            </a:r>
            <a:r>
              <a:rPr lang="ru-RU" dirty="0">
                <a:latin typeface="Monotype Corsiva" panose="03010101010201010101" pitchFamily="66" charset="0"/>
              </a:rPr>
              <a:t>поселилась на Малой родине, </a:t>
            </a:r>
            <a:r>
              <a:rPr lang="ru-RU" dirty="0" smtClean="0">
                <a:latin typeface="Monotype Corsiva" panose="03010101010201010101" pitchFamily="66" charset="0"/>
              </a:rPr>
              <a:t>в </a:t>
            </a:r>
            <a:r>
              <a:rPr lang="ru-RU" dirty="0">
                <a:latin typeface="Monotype Corsiva" panose="03010101010201010101" pitchFamily="66" charset="0"/>
              </a:rPr>
              <a:t>Рыбно-Слободском районе, где меня </a:t>
            </a:r>
            <a:r>
              <a:rPr lang="ru-RU" dirty="0" smtClean="0">
                <a:latin typeface="Monotype Corsiva" panose="03010101010201010101" pitchFamily="66" charset="0"/>
              </a:rPr>
              <a:t>пленит </a:t>
            </a:r>
            <a:r>
              <a:rPr lang="ru-RU" dirty="0">
                <a:latin typeface="Monotype Corsiva" panose="03010101010201010101" pitchFamily="66" charset="0"/>
              </a:rPr>
              <a:t>своей красотой чудная </a:t>
            </a:r>
            <a:r>
              <a:rPr lang="ru-RU" dirty="0" smtClean="0">
                <a:latin typeface="Monotype Corsiva" panose="03010101010201010101" pitchFamily="66" charset="0"/>
              </a:rPr>
              <a:t>природа. Какое </a:t>
            </a:r>
            <a:r>
              <a:rPr lang="ru-RU" dirty="0">
                <a:latin typeface="Monotype Corsiva" panose="03010101010201010101" pitchFamily="66" charset="0"/>
              </a:rPr>
              <a:t>счастье каждый вечер любоваться </a:t>
            </a:r>
            <a:r>
              <a:rPr lang="ru-RU" dirty="0" smtClean="0">
                <a:latin typeface="Monotype Corsiva" panose="03010101010201010101" pitchFamily="66" charset="0"/>
              </a:rPr>
              <a:t>прекрасным </a:t>
            </a:r>
            <a:r>
              <a:rPr lang="ru-RU" dirty="0">
                <a:latin typeface="Monotype Corsiva" panose="03010101010201010101" pitchFamily="66" charset="0"/>
              </a:rPr>
              <a:t>неповторимым </a:t>
            </a:r>
            <a:r>
              <a:rPr lang="ru-RU" dirty="0" smtClean="0">
                <a:latin typeface="Monotype Corsiva" panose="03010101010201010101" pitchFamily="66" charset="0"/>
              </a:rPr>
              <a:t>закатом, который </a:t>
            </a:r>
            <a:r>
              <a:rPr lang="ru-RU" dirty="0">
                <a:latin typeface="Monotype Corsiva" panose="03010101010201010101" pitchFamily="66" charset="0"/>
              </a:rPr>
              <a:t>обвораживает, чарует и </a:t>
            </a:r>
            <a:r>
              <a:rPr lang="ru-RU" dirty="0" smtClean="0">
                <a:latin typeface="Monotype Corsiva" panose="03010101010201010101" pitchFamily="66" charset="0"/>
              </a:rPr>
              <a:t>вдохновляет</a:t>
            </a:r>
            <a:r>
              <a:rPr lang="ru-RU" dirty="0">
                <a:latin typeface="Monotype Corsiva" panose="03010101010201010101" pitchFamily="66" charset="0"/>
              </a:rPr>
              <a:t>. К сожалению я не нашла слов для </a:t>
            </a:r>
            <a:r>
              <a:rPr lang="ru-RU" dirty="0" smtClean="0">
                <a:latin typeface="Monotype Corsiva" panose="03010101010201010101" pitchFamily="66" charset="0"/>
              </a:rPr>
              <a:t>описания </a:t>
            </a:r>
            <a:r>
              <a:rPr lang="ru-RU" dirty="0">
                <a:latin typeface="Monotype Corsiva" panose="03010101010201010101" pitchFamily="66" charset="0"/>
              </a:rPr>
              <a:t>его, наверное, не время. </a:t>
            </a:r>
          </a:p>
          <a:p>
            <a:pPr algn="just"/>
            <a:endParaRPr lang="ru-RU" dirty="0" smtClean="0"/>
          </a:p>
          <a:p>
            <a:pPr algn="just"/>
            <a:endParaRPr lang="ru-RU" dirty="0"/>
          </a:p>
        </p:txBody>
      </p:sp>
    </p:spTree>
    <p:extLst>
      <p:ext uri="{BB962C8B-B14F-4D97-AF65-F5344CB8AC3E}">
        <p14:creationId xmlns:p14="http://schemas.microsoft.com/office/powerpoint/2010/main" val="1742973575"/>
      </p:ext>
    </p:extLst>
  </p:cSld>
  <p:clrMapOvr>
    <a:masterClrMapping/>
  </p:clrMapOvr>
  <mc:AlternateContent xmlns:mc="http://schemas.openxmlformats.org/markup-compatibility/2006" xmlns:p14="http://schemas.microsoft.com/office/powerpoint/2010/main">
    <mc:Choice Requires="p14">
      <p:transition spd="slow" p14:dur="1750" advTm="25000">
        <p:randomBar dir="vert"/>
      </p:transition>
    </mc:Choice>
    <mc:Fallback xmlns="">
      <p:transition spd="slow" advTm="25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1500"/>
                                        <p:tgtEl>
                                          <p:spTgt spid="2">
                                            <p:txEl>
                                              <p:pRg st="0" end="0"/>
                                            </p:txEl>
                                          </p:spTgt>
                                        </p:tgtEl>
                                      </p:cBhvr>
                                    </p:animEffect>
                                  </p:childTnLst>
                                </p:cTn>
                              </p:par>
                            </p:childTnLst>
                          </p:cTn>
                        </p:par>
                        <p:par>
                          <p:cTn id="8" fill="hold">
                            <p:stCondLst>
                              <p:cond delay="1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0" fill="hold"/>
                                        <p:tgtEl>
                                          <p:spTgt spid="4"/>
                                        </p:tgtEl>
                                        <p:attrNameLst>
                                          <p:attrName>ppt_w</p:attrName>
                                        </p:attrNameLst>
                                      </p:cBhvr>
                                      <p:tavLst>
                                        <p:tav tm="0">
                                          <p:val>
                                            <p:fltVal val="0"/>
                                          </p:val>
                                        </p:tav>
                                        <p:tav tm="100000">
                                          <p:val>
                                            <p:strVal val="#ppt_w"/>
                                          </p:val>
                                        </p:tav>
                                      </p:tavLst>
                                    </p:anim>
                                    <p:anim calcmode="lin" valueType="num">
                                      <p:cBhvr>
                                        <p:cTn id="12" dur="5000" fill="hold"/>
                                        <p:tgtEl>
                                          <p:spTgt spid="4"/>
                                        </p:tgtEl>
                                        <p:attrNameLst>
                                          <p:attrName>ppt_h</p:attrName>
                                        </p:attrNameLst>
                                      </p:cBhvr>
                                      <p:tavLst>
                                        <p:tav tm="0">
                                          <p:val>
                                            <p:fltVal val="0"/>
                                          </p:val>
                                        </p:tav>
                                        <p:tav tm="100000">
                                          <p:val>
                                            <p:strVal val="#ppt_h"/>
                                          </p:val>
                                        </p:tav>
                                      </p:tavLst>
                                    </p:anim>
                                    <p:animEffect transition="in" filter="fade">
                                      <p:cBhvr>
                                        <p:cTn id="13"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sp>
        <p:nvSpPr>
          <p:cNvPr id="4" name="TextBox 3"/>
          <p:cNvSpPr txBox="1"/>
          <p:nvPr/>
        </p:nvSpPr>
        <p:spPr>
          <a:xfrm>
            <a:off x="99191" y="889843"/>
            <a:ext cx="8856984" cy="5078313"/>
          </a:xfrm>
          <a:prstGeom prst="rect">
            <a:avLst/>
          </a:prstGeom>
          <a:noFill/>
        </p:spPr>
        <p:txBody>
          <a:bodyPr wrap="square" rtlCol="0">
            <a:spAutoFit/>
          </a:bodyPr>
          <a:lstStyle/>
          <a:p>
            <a:pPr indent="457200" algn="just">
              <a:lnSpc>
                <a:spcPct val="150000"/>
              </a:lnSpc>
            </a:pPr>
            <a:r>
              <a:rPr lang="ru-RU" dirty="0" smtClean="0">
                <a:latin typeface="Monotype Corsiva" panose="03010101010201010101" pitchFamily="66" charset="0"/>
              </a:rPr>
              <a:t>Находясь </a:t>
            </a:r>
            <a:r>
              <a:rPr lang="ru-RU" dirty="0">
                <a:latin typeface="Monotype Corsiva" panose="03010101010201010101" pitchFamily="66" charset="0"/>
              </a:rPr>
              <a:t>под сказочным впечатлением, я с радостью воспеваю деревенский быт. Судьба невольно преподносит мне сюжеты из далёкой моей юности, а также дарит, дивит новыми эпизодами. В начале они меня пугали, затем я поняла, это необычный подарок судьбы - твори и пари, пари и твори. Мои стихи чисты, правдивы, таинственны. Я читаю их своим друзьям, к счастью, они у меня есть, на их лицах вижу радость.  А ещё мои стихи любят внуки. Максим - ему без малого 16 лет, порадовал меня. От него услышала такие слова: «Нравятся ли мне, бабуля, твои стихи, скажу больше. Я ими очень горд». </a:t>
            </a:r>
          </a:p>
          <a:p>
            <a:pPr indent="457200" algn="just">
              <a:lnSpc>
                <a:spcPct val="150000"/>
              </a:lnSpc>
            </a:pPr>
            <a:r>
              <a:rPr lang="ru-RU" dirty="0">
                <a:latin typeface="Monotype Corsiva" panose="03010101010201010101" pitchFamily="66" charset="0"/>
              </a:rPr>
              <a:t>Анюта - ей 9 лет, творческая натура, играет на фортепьяно, поёт. Она просит меня читать вслух, без этого не засыпает. По секрету скажу я, здесь искорка горит моя, мои стихи сама читает, при этом устали не знает. </a:t>
            </a:r>
          </a:p>
          <a:p>
            <a:pPr indent="457200" algn="just">
              <a:lnSpc>
                <a:spcPct val="150000"/>
              </a:lnSpc>
            </a:pPr>
            <a:r>
              <a:rPr lang="ru-RU" dirty="0">
                <a:latin typeface="Monotype Corsiva" panose="03010101010201010101" pitchFamily="66" charset="0"/>
              </a:rPr>
              <a:t>Прочитав мои стихи, вы поймёте, где бы я ни была, ни жила, мне всюду комфортно и тепло, на душе всегда светло, чего я желаю и тебе, мой читатель.» </a:t>
            </a:r>
            <a:endParaRPr lang="ru-RU" dirty="0" smtClean="0">
              <a:latin typeface="Monotype Corsiva" panose="03010101010201010101" pitchFamily="66" charset="0"/>
            </a:endParaRPr>
          </a:p>
        </p:txBody>
      </p:sp>
    </p:spTree>
    <p:extLst>
      <p:ext uri="{BB962C8B-B14F-4D97-AF65-F5344CB8AC3E}">
        <p14:creationId xmlns:p14="http://schemas.microsoft.com/office/powerpoint/2010/main" val="1779976364"/>
      </p:ext>
    </p:extLst>
  </p:cSld>
  <p:clrMapOvr>
    <a:masterClrMapping/>
  </p:clrMapOvr>
  <mc:AlternateContent xmlns:mc="http://schemas.openxmlformats.org/markup-compatibility/2006" xmlns:p14="http://schemas.microsoft.com/office/powerpoint/2010/main">
    <mc:Choice Requires="p14">
      <p:transition spd="slow" p14:dur="1750" advTm="25000">
        <p:cover/>
      </p:transition>
    </mc:Choice>
    <mc:Fallback xmlns="">
      <p:transition spd="slow" advTm="25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500" fill="hold"/>
                                        <p:tgtEl>
                                          <p:spTgt spid="4"/>
                                        </p:tgtEl>
                                        <p:attrNameLst>
                                          <p:attrName>ppt_w</p:attrName>
                                        </p:attrNameLst>
                                      </p:cBhvr>
                                      <p:tavLst>
                                        <p:tav tm="0">
                                          <p:val>
                                            <p:fltVal val="0"/>
                                          </p:val>
                                        </p:tav>
                                        <p:tav tm="100000">
                                          <p:val>
                                            <p:strVal val="#ppt_w"/>
                                          </p:val>
                                        </p:tav>
                                      </p:tavLst>
                                    </p:anim>
                                    <p:anim calcmode="lin" valueType="num">
                                      <p:cBhvr>
                                        <p:cTn id="8" dur="3500" fill="hold"/>
                                        <p:tgtEl>
                                          <p:spTgt spid="4"/>
                                        </p:tgtEl>
                                        <p:attrNameLst>
                                          <p:attrName>ppt_h</p:attrName>
                                        </p:attrNameLst>
                                      </p:cBhvr>
                                      <p:tavLst>
                                        <p:tav tm="0">
                                          <p:val>
                                            <p:fltVal val="0"/>
                                          </p:val>
                                        </p:tav>
                                        <p:tav tm="100000">
                                          <p:val>
                                            <p:strVal val="#ppt_h"/>
                                          </p:val>
                                        </p:tav>
                                      </p:tavLst>
                                    </p:anim>
                                    <p:animEffect transition="in" filter="fade">
                                      <p:cBhvr>
                                        <p:cTn id="9" dur="3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sp>
        <p:nvSpPr>
          <p:cNvPr id="8" name="TextBox 7"/>
          <p:cNvSpPr txBox="1"/>
          <p:nvPr/>
        </p:nvSpPr>
        <p:spPr>
          <a:xfrm>
            <a:off x="3707904" y="116632"/>
            <a:ext cx="5342491" cy="7755969"/>
          </a:xfrm>
          <a:prstGeom prst="rect">
            <a:avLst/>
          </a:prstGeom>
          <a:noFill/>
        </p:spPr>
        <p:txBody>
          <a:bodyPr wrap="square" numCol="2" rtlCol="0">
            <a:spAutoFit/>
          </a:bodyPr>
          <a:lstStyle/>
          <a:p>
            <a:r>
              <a:rPr lang="ru-RU" sz="1500" dirty="0">
                <a:latin typeface="Monotype Corsiva" panose="03010101010201010101" pitchFamily="66" charset="0"/>
              </a:rPr>
              <a:t> </a:t>
            </a:r>
            <a:r>
              <a:rPr lang="ru-RU" sz="1500" dirty="0" smtClean="0">
                <a:latin typeface="Monotype Corsiva" panose="03010101010201010101" pitchFamily="66" charset="0"/>
              </a:rPr>
              <a:t>     </a:t>
            </a:r>
            <a:r>
              <a:rPr lang="ru-RU" dirty="0" smtClean="0">
                <a:latin typeface="Monotype Corsiva" panose="03010101010201010101" pitchFamily="66" charset="0"/>
              </a:rPr>
              <a:t>Ода Лаишеву</a:t>
            </a:r>
          </a:p>
          <a:p>
            <a:pPr algn="ctr"/>
            <a:endParaRPr lang="ru-RU" dirty="0">
              <a:latin typeface="Monotype Corsiva" panose="03010101010201010101" pitchFamily="66" charset="0"/>
            </a:endParaRPr>
          </a:p>
          <a:p>
            <a:r>
              <a:rPr lang="ru-RU" dirty="0" smtClean="0">
                <a:latin typeface="Monotype Corsiva" panose="03010101010201010101" pitchFamily="66" charset="0"/>
              </a:rPr>
              <a:t>Лаишево – тебе хвала,</a:t>
            </a:r>
          </a:p>
          <a:p>
            <a:r>
              <a:rPr lang="ru-RU" dirty="0" smtClean="0">
                <a:latin typeface="Monotype Corsiva" panose="03010101010201010101" pitchFamily="66" charset="0"/>
              </a:rPr>
              <a:t>Радуешь ты нас сполна.</a:t>
            </a:r>
          </a:p>
          <a:p>
            <a:r>
              <a:rPr lang="ru-RU" dirty="0" smtClean="0">
                <a:latin typeface="Monotype Corsiva" panose="03010101010201010101" pitchFamily="66" charset="0"/>
              </a:rPr>
              <a:t>Издавна ты прослываешь, </a:t>
            </a:r>
          </a:p>
          <a:p>
            <a:r>
              <a:rPr lang="ru-RU" dirty="0" smtClean="0">
                <a:latin typeface="Monotype Corsiva" panose="03010101010201010101" pitchFamily="66" charset="0"/>
              </a:rPr>
              <a:t>Себя во многом прославляешь.</a:t>
            </a:r>
          </a:p>
          <a:p>
            <a:endParaRPr lang="ru-RU" dirty="0" smtClean="0">
              <a:latin typeface="Monotype Corsiva" panose="03010101010201010101" pitchFamily="66" charset="0"/>
            </a:endParaRPr>
          </a:p>
          <a:p>
            <a:r>
              <a:rPr lang="ru-RU" dirty="0" smtClean="0">
                <a:latin typeface="Monotype Corsiva" panose="03010101010201010101" pitchFamily="66" charset="0"/>
              </a:rPr>
              <a:t>Ты в цвету утопаешь, </a:t>
            </a:r>
          </a:p>
          <a:p>
            <a:r>
              <a:rPr lang="ru-RU" dirty="0" smtClean="0">
                <a:latin typeface="Monotype Corsiva" panose="03010101010201010101" pitchFamily="66" charset="0"/>
              </a:rPr>
              <a:t>Всё лучшее в себя вбираешь.</a:t>
            </a:r>
          </a:p>
          <a:p>
            <a:r>
              <a:rPr lang="ru-RU" dirty="0" smtClean="0">
                <a:latin typeface="Monotype Corsiva" panose="03010101010201010101" pitchFamily="66" charset="0"/>
              </a:rPr>
              <a:t>Поступь твоя тверда,</a:t>
            </a:r>
          </a:p>
          <a:p>
            <a:r>
              <a:rPr lang="ru-RU" dirty="0" smtClean="0">
                <a:latin typeface="Monotype Corsiva" panose="03010101010201010101" pitchFamily="66" charset="0"/>
              </a:rPr>
              <a:t>Благополучие сулит она.</a:t>
            </a:r>
          </a:p>
          <a:p>
            <a:endParaRPr lang="ru-RU" dirty="0">
              <a:latin typeface="Monotype Corsiva" panose="03010101010201010101" pitchFamily="66" charset="0"/>
            </a:endParaRPr>
          </a:p>
          <a:p>
            <a:r>
              <a:rPr lang="ru-RU" dirty="0" smtClean="0">
                <a:latin typeface="Monotype Corsiva" panose="03010101010201010101" pitchFamily="66" charset="0"/>
              </a:rPr>
              <a:t>Кама – красавица река,</a:t>
            </a:r>
          </a:p>
          <a:p>
            <a:r>
              <a:rPr lang="ru-RU" dirty="0" smtClean="0">
                <a:latin typeface="Monotype Corsiva" panose="03010101010201010101" pitchFamily="66" charset="0"/>
              </a:rPr>
              <a:t>Богатство нам несёт она.</a:t>
            </a:r>
          </a:p>
          <a:p>
            <a:r>
              <a:rPr lang="ru-RU" dirty="0">
                <a:latin typeface="Monotype Corsiva" panose="03010101010201010101" pitchFamily="66" charset="0"/>
              </a:rPr>
              <a:t> </a:t>
            </a:r>
            <a:r>
              <a:rPr lang="ru-RU" dirty="0" smtClean="0">
                <a:latin typeface="Monotype Corsiva" panose="03010101010201010101" pitchFamily="66" charset="0"/>
              </a:rPr>
              <a:t>И сейчас, как в старину, </a:t>
            </a:r>
          </a:p>
          <a:p>
            <a:r>
              <a:rPr lang="ru-RU" dirty="0" smtClean="0">
                <a:latin typeface="Monotype Corsiva" panose="03010101010201010101" pitchFamily="66" charset="0"/>
              </a:rPr>
              <a:t>Дарит рыбу наяву.</a:t>
            </a:r>
          </a:p>
          <a:p>
            <a:endParaRPr lang="ru-RU" dirty="0" smtClean="0">
              <a:latin typeface="Monotype Corsiva" panose="03010101010201010101" pitchFamily="66" charset="0"/>
            </a:endParaRPr>
          </a:p>
          <a:p>
            <a:r>
              <a:rPr lang="ru-RU" dirty="0" smtClean="0">
                <a:latin typeface="Monotype Corsiva" panose="03010101010201010101" pitchFamily="66" charset="0"/>
              </a:rPr>
              <a:t>Леса, поля благоухают,</a:t>
            </a:r>
          </a:p>
          <a:p>
            <a:r>
              <a:rPr lang="ru-RU" dirty="0" smtClean="0">
                <a:latin typeface="Monotype Corsiva" panose="03010101010201010101" pitchFamily="66" charset="0"/>
              </a:rPr>
              <a:t>К столу нам яства доставляют.</a:t>
            </a:r>
          </a:p>
          <a:p>
            <a:r>
              <a:rPr lang="ru-RU" dirty="0" smtClean="0">
                <a:latin typeface="Monotype Corsiva" panose="03010101010201010101" pitchFamily="66" charset="0"/>
              </a:rPr>
              <a:t>Полны запасов закрома – </a:t>
            </a:r>
          </a:p>
          <a:p>
            <a:r>
              <a:rPr lang="ru-RU" dirty="0" smtClean="0">
                <a:latin typeface="Monotype Corsiva" panose="03010101010201010101" pitchFamily="66" charset="0"/>
              </a:rPr>
              <a:t>Всё доводим до </a:t>
            </a:r>
            <a:r>
              <a:rPr lang="ru-RU" dirty="0">
                <a:latin typeface="Monotype Corsiva" panose="03010101010201010101" pitchFamily="66" charset="0"/>
              </a:rPr>
              <a:t>у</a:t>
            </a:r>
            <a:r>
              <a:rPr lang="ru-RU" dirty="0" smtClean="0">
                <a:latin typeface="Monotype Corsiva" panose="03010101010201010101" pitchFamily="66" charset="0"/>
              </a:rPr>
              <a:t>ма.</a:t>
            </a:r>
          </a:p>
          <a:p>
            <a:endParaRPr lang="ru-RU" dirty="0">
              <a:latin typeface="Monotype Corsiva" panose="03010101010201010101" pitchFamily="66" charset="0"/>
            </a:endParaRPr>
          </a:p>
          <a:p>
            <a:endParaRPr lang="ru-RU" dirty="0" smtClean="0">
              <a:latin typeface="Monotype Corsiva" panose="03010101010201010101" pitchFamily="66" charset="0"/>
            </a:endParaRPr>
          </a:p>
          <a:p>
            <a:endParaRPr lang="ru-RU" dirty="0">
              <a:latin typeface="Monotype Corsiva" panose="03010101010201010101" pitchFamily="66" charset="0"/>
            </a:endParaRPr>
          </a:p>
          <a:p>
            <a:endParaRPr lang="ru-RU" dirty="0" smtClean="0">
              <a:latin typeface="Monotype Corsiva" panose="03010101010201010101" pitchFamily="66" charset="0"/>
            </a:endParaRPr>
          </a:p>
          <a:p>
            <a:endParaRPr lang="ru-RU" dirty="0" smtClean="0">
              <a:latin typeface="Monotype Corsiva" panose="03010101010201010101" pitchFamily="66" charset="0"/>
            </a:endParaRPr>
          </a:p>
          <a:p>
            <a:endParaRPr lang="ru-RU" dirty="0" smtClean="0">
              <a:latin typeface="Monotype Corsiva" panose="03010101010201010101" pitchFamily="66" charset="0"/>
            </a:endParaRPr>
          </a:p>
          <a:p>
            <a:r>
              <a:rPr lang="ru-RU" dirty="0" smtClean="0">
                <a:latin typeface="Monotype Corsiva" panose="03010101010201010101" pitchFamily="66" charset="0"/>
              </a:rPr>
              <a:t>В старину мы торговали, </a:t>
            </a:r>
          </a:p>
          <a:p>
            <a:r>
              <a:rPr lang="ru-RU" dirty="0" smtClean="0">
                <a:latin typeface="Monotype Corsiva" panose="03010101010201010101" pitchFamily="66" charset="0"/>
              </a:rPr>
              <a:t>Свою мощь мы укрепляли.</a:t>
            </a:r>
          </a:p>
          <a:p>
            <a:r>
              <a:rPr lang="ru-RU" dirty="0" smtClean="0">
                <a:latin typeface="Monotype Corsiva" panose="03010101010201010101" pitchFamily="66" charset="0"/>
              </a:rPr>
              <a:t>И сейчас мы при делах – </a:t>
            </a:r>
          </a:p>
          <a:p>
            <a:r>
              <a:rPr lang="ru-RU" dirty="0" smtClean="0">
                <a:latin typeface="Monotype Corsiva" panose="03010101010201010101" pitchFamily="66" charset="0"/>
              </a:rPr>
              <a:t>Крепко стоим на ногах.</a:t>
            </a:r>
          </a:p>
          <a:p>
            <a:endParaRPr lang="ru-RU" dirty="0" smtClean="0">
              <a:latin typeface="Monotype Corsiva" panose="03010101010201010101" pitchFamily="66" charset="0"/>
            </a:endParaRPr>
          </a:p>
          <a:p>
            <a:r>
              <a:rPr lang="ru-RU" dirty="0" smtClean="0">
                <a:latin typeface="Monotype Corsiva" panose="03010101010201010101" pitchFamily="66" charset="0"/>
              </a:rPr>
              <a:t>Державин наш район прославил,</a:t>
            </a:r>
          </a:p>
          <a:p>
            <a:r>
              <a:rPr lang="ru-RU" dirty="0" smtClean="0">
                <a:latin typeface="Monotype Corsiva" panose="03010101010201010101" pitchFamily="66" charset="0"/>
              </a:rPr>
              <a:t>Он след в истории оставил.</a:t>
            </a:r>
          </a:p>
          <a:p>
            <a:r>
              <a:rPr lang="ru-RU" dirty="0" smtClean="0">
                <a:latin typeface="Monotype Corsiva" panose="03010101010201010101" pitchFamily="66" charset="0"/>
              </a:rPr>
              <a:t>Здесь церкви, мечети хороши,</a:t>
            </a:r>
          </a:p>
          <a:p>
            <a:r>
              <a:rPr lang="ru-RU" dirty="0" smtClean="0">
                <a:latin typeface="Monotype Corsiva" panose="03010101010201010101" pitchFamily="66" charset="0"/>
              </a:rPr>
              <a:t>Наставляют нас они.</a:t>
            </a:r>
          </a:p>
          <a:p>
            <a:endParaRPr lang="ru-RU" dirty="0">
              <a:latin typeface="Monotype Corsiva" panose="03010101010201010101" pitchFamily="66" charset="0"/>
            </a:endParaRPr>
          </a:p>
          <a:p>
            <a:r>
              <a:rPr lang="ru-RU" dirty="0" smtClean="0">
                <a:latin typeface="Monotype Corsiva" panose="03010101010201010101" pitchFamily="66" charset="0"/>
              </a:rPr>
              <a:t>Мы  трудимся и поём,</a:t>
            </a:r>
          </a:p>
          <a:p>
            <a:r>
              <a:rPr lang="ru-RU" dirty="0" smtClean="0">
                <a:latin typeface="Monotype Corsiva" panose="03010101010201010101" pitchFamily="66" charset="0"/>
              </a:rPr>
              <a:t>Себя нигде не подведём.</a:t>
            </a:r>
          </a:p>
          <a:p>
            <a:r>
              <a:rPr lang="ru-RU" dirty="0" smtClean="0">
                <a:latin typeface="Monotype Corsiva" panose="03010101010201010101" pitchFamily="66" charset="0"/>
              </a:rPr>
              <a:t>На Каравон всех приглашаем,</a:t>
            </a:r>
          </a:p>
          <a:p>
            <a:r>
              <a:rPr lang="ru-RU" dirty="0" smtClean="0">
                <a:latin typeface="Monotype Corsiva" panose="03010101010201010101" pitchFamily="66" charset="0"/>
              </a:rPr>
              <a:t>Задорной песней угощаем.</a:t>
            </a:r>
          </a:p>
          <a:p>
            <a:endParaRPr lang="ru-RU" dirty="0">
              <a:latin typeface="Monotype Corsiva" panose="03010101010201010101" pitchFamily="66" charset="0"/>
            </a:endParaRPr>
          </a:p>
          <a:p>
            <a:r>
              <a:rPr lang="ru-RU" dirty="0" smtClean="0">
                <a:latin typeface="Monotype Corsiva" panose="03010101010201010101" pitchFamily="66" charset="0"/>
              </a:rPr>
              <a:t>Чтоб цену Родины познать,</a:t>
            </a:r>
          </a:p>
          <a:p>
            <a:r>
              <a:rPr lang="ru-RU" dirty="0" smtClean="0">
                <a:latin typeface="Monotype Corsiva" panose="03010101010201010101" pitchFamily="66" charset="0"/>
              </a:rPr>
              <a:t>Разлуку надо испытать.</a:t>
            </a:r>
          </a:p>
          <a:p>
            <a:r>
              <a:rPr lang="ru-RU" dirty="0" smtClean="0">
                <a:latin typeface="Monotype Corsiva" panose="03010101010201010101" pitchFamily="66" charset="0"/>
              </a:rPr>
              <a:t>Вот, когда она манит,</a:t>
            </a:r>
          </a:p>
          <a:p>
            <a:r>
              <a:rPr lang="ru-RU" dirty="0" smtClean="0">
                <a:latin typeface="Monotype Corsiva" panose="03010101010201010101" pitchFamily="66" charset="0"/>
              </a:rPr>
              <a:t>По ней сердечко так болит.</a:t>
            </a:r>
          </a:p>
          <a:p>
            <a:endParaRPr lang="ru-RU" sz="1600" dirty="0" smtClean="0">
              <a:latin typeface="Monotype Corsiva" panose="03010101010201010101" pitchFamily="66" charset="0"/>
            </a:endParaRPr>
          </a:p>
          <a:p>
            <a:endParaRPr lang="ru-RU" sz="1600" dirty="0" smtClean="0">
              <a:latin typeface="Monotype Corsiva" panose="03010101010201010101" pitchFamily="66" charset="0"/>
            </a:endParaRPr>
          </a:p>
          <a:p>
            <a:endParaRPr lang="ru-RU" sz="1600" dirty="0" smtClean="0">
              <a:latin typeface="Monotype Corsiva" panose="03010101010201010101" pitchFamily="66" charset="0"/>
            </a:endParaRPr>
          </a:p>
        </p:txBody>
      </p:sp>
      <p:pic>
        <p:nvPicPr>
          <p:cNvPr id="9" name="Рисунок 8"/>
          <p:cNvPicPr>
            <a:picLocks noChangeAspect="1"/>
          </p:cNvPicPr>
          <p:nvPr/>
        </p:nvPicPr>
        <p:blipFill rotWithShape="1">
          <a:blip r:embed="rId3" cstate="print">
            <a:extLst>
              <a:ext uri="{28A0092B-C50C-407E-A947-70E740481C1C}">
                <a14:useLocalDpi xmlns:a14="http://schemas.microsoft.com/office/drawing/2010/main" val="0"/>
              </a:ext>
            </a:extLst>
          </a:blip>
          <a:srcRect l="3355" t="3395" r="2636" b="10302"/>
          <a:stretch/>
        </p:blipFill>
        <p:spPr>
          <a:xfrm rot="5400000">
            <a:off x="-124453" y="924653"/>
            <a:ext cx="2876530" cy="198056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l="6274" t="10788" r="12090" b="13697"/>
          <a:stretch/>
        </p:blipFill>
        <p:spPr>
          <a:xfrm rot="17331280">
            <a:off x="375160" y="3290705"/>
            <a:ext cx="3655273" cy="253589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602654325"/>
      </p:ext>
    </p:extLst>
  </p:cSld>
  <p:clrMapOvr>
    <a:masterClrMapping/>
  </p:clrMapOvr>
  <mc:AlternateContent xmlns:mc="http://schemas.openxmlformats.org/markup-compatibility/2006" xmlns:p14="http://schemas.microsoft.com/office/powerpoint/2010/main">
    <mc:Choice Requires="p14">
      <p:transition spd="slow" p14:dur="1500" advTm="15000">
        <p:push dir="u"/>
      </p:transition>
    </mc:Choice>
    <mc:Fallback xmlns="">
      <p:transition spd="slow" advTm="15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500"/>
                                        <p:tgtEl>
                                          <p:spTgt spid="9"/>
                                        </p:tgtEl>
                                      </p:cBhvr>
                                    </p:animEffect>
                                  </p:childTnLst>
                                </p:cTn>
                              </p:par>
                            </p:childTnLst>
                          </p:cTn>
                        </p:par>
                        <p:par>
                          <p:cTn id="8" fill="hold">
                            <p:stCondLst>
                              <p:cond delay="1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1500"/>
                                        <p:tgtEl>
                                          <p:spTgt spid="7"/>
                                        </p:tgtEl>
                                      </p:cBhvr>
                                    </p:animEffect>
                                  </p:childTnLst>
                                </p:cTn>
                              </p:par>
                            </p:childTnLst>
                          </p:cTn>
                        </p:par>
                        <p:par>
                          <p:cTn id="12" fill="hold">
                            <p:stCondLst>
                              <p:cond delay="3000"/>
                            </p:stCondLst>
                            <p:childTnLst>
                              <p:par>
                                <p:cTn id="13" presetID="53" presetClass="entr" presetSubtype="16"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500" fill="hold"/>
                                        <p:tgtEl>
                                          <p:spTgt spid="8"/>
                                        </p:tgtEl>
                                        <p:attrNameLst>
                                          <p:attrName>ppt_w</p:attrName>
                                        </p:attrNameLst>
                                      </p:cBhvr>
                                      <p:tavLst>
                                        <p:tav tm="0">
                                          <p:val>
                                            <p:fltVal val="0"/>
                                          </p:val>
                                        </p:tav>
                                        <p:tav tm="100000">
                                          <p:val>
                                            <p:strVal val="#ppt_w"/>
                                          </p:val>
                                        </p:tav>
                                      </p:tavLst>
                                    </p:anim>
                                    <p:anim calcmode="lin" valueType="num">
                                      <p:cBhvr>
                                        <p:cTn id="16" dur="1500" fill="hold"/>
                                        <p:tgtEl>
                                          <p:spTgt spid="8"/>
                                        </p:tgtEl>
                                        <p:attrNameLst>
                                          <p:attrName>ppt_h</p:attrName>
                                        </p:attrNameLst>
                                      </p:cBhvr>
                                      <p:tavLst>
                                        <p:tav tm="0">
                                          <p:val>
                                            <p:fltVal val="0"/>
                                          </p:val>
                                        </p:tav>
                                        <p:tav tm="100000">
                                          <p:val>
                                            <p:strVal val="#ppt_h"/>
                                          </p:val>
                                        </p:tav>
                                      </p:tavLst>
                                    </p:anim>
                                    <p:animEffect transition="in" filter="fade">
                                      <p:cBhvr>
                                        <p:cTn id="1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43608" y="86967"/>
            <a:ext cx="7416824" cy="830997"/>
          </a:xfrm>
          <a:prstGeom prst="rect">
            <a:avLst/>
          </a:prstGeom>
          <a:noFill/>
        </p:spPr>
        <p:txBody>
          <a:bodyPr wrap="square" rtlCol="0">
            <a:spAutoFit/>
          </a:bodyPr>
          <a:lstStyle/>
          <a:p>
            <a:pPr algn="ctr"/>
            <a:r>
              <a:rPr lang="ru-RU" sz="4800" b="1" dirty="0" smtClean="0">
                <a:solidFill>
                  <a:srgbClr val="0070C0"/>
                </a:solidFill>
                <a:latin typeface="Monotype Corsiva" panose="03010101010201010101" pitchFamily="66" charset="0"/>
              </a:rPr>
              <a:t>Антонина Андронова</a:t>
            </a:r>
            <a:endParaRPr lang="ru-RU" sz="4800" b="1" dirty="0">
              <a:solidFill>
                <a:srgbClr val="0070C0"/>
              </a:solidFill>
              <a:latin typeface="Monotype Corsiva" panose="03010101010201010101" pitchFamily="66" charset="0"/>
            </a:endParaRPr>
          </a:p>
        </p:txBody>
      </p:sp>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pic>
        <p:nvPicPr>
          <p:cNvPr id="7" name="Рисунок 6"/>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4" name="Рисунок 3"/>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l="8546" t="11757" r="5273" b="8000"/>
          <a:stretch/>
        </p:blipFill>
        <p:spPr>
          <a:xfrm rot="5400000">
            <a:off x="5122693" y="1250681"/>
            <a:ext cx="4176464" cy="291647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Рисунок 7"/>
          <p:cNvPicPr>
            <a:picLocks noChangeAspect="1"/>
          </p:cNvPicPr>
          <p:nvPr/>
        </p:nvPicPr>
        <p:blipFill rotWithShape="1">
          <a:blip r:embed="rId5" cstate="print">
            <a:extLst>
              <a:ext uri="{28A0092B-C50C-407E-A947-70E740481C1C}">
                <a14:useLocalDpi xmlns:a14="http://schemas.microsoft.com/office/drawing/2010/main" val="0"/>
              </a:ext>
            </a:extLst>
          </a:blip>
          <a:srcRect l="9681" t="10820" r="7936" b="7093"/>
          <a:stretch/>
        </p:blipFill>
        <p:spPr>
          <a:xfrm rot="651663">
            <a:off x="874620" y="1673969"/>
            <a:ext cx="5452617" cy="40748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891852701"/>
      </p:ext>
    </p:extLst>
  </p:cSld>
  <p:clrMapOvr>
    <a:masterClrMapping/>
  </p:clrMapOvr>
  <mc:AlternateContent xmlns:mc="http://schemas.openxmlformats.org/markup-compatibility/2006" xmlns:p14="http://schemas.microsoft.com/office/powerpoint/2010/main">
    <mc:Choice Requires="p14">
      <p:transition spd="slow" p14:dur="1500" advTm="6000">
        <p:pull/>
      </p:transition>
    </mc:Choice>
    <mc:Fallback xmlns="">
      <p:transition spd="slow" advTm="6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719936" y="260648"/>
            <a:ext cx="3384376" cy="769441"/>
          </a:xfrm>
          <a:prstGeom prst="rect">
            <a:avLst/>
          </a:prstGeom>
          <a:noFill/>
        </p:spPr>
        <p:txBody>
          <a:bodyPr wrap="square" rtlCol="0">
            <a:spAutoFit/>
          </a:bodyPr>
          <a:lstStyle/>
          <a:p>
            <a:pPr algn="ctr"/>
            <a:r>
              <a:rPr lang="ru-RU" sz="4400" b="1" dirty="0" smtClean="0">
                <a:solidFill>
                  <a:srgbClr val="C00000"/>
                </a:solidFill>
                <a:latin typeface="Monotype Corsiva" panose="03010101010201010101" pitchFamily="66" charset="0"/>
              </a:rPr>
              <a:t>Содержание</a:t>
            </a:r>
            <a:endParaRPr lang="ru-RU" sz="4400" b="1" dirty="0">
              <a:solidFill>
                <a:srgbClr val="C00000"/>
              </a:solidFill>
              <a:latin typeface="Monotype Corsiva" panose="03010101010201010101" pitchFamily="66" charset="0"/>
            </a:endParaRPr>
          </a:p>
        </p:txBody>
      </p:sp>
      <p:sp>
        <p:nvSpPr>
          <p:cNvPr id="9" name="TextBox 8"/>
          <p:cNvSpPr txBox="1"/>
          <p:nvPr/>
        </p:nvSpPr>
        <p:spPr>
          <a:xfrm>
            <a:off x="611560" y="1124744"/>
            <a:ext cx="7871004" cy="5570756"/>
          </a:xfrm>
          <a:prstGeom prst="rect">
            <a:avLst/>
          </a:prstGeom>
          <a:noFill/>
        </p:spPr>
        <p:txBody>
          <a:bodyPr wrap="square" rtlCol="0">
            <a:spAutoFit/>
          </a:bodyPr>
          <a:lstStyle/>
          <a:p>
            <a:r>
              <a:rPr lang="ru-RU" sz="3200" b="1" i="1" dirty="0" smtClean="0">
                <a:latin typeface="Sitka Subheading" panose="02000505000000020004" pitchFamily="2" charset="0"/>
                <a:hlinkClick r:id="" action="ppaction://customshow?id=0&amp;return=true"/>
              </a:rPr>
              <a:t>Нина Митрофанова</a:t>
            </a:r>
            <a:endParaRPr lang="ru-RU" sz="3200" b="1" i="1" dirty="0" smtClean="0">
              <a:latin typeface="Sitka Subheading" panose="02000505000000020004" pitchFamily="2" charset="0"/>
            </a:endParaRPr>
          </a:p>
          <a:p>
            <a:r>
              <a:rPr lang="ru-RU" sz="3200" b="1" i="1" dirty="0" smtClean="0">
                <a:latin typeface="Sitka Subheading" panose="02000505000000020004" pitchFamily="2" charset="0"/>
                <a:hlinkClick r:id="" action="ppaction://customshow?id=1&amp;return=true"/>
              </a:rPr>
              <a:t>Эльвера Абдуллина – Байгазина</a:t>
            </a:r>
            <a:endParaRPr lang="ru-RU" sz="3200" b="1" i="1" dirty="0" smtClean="0">
              <a:latin typeface="Sitka Subheading" panose="02000505000000020004" pitchFamily="2" charset="0"/>
            </a:endParaRPr>
          </a:p>
          <a:p>
            <a:r>
              <a:rPr lang="ru-RU" sz="3200" b="1" i="1" dirty="0" smtClean="0">
                <a:latin typeface="Sitka Subheading" panose="02000505000000020004" pitchFamily="2" charset="0"/>
                <a:hlinkClick r:id="" action="ppaction://customshow?id=2&amp;return=true"/>
              </a:rPr>
              <a:t>Антонина Андронова</a:t>
            </a:r>
            <a:endParaRPr lang="ru-RU" sz="3200" b="1" i="1" dirty="0" smtClean="0">
              <a:latin typeface="Sitka Subheading" panose="02000505000000020004" pitchFamily="2" charset="0"/>
            </a:endParaRPr>
          </a:p>
          <a:p>
            <a:r>
              <a:rPr lang="ru-RU" sz="3200" b="1" i="1" dirty="0" smtClean="0">
                <a:latin typeface="Sitka Subheading" panose="02000505000000020004" pitchFamily="2" charset="0"/>
                <a:hlinkClick r:id="" action="ppaction://customshow?id=3&amp;return=true"/>
              </a:rPr>
              <a:t>Светлана Левандовская – Фомина</a:t>
            </a:r>
            <a:endParaRPr lang="ru-RU" sz="3200" b="1" i="1" dirty="0" smtClean="0">
              <a:latin typeface="Sitka Subheading" panose="02000505000000020004" pitchFamily="2" charset="0"/>
            </a:endParaRPr>
          </a:p>
          <a:p>
            <a:r>
              <a:rPr lang="ru-RU" sz="3200" b="1" i="1" dirty="0" smtClean="0">
                <a:latin typeface="Sitka Subheading" panose="02000505000000020004" pitchFamily="2" charset="0"/>
                <a:hlinkClick r:id="" action="ppaction://customshow?id=4&amp;return=true"/>
              </a:rPr>
              <a:t>Ильсияр Иксанова</a:t>
            </a:r>
            <a:endParaRPr lang="ru-RU" sz="3200" b="1" i="1" dirty="0" smtClean="0">
              <a:latin typeface="Sitka Subheading" panose="02000505000000020004" pitchFamily="2" charset="0"/>
            </a:endParaRPr>
          </a:p>
          <a:p>
            <a:r>
              <a:rPr lang="ru-RU" sz="3200" b="1" i="1" dirty="0" smtClean="0">
                <a:latin typeface="Sitka Subheading" panose="02000505000000020004" pitchFamily="2" charset="0"/>
                <a:hlinkClick r:id="" action="ppaction://customshow?id=5&amp;return=true"/>
              </a:rPr>
              <a:t>Геннадий Рожков</a:t>
            </a:r>
            <a:endParaRPr lang="ru-RU" sz="3200" b="1" i="1" dirty="0" smtClean="0">
              <a:latin typeface="Sitka Subheading" panose="02000505000000020004" pitchFamily="2" charset="0"/>
            </a:endParaRPr>
          </a:p>
          <a:p>
            <a:r>
              <a:rPr lang="ru-RU" sz="3200" b="1" i="1" dirty="0" smtClean="0">
                <a:latin typeface="Sitka Subheading" panose="02000505000000020004" pitchFamily="2" charset="0"/>
                <a:hlinkClick r:id="" action="ppaction://customshow?id=6&amp;return=true"/>
              </a:rPr>
              <a:t>Сергей Исаев</a:t>
            </a:r>
            <a:endParaRPr lang="ru-RU" sz="3200" b="1" i="1" dirty="0" smtClean="0">
              <a:latin typeface="Sitka Subheading" panose="02000505000000020004" pitchFamily="2" charset="0"/>
            </a:endParaRPr>
          </a:p>
          <a:p>
            <a:r>
              <a:rPr lang="ru-RU" sz="3200" b="1" i="1" dirty="0" smtClean="0">
                <a:latin typeface="Sitka Subheading" panose="02000505000000020004" pitchFamily="2" charset="0"/>
                <a:hlinkClick r:id="" action="ppaction://customshow?id=7&amp;return=true"/>
              </a:rPr>
              <a:t>Анатолий Белозёрцев</a:t>
            </a:r>
            <a:endParaRPr lang="ru-RU" sz="3200" b="1" i="1" dirty="0" smtClean="0">
              <a:latin typeface="Sitka Subheading" panose="02000505000000020004" pitchFamily="2" charset="0"/>
            </a:endParaRPr>
          </a:p>
          <a:p>
            <a:r>
              <a:rPr lang="ru-RU" sz="3200" b="1" i="1" dirty="0" err="1" smtClean="0">
                <a:latin typeface="Sitka Subheading" panose="02000505000000020004" pitchFamily="2" charset="0"/>
                <a:hlinkClick r:id="" action="ppaction://customshow?id=8&amp;return=true"/>
              </a:rPr>
              <a:t>Гаухария</a:t>
            </a:r>
            <a:r>
              <a:rPr lang="ru-RU" sz="3200" b="1" i="1" dirty="0" smtClean="0">
                <a:latin typeface="Sitka Subheading" panose="02000505000000020004" pitchFamily="2" charset="0"/>
                <a:hlinkClick r:id="" action="ppaction://customshow?id=8&amp;return=true"/>
              </a:rPr>
              <a:t> </a:t>
            </a:r>
            <a:r>
              <a:rPr lang="ru-RU" sz="3200" b="1" i="1" dirty="0">
                <a:latin typeface="Sitka Subheading" panose="02000505000000020004" pitchFamily="2" charset="0"/>
                <a:hlinkClick r:id="" action="ppaction://customshow?id=8&amp;return=true"/>
              </a:rPr>
              <a:t>Валиуллина - Зарипова</a:t>
            </a:r>
            <a:endParaRPr lang="ru-RU" sz="3200" b="1" i="1" dirty="0">
              <a:latin typeface="Sitka Subheading" panose="02000505000000020004" pitchFamily="2" charset="0"/>
            </a:endParaRPr>
          </a:p>
          <a:p>
            <a:pPr lvl="0"/>
            <a:r>
              <a:rPr lang="ru-RU" sz="3200" b="1" i="1" dirty="0">
                <a:solidFill>
                  <a:prstClr val="black"/>
                </a:solidFill>
                <a:latin typeface="Sitka Subheading" panose="02000505000000020004" pitchFamily="2" charset="0"/>
                <a:hlinkClick r:id="" action="ppaction://customshow?id=9&amp;return=true"/>
              </a:rPr>
              <a:t>Резеда </a:t>
            </a:r>
            <a:r>
              <a:rPr lang="ru-RU" sz="3200" b="1" i="1" dirty="0" err="1">
                <a:solidFill>
                  <a:prstClr val="black"/>
                </a:solidFill>
                <a:latin typeface="Sitka Subheading" panose="02000505000000020004" pitchFamily="2" charset="0"/>
                <a:hlinkClick r:id="" action="ppaction://customshow?id=9&amp;return=true"/>
              </a:rPr>
              <a:t>Сибатова</a:t>
            </a:r>
            <a:endParaRPr lang="ru-RU" sz="3200" b="1" i="1" dirty="0">
              <a:solidFill>
                <a:prstClr val="black"/>
              </a:solidFill>
              <a:latin typeface="Sitka Subheading" panose="02000505000000020004" pitchFamily="2" charset="0"/>
            </a:endParaRPr>
          </a:p>
          <a:p>
            <a:endParaRPr lang="ru-RU" dirty="0" smtClean="0"/>
          </a:p>
          <a:p>
            <a:endParaRPr lang="ru-RU" dirty="0"/>
          </a:p>
        </p:txBody>
      </p:sp>
    </p:spTree>
    <p:extLst>
      <p:ext uri="{BB962C8B-B14F-4D97-AF65-F5344CB8AC3E}">
        <p14:creationId xmlns:p14="http://schemas.microsoft.com/office/powerpoint/2010/main" val="1109406290"/>
      </p:ext>
    </p:extLst>
  </p:cSld>
  <p:clrMapOvr>
    <a:masterClrMapping/>
  </p:clrMapOvr>
  <mc:AlternateContent xmlns:mc="http://schemas.openxmlformats.org/markup-compatibility/2006" xmlns:p14="http://schemas.microsoft.com/office/powerpoint/2010/main">
    <mc:Choice Requires="p14">
      <p:transition spd="slow" p14:dur="15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435">
                                          <p:stCondLst>
                                            <p:cond delay="0"/>
                                          </p:stCondLst>
                                        </p:cTn>
                                        <p:tgtEl>
                                          <p:spTgt spid="5"/>
                                        </p:tgtEl>
                                      </p:cBhvr>
                                    </p:animEffect>
                                    <p:anim calcmode="lin" valueType="num">
                                      <p:cBhvr>
                                        <p:cTn id="8" dur="1367"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5"/>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5"/>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5"/>
                                        </p:tgtEl>
                                        <p:attrNameLst>
                                          <p:attrName>ppt_y</p:attrName>
                                        </p:attrNameLst>
                                      </p:cBhvr>
                                      <p:tavLst>
                                        <p:tav tm="0" fmla="#ppt_y-sin(pi*$)/81">
                                          <p:val>
                                            <p:fltVal val="0"/>
                                          </p:val>
                                        </p:tav>
                                        <p:tav tm="100000">
                                          <p:val>
                                            <p:fltVal val="1"/>
                                          </p:val>
                                        </p:tav>
                                      </p:tavLst>
                                    </p:anim>
                                    <p:animScale>
                                      <p:cBhvr>
                                        <p:cTn id="13" dur="20">
                                          <p:stCondLst>
                                            <p:cond delay="487"/>
                                          </p:stCondLst>
                                        </p:cTn>
                                        <p:tgtEl>
                                          <p:spTgt spid="5"/>
                                        </p:tgtEl>
                                      </p:cBhvr>
                                      <p:to x="100000" y="60000"/>
                                    </p:animScale>
                                    <p:animScale>
                                      <p:cBhvr>
                                        <p:cTn id="14" dur="124" decel="50000">
                                          <p:stCondLst>
                                            <p:cond delay="507"/>
                                          </p:stCondLst>
                                        </p:cTn>
                                        <p:tgtEl>
                                          <p:spTgt spid="5"/>
                                        </p:tgtEl>
                                      </p:cBhvr>
                                      <p:to x="100000" y="100000"/>
                                    </p:animScale>
                                    <p:animScale>
                                      <p:cBhvr>
                                        <p:cTn id="15" dur="20">
                                          <p:stCondLst>
                                            <p:cond delay="984"/>
                                          </p:stCondLst>
                                        </p:cTn>
                                        <p:tgtEl>
                                          <p:spTgt spid="5"/>
                                        </p:tgtEl>
                                      </p:cBhvr>
                                      <p:to x="100000" y="80000"/>
                                    </p:animScale>
                                    <p:animScale>
                                      <p:cBhvr>
                                        <p:cTn id="16" dur="124" decel="50000">
                                          <p:stCondLst>
                                            <p:cond delay="1004"/>
                                          </p:stCondLst>
                                        </p:cTn>
                                        <p:tgtEl>
                                          <p:spTgt spid="5"/>
                                        </p:tgtEl>
                                      </p:cBhvr>
                                      <p:to x="100000" y="100000"/>
                                    </p:animScale>
                                    <p:animScale>
                                      <p:cBhvr>
                                        <p:cTn id="17" dur="20">
                                          <p:stCondLst>
                                            <p:cond delay="1231"/>
                                          </p:stCondLst>
                                        </p:cTn>
                                        <p:tgtEl>
                                          <p:spTgt spid="5"/>
                                        </p:tgtEl>
                                      </p:cBhvr>
                                      <p:to x="100000" y="90000"/>
                                    </p:animScale>
                                    <p:animScale>
                                      <p:cBhvr>
                                        <p:cTn id="18" dur="124" decel="50000">
                                          <p:stCondLst>
                                            <p:cond delay="1251"/>
                                          </p:stCondLst>
                                        </p:cTn>
                                        <p:tgtEl>
                                          <p:spTgt spid="5"/>
                                        </p:tgtEl>
                                      </p:cBhvr>
                                      <p:to x="100000" y="100000"/>
                                    </p:animScale>
                                    <p:animScale>
                                      <p:cBhvr>
                                        <p:cTn id="19" dur="20">
                                          <p:stCondLst>
                                            <p:cond delay="1356"/>
                                          </p:stCondLst>
                                        </p:cTn>
                                        <p:tgtEl>
                                          <p:spTgt spid="5"/>
                                        </p:tgtEl>
                                      </p:cBhvr>
                                      <p:to x="100000" y="95000"/>
                                    </p:animScale>
                                    <p:animScale>
                                      <p:cBhvr>
                                        <p:cTn id="20" dur="124" decel="50000">
                                          <p:stCondLst>
                                            <p:cond delay="1376"/>
                                          </p:stCondLst>
                                        </p:cTn>
                                        <p:tgtEl>
                                          <p:spTgt spid="5"/>
                                        </p:tgtEl>
                                      </p:cBhvr>
                                      <p:to x="100000" y="100000"/>
                                    </p:animScale>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1000"/>
                                        <p:tgtEl>
                                          <p:spTgt spid="9">
                                            <p:txEl>
                                              <p:pRg st="0" end="0"/>
                                            </p:txEl>
                                          </p:spTgt>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fade">
                                      <p:cBhvr>
                                        <p:cTn id="28" dur="1000"/>
                                        <p:tgtEl>
                                          <p:spTgt spid="9">
                                            <p:txEl>
                                              <p:pRg st="1" end="1"/>
                                            </p:txEl>
                                          </p:spTgt>
                                        </p:tgtEl>
                                      </p:cBhvr>
                                    </p:animEffect>
                                  </p:childTnLst>
                                </p:cTn>
                              </p:par>
                            </p:childTnLst>
                          </p:cTn>
                        </p:par>
                        <p:par>
                          <p:cTn id="29" fill="hold">
                            <p:stCondLst>
                              <p:cond delay="3500"/>
                            </p:stCondLst>
                            <p:childTnLst>
                              <p:par>
                                <p:cTn id="30" presetID="10" presetClass="entr" presetSubtype="0" fill="hold" nodeType="after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fade">
                                      <p:cBhvr>
                                        <p:cTn id="32" dur="1000"/>
                                        <p:tgtEl>
                                          <p:spTgt spid="9">
                                            <p:txEl>
                                              <p:pRg st="2" end="2"/>
                                            </p:txEl>
                                          </p:spTgt>
                                        </p:tgtEl>
                                      </p:cBhvr>
                                    </p:animEffect>
                                  </p:childTnLst>
                                </p:cTn>
                              </p:par>
                            </p:childTnLst>
                          </p:cTn>
                        </p:par>
                        <p:par>
                          <p:cTn id="33" fill="hold">
                            <p:stCondLst>
                              <p:cond delay="4500"/>
                            </p:stCondLst>
                            <p:childTnLst>
                              <p:par>
                                <p:cTn id="34" presetID="10" presetClass="entr" presetSubtype="0" fill="hold" nodeType="afterEffect">
                                  <p:stCondLst>
                                    <p:cond delay="0"/>
                                  </p:stCondLst>
                                  <p:childTnLst>
                                    <p:set>
                                      <p:cBhvr>
                                        <p:cTn id="35" dur="1" fill="hold">
                                          <p:stCondLst>
                                            <p:cond delay="0"/>
                                          </p:stCondLst>
                                        </p:cTn>
                                        <p:tgtEl>
                                          <p:spTgt spid="9">
                                            <p:txEl>
                                              <p:pRg st="3" end="3"/>
                                            </p:txEl>
                                          </p:spTgt>
                                        </p:tgtEl>
                                        <p:attrNameLst>
                                          <p:attrName>style.visibility</p:attrName>
                                        </p:attrNameLst>
                                      </p:cBhvr>
                                      <p:to>
                                        <p:strVal val="visible"/>
                                      </p:to>
                                    </p:set>
                                    <p:animEffect transition="in" filter="fade">
                                      <p:cBhvr>
                                        <p:cTn id="36" dur="1000"/>
                                        <p:tgtEl>
                                          <p:spTgt spid="9">
                                            <p:txEl>
                                              <p:pRg st="3" end="3"/>
                                            </p:txEl>
                                          </p:spTgt>
                                        </p:tgtEl>
                                      </p:cBhvr>
                                    </p:animEffect>
                                  </p:childTnLst>
                                </p:cTn>
                              </p:par>
                            </p:childTnLst>
                          </p:cTn>
                        </p:par>
                        <p:par>
                          <p:cTn id="37" fill="hold">
                            <p:stCondLst>
                              <p:cond delay="5500"/>
                            </p:stCondLst>
                            <p:childTnLst>
                              <p:par>
                                <p:cTn id="38" presetID="10" presetClass="entr" presetSubtype="0" fill="hold" nodeType="afterEffect">
                                  <p:stCondLst>
                                    <p:cond delay="0"/>
                                  </p:stCondLst>
                                  <p:childTnLst>
                                    <p:set>
                                      <p:cBhvr>
                                        <p:cTn id="39" dur="1" fill="hold">
                                          <p:stCondLst>
                                            <p:cond delay="0"/>
                                          </p:stCondLst>
                                        </p:cTn>
                                        <p:tgtEl>
                                          <p:spTgt spid="9">
                                            <p:txEl>
                                              <p:pRg st="4" end="4"/>
                                            </p:txEl>
                                          </p:spTgt>
                                        </p:tgtEl>
                                        <p:attrNameLst>
                                          <p:attrName>style.visibility</p:attrName>
                                        </p:attrNameLst>
                                      </p:cBhvr>
                                      <p:to>
                                        <p:strVal val="visible"/>
                                      </p:to>
                                    </p:set>
                                    <p:animEffect transition="in" filter="fade">
                                      <p:cBhvr>
                                        <p:cTn id="40" dur="1000"/>
                                        <p:tgtEl>
                                          <p:spTgt spid="9">
                                            <p:txEl>
                                              <p:pRg st="4" end="4"/>
                                            </p:txEl>
                                          </p:spTgt>
                                        </p:tgtEl>
                                      </p:cBhvr>
                                    </p:animEffect>
                                  </p:childTnLst>
                                </p:cTn>
                              </p:par>
                            </p:childTnLst>
                          </p:cTn>
                        </p:par>
                        <p:par>
                          <p:cTn id="41" fill="hold">
                            <p:stCondLst>
                              <p:cond delay="6500"/>
                            </p:stCondLst>
                            <p:childTnLst>
                              <p:par>
                                <p:cTn id="42" presetID="10" presetClass="entr" presetSubtype="0" fill="hold" nodeType="afterEffect">
                                  <p:stCondLst>
                                    <p:cond delay="0"/>
                                  </p:stCondLst>
                                  <p:childTnLst>
                                    <p:set>
                                      <p:cBhvr>
                                        <p:cTn id="43" dur="1" fill="hold">
                                          <p:stCondLst>
                                            <p:cond delay="0"/>
                                          </p:stCondLst>
                                        </p:cTn>
                                        <p:tgtEl>
                                          <p:spTgt spid="9">
                                            <p:txEl>
                                              <p:pRg st="5" end="5"/>
                                            </p:txEl>
                                          </p:spTgt>
                                        </p:tgtEl>
                                        <p:attrNameLst>
                                          <p:attrName>style.visibility</p:attrName>
                                        </p:attrNameLst>
                                      </p:cBhvr>
                                      <p:to>
                                        <p:strVal val="visible"/>
                                      </p:to>
                                    </p:set>
                                    <p:animEffect transition="in" filter="fade">
                                      <p:cBhvr>
                                        <p:cTn id="44" dur="1000"/>
                                        <p:tgtEl>
                                          <p:spTgt spid="9">
                                            <p:txEl>
                                              <p:pRg st="5" end="5"/>
                                            </p:txEl>
                                          </p:spTgt>
                                        </p:tgtEl>
                                      </p:cBhvr>
                                    </p:animEffect>
                                  </p:childTnLst>
                                </p:cTn>
                              </p:par>
                            </p:childTnLst>
                          </p:cTn>
                        </p:par>
                        <p:par>
                          <p:cTn id="45" fill="hold">
                            <p:stCondLst>
                              <p:cond delay="7500"/>
                            </p:stCondLst>
                            <p:childTnLst>
                              <p:par>
                                <p:cTn id="46" presetID="10" presetClass="entr" presetSubtype="0" fill="hold" nodeType="afterEffect">
                                  <p:stCondLst>
                                    <p:cond delay="0"/>
                                  </p:stCondLst>
                                  <p:childTnLst>
                                    <p:set>
                                      <p:cBhvr>
                                        <p:cTn id="47" dur="1" fill="hold">
                                          <p:stCondLst>
                                            <p:cond delay="0"/>
                                          </p:stCondLst>
                                        </p:cTn>
                                        <p:tgtEl>
                                          <p:spTgt spid="9">
                                            <p:txEl>
                                              <p:pRg st="6" end="6"/>
                                            </p:txEl>
                                          </p:spTgt>
                                        </p:tgtEl>
                                        <p:attrNameLst>
                                          <p:attrName>style.visibility</p:attrName>
                                        </p:attrNameLst>
                                      </p:cBhvr>
                                      <p:to>
                                        <p:strVal val="visible"/>
                                      </p:to>
                                    </p:set>
                                    <p:animEffect transition="in" filter="fade">
                                      <p:cBhvr>
                                        <p:cTn id="48" dur="1000"/>
                                        <p:tgtEl>
                                          <p:spTgt spid="9">
                                            <p:txEl>
                                              <p:pRg st="6" end="6"/>
                                            </p:txEl>
                                          </p:spTgt>
                                        </p:tgtEl>
                                      </p:cBhvr>
                                    </p:animEffect>
                                  </p:childTnLst>
                                </p:cTn>
                              </p:par>
                            </p:childTnLst>
                          </p:cTn>
                        </p:par>
                        <p:par>
                          <p:cTn id="49" fill="hold">
                            <p:stCondLst>
                              <p:cond delay="8500"/>
                            </p:stCondLst>
                            <p:childTnLst>
                              <p:par>
                                <p:cTn id="50" presetID="10" presetClass="entr" presetSubtype="0" fill="hold" nodeType="afterEffect">
                                  <p:stCondLst>
                                    <p:cond delay="0"/>
                                  </p:stCondLst>
                                  <p:childTnLst>
                                    <p:set>
                                      <p:cBhvr>
                                        <p:cTn id="51" dur="1" fill="hold">
                                          <p:stCondLst>
                                            <p:cond delay="0"/>
                                          </p:stCondLst>
                                        </p:cTn>
                                        <p:tgtEl>
                                          <p:spTgt spid="9">
                                            <p:txEl>
                                              <p:pRg st="7" end="7"/>
                                            </p:txEl>
                                          </p:spTgt>
                                        </p:tgtEl>
                                        <p:attrNameLst>
                                          <p:attrName>style.visibility</p:attrName>
                                        </p:attrNameLst>
                                      </p:cBhvr>
                                      <p:to>
                                        <p:strVal val="visible"/>
                                      </p:to>
                                    </p:set>
                                    <p:animEffect transition="in" filter="fade">
                                      <p:cBhvr>
                                        <p:cTn id="52" dur="1000"/>
                                        <p:tgtEl>
                                          <p:spTgt spid="9">
                                            <p:txEl>
                                              <p:pRg st="7" end="7"/>
                                            </p:txEl>
                                          </p:spTgt>
                                        </p:tgtEl>
                                      </p:cBhvr>
                                    </p:animEffect>
                                  </p:childTnLst>
                                </p:cTn>
                              </p:par>
                            </p:childTnLst>
                          </p:cTn>
                        </p:par>
                        <p:par>
                          <p:cTn id="53" fill="hold">
                            <p:stCondLst>
                              <p:cond delay="9500"/>
                            </p:stCondLst>
                            <p:childTnLst>
                              <p:par>
                                <p:cTn id="54" presetID="10" presetClass="entr" presetSubtype="0" fill="hold" nodeType="afterEffect">
                                  <p:stCondLst>
                                    <p:cond delay="0"/>
                                  </p:stCondLst>
                                  <p:childTnLst>
                                    <p:set>
                                      <p:cBhvr>
                                        <p:cTn id="55" dur="1" fill="hold">
                                          <p:stCondLst>
                                            <p:cond delay="0"/>
                                          </p:stCondLst>
                                        </p:cTn>
                                        <p:tgtEl>
                                          <p:spTgt spid="9">
                                            <p:txEl>
                                              <p:pRg st="8" end="8"/>
                                            </p:txEl>
                                          </p:spTgt>
                                        </p:tgtEl>
                                        <p:attrNameLst>
                                          <p:attrName>style.visibility</p:attrName>
                                        </p:attrNameLst>
                                      </p:cBhvr>
                                      <p:to>
                                        <p:strVal val="visible"/>
                                      </p:to>
                                    </p:set>
                                    <p:animEffect transition="in" filter="fade">
                                      <p:cBhvr>
                                        <p:cTn id="56" dur="1000"/>
                                        <p:tgtEl>
                                          <p:spTgt spid="9">
                                            <p:txEl>
                                              <p:pRg st="8" end="8"/>
                                            </p:txEl>
                                          </p:spTgt>
                                        </p:tgtEl>
                                      </p:cBhvr>
                                    </p:animEffect>
                                  </p:childTnLst>
                                </p:cTn>
                              </p:par>
                            </p:childTnLst>
                          </p:cTn>
                        </p:par>
                        <p:par>
                          <p:cTn id="57" fill="hold">
                            <p:stCondLst>
                              <p:cond delay="10500"/>
                            </p:stCondLst>
                            <p:childTnLst>
                              <p:par>
                                <p:cTn id="58" presetID="10" presetClass="entr" presetSubtype="0" fill="hold" nodeType="afterEffect">
                                  <p:stCondLst>
                                    <p:cond delay="0"/>
                                  </p:stCondLst>
                                  <p:childTnLst>
                                    <p:set>
                                      <p:cBhvr>
                                        <p:cTn id="59" dur="1" fill="hold">
                                          <p:stCondLst>
                                            <p:cond delay="0"/>
                                          </p:stCondLst>
                                        </p:cTn>
                                        <p:tgtEl>
                                          <p:spTgt spid="9">
                                            <p:txEl>
                                              <p:pRg st="9" end="9"/>
                                            </p:txEl>
                                          </p:spTgt>
                                        </p:tgtEl>
                                        <p:attrNameLst>
                                          <p:attrName>style.visibility</p:attrName>
                                        </p:attrNameLst>
                                      </p:cBhvr>
                                      <p:to>
                                        <p:strVal val="visible"/>
                                      </p:to>
                                    </p:set>
                                    <p:animEffect transition="in" filter="fade">
                                      <p:cBhvr>
                                        <p:cTn id="60" dur="1000"/>
                                        <p:tgtEl>
                                          <p:spTgt spid="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pic>
        <p:nvPicPr>
          <p:cNvPr id="4" name="Рисунок 3"/>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13091" t="21940" r="8364" b="13455"/>
          <a:stretch/>
        </p:blipFill>
        <p:spPr>
          <a:xfrm rot="6049483">
            <a:off x="123397" y="1969061"/>
            <a:ext cx="4733152" cy="291987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Рисунок 7"/>
          <p:cNvPicPr>
            <a:picLocks noChangeAspect="1"/>
          </p:cNvPicPr>
          <p:nvPr/>
        </p:nvPicPr>
        <p:blipFill rotWithShape="1">
          <a:blip r:embed="rId4" cstate="print">
            <a:extLst>
              <a:ext uri="{28A0092B-C50C-407E-A947-70E740481C1C}">
                <a14:useLocalDpi xmlns:a14="http://schemas.microsoft.com/office/drawing/2010/main" val="0"/>
              </a:ext>
            </a:extLst>
          </a:blip>
          <a:srcRect l="17636" t="27393" b="10425"/>
          <a:stretch/>
        </p:blipFill>
        <p:spPr>
          <a:xfrm rot="6366446">
            <a:off x="4481163" y="2550790"/>
            <a:ext cx="4630571" cy="26219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42201717"/>
      </p:ext>
    </p:extLst>
  </p:cSld>
  <p:clrMapOvr>
    <a:masterClrMapping/>
  </p:clrMapOvr>
  <mc:AlternateContent xmlns:mc="http://schemas.openxmlformats.org/markup-compatibility/2006" xmlns:p14="http://schemas.microsoft.com/office/powerpoint/2010/main">
    <mc:Choice Requires="p14">
      <p:transition spd="slow" p14:dur="1500" advTm="6000">
        <p:circle/>
      </p:transition>
    </mc:Choice>
    <mc:Fallback xmlns="">
      <p:transition spd="slow" advTm="6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500"/>
                                        <p:tgtEl>
                                          <p:spTgt spid="6"/>
                                        </p:tgtEl>
                                      </p:cBhvr>
                                    </p:animEffect>
                                  </p:childTnLst>
                                </p:cTn>
                              </p:par>
                            </p:childTnLst>
                          </p:cTn>
                        </p:par>
                        <p:par>
                          <p:cTn id="8" fill="hold">
                            <p:stCondLst>
                              <p:cond delay="1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67544" y="86967"/>
            <a:ext cx="7992888" cy="830997"/>
          </a:xfrm>
          <a:prstGeom prst="rect">
            <a:avLst/>
          </a:prstGeom>
          <a:noFill/>
        </p:spPr>
        <p:txBody>
          <a:bodyPr wrap="square" rtlCol="0">
            <a:spAutoFit/>
          </a:bodyPr>
          <a:lstStyle/>
          <a:p>
            <a:pPr algn="ctr"/>
            <a:r>
              <a:rPr lang="ru-RU" sz="4800" b="1" dirty="0" smtClean="0">
                <a:solidFill>
                  <a:srgbClr val="FF0000"/>
                </a:solidFill>
                <a:latin typeface="Monotype Corsiva" panose="03010101010201010101" pitchFamily="66" charset="0"/>
              </a:rPr>
              <a:t>Светлана Левандовская -Фомина</a:t>
            </a:r>
            <a:endParaRPr lang="ru-RU" sz="4800" b="1" dirty="0">
              <a:solidFill>
                <a:srgbClr val="FF0000"/>
              </a:solidFill>
              <a:latin typeface="Monotype Corsiva" panose="03010101010201010101" pitchFamily="66" charset="0"/>
            </a:endParaRPr>
          </a:p>
        </p:txBody>
      </p:sp>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120" y="1442090"/>
            <a:ext cx="3148091" cy="39738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395536" y="1916832"/>
            <a:ext cx="4680520" cy="3747180"/>
          </a:xfrm>
          <a:prstGeom prst="rect">
            <a:avLst/>
          </a:prstGeom>
          <a:noFill/>
        </p:spPr>
        <p:txBody>
          <a:bodyPr wrap="square" rtlCol="0">
            <a:spAutoFit/>
          </a:bodyPr>
          <a:lstStyle/>
          <a:p>
            <a:pPr>
              <a:lnSpc>
                <a:spcPct val="150000"/>
              </a:lnSpc>
            </a:pPr>
            <a:r>
              <a:rPr lang="ru-RU" sz="2000" dirty="0" smtClean="0">
                <a:latin typeface="Monotype Corsiva" panose="03010101010201010101" pitchFamily="66" charset="0"/>
              </a:rPr>
              <a:t>«Камский простор, леса узор,</a:t>
            </a:r>
          </a:p>
          <a:p>
            <a:pPr>
              <a:lnSpc>
                <a:spcPct val="150000"/>
              </a:lnSpc>
            </a:pPr>
            <a:r>
              <a:rPr lang="ru-RU" sz="2000" dirty="0" smtClean="0">
                <a:latin typeface="Monotype Corsiva" panose="03010101010201010101" pitchFamily="66" charset="0"/>
              </a:rPr>
              <a:t>Край наш прекрасный, любимый.</a:t>
            </a:r>
          </a:p>
          <a:p>
            <a:pPr>
              <a:lnSpc>
                <a:spcPct val="150000"/>
              </a:lnSpc>
            </a:pPr>
            <a:r>
              <a:rPr lang="ru-RU" sz="2000" dirty="0" smtClean="0">
                <a:latin typeface="Monotype Corsiva" panose="03010101010201010101" pitchFamily="66" charset="0"/>
              </a:rPr>
              <a:t>А над рекой город родной – </a:t>
            </a:r>
          </a:p>
          <a:p>
            <a:pPr>
              <a:lnSpc>
                <a:spcPct val="150000"/>
              </a:lnSpc>
            </a:pPr>
            <a:r>
              <a:rPr lang="ru-RU" sz="2000" dirty="0" smtClean="0">
                <a:latin typeface="Monotype Corsiva" panose="03010101010201010101" pitchFamily="66" charset="0"/>
              </a:rPr>
              <a:t>Город Лаишев старинный.</a:t>
            </a:r>
          </a:p>
          <a:p>
            <a:pPr>
              <a:lnSpc>
                <a:spcPct val="150000"/>
              </a:lnSpc>
            </a:pPr>
            <a:r>
              <a:rPr lang="ru-RU" sz="2000" dirty="0" smtClean="0">
                <a:latin typeface="Monotype Corsiva" panose="03010101010201010101" pitchFamily="66" charset="0"/>
              </a:rPr>
              <a:t>                    Край наш лаишевский славься,</a:t>
            </a:r>
          </a:p>
          <a:p>
            <a:pPr>
              <a:lnSpc>
                <a:spcPct val="150000"/>
              </a:lnSpc>
            </a:pPr>
            <a:r>
              <a:rPr lang="ru-RU" sz="2000" dirty="0" smtClean="0">
                <a:latin typeface="Monotype Corsiva" panose="03010101010201010101" pitchFamily="66" charset="0"/>
              </a:rPr>
              <a:t>                    Пусть зеленеют поля,</a:t>
            </a:r>
          </a:p>
          <a:p>
            <a:pPr>
              <a:lnSpc>
                <a:spcPct val="150000"/>
              </a:lnSpc>
            </a:pPr>
            <a:r>
              <a:rPr lang="ru-RU" sz="2000" dirty="0" smtClean="0">
                <a:latin typeface="Monotype Corsiva" panose="03010101010201010101" pitchFamily="66" charset="0"/>
              </a:rPr>
              <a:t>                    Пусть расцветает все краше</a:t>
            </a:r>
          </a:p>
          <a:p>
            <a:pPr>
              <a:lnSpc>
                <a:spcPct val="150000"/>
              </a:lnSpc>
            </a:pPr>
            <a:r>
              <a:rPr lang="ru-RU" sz="2000" dirty="0" smtClean="0">
                <a:latin typeface="Monotype Corsiva" panose="03010101010201010101" pitchFamily="66" charset="0"/>
              </a:rPr>
              <a:t>                    Наша родная земля….»</a:t>
            </a:r>
            <a:endParaRPr lang="ru-RU" sz="2000" dirty="0">
              <a:latin typeface="Monotype Corsiva" panose="03010101010201010101" pitchFamily="66" charset="0"/>
            </a:endParaRPr>
          </a:p>
        </p:txBody>
      </p:sp>
    </p:spTree>
    <p:extLst>
      <p:ext uri="{BB962C8B-B14F-4D97-AF65-F5344CB8AC3E}">
        <p14:creationId xmlns:p14="http://schemas.microsoft.com/office/powerpoint/2010/main" val="3576819654"/>
      </p:ext>
    </p:extLst>
  </p:cSld>
  <p:clrMapOvr>
    <a:masterClrMapping/>
  </p:clrMapOvr>
  <mc:AlternateContent xmlns:mc="http://schemas.openxmlformats.org/markup-compatibility/2006" xmlns:p14="http://schemas.microsoft.com/office/powerpoint/2010/main">
    <mc:Choice Requires="p14">
      <p:transition spd="slow" p14:dur="1500" advTm="10000">
        <p:dissolve/>
      </p:transition>
    </mc:Choice>
    <mc:Fallback xmlns="">
      <p:transition spd="slow" advTm="10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500"/>
                                        <p:tgtEl>
                                          <p:spTgt spid="3"/>
                                        </p:tgtEl>
                                      </p:cBhvr>
                                    </p:animEffect>
                                  </p:childTnLst>
                                </p:cTn>
                              </p:par>
                            </p:childTnLst>
                          </p:cTn>
                        </p:par>
                        <p:par>
                          <p:cTn id="8" fill="hold">
                            <p:stCondLst>
                              <p:cond delay="1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500"/>
                                        <p:tgtEl>
                                          <p:spTgt spid="6"/>
                                        </p:tgtEl>
                                      </p:cBhvr>
                                    </p:animEffect>
                                    <p:anim calcmode="lin" valueType="num">
                                      <p:cBhvr>
                                        <p:cTn id="12" dur="1500" fill="hold"/>
                                        <p:tgtEl>
                                          <p:spTgt spid="6"/>
                                        </p:tgtEl>
                                        <p:attrNameLst>
                                          <p:attrName>ppt_x</p:attrName>
                                        </p:attrNameLst>
                                      </p:cBhvr>
                                      <p:tavLst>
                                        <p:tav tm="0">
                                          <p:val>
                                            <p:strVal val="#ppt_x"/>
                                          </p:val>
                                        </p:tav>
                                        <p:tav tm="100000">
                                          <p:val>
                                            <p:strVal val="#ppt_x"/>
                                          </p:val>
                                        </p:tav>
                                      </p:tavLst>
                                    </p:anim>
                                    <p:anim calcmode="lin" valueType="num">
                                      <p:cBhvr>
                                        <p:cTn id="13" dur="15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53" presetClass="entr" presetSubtype="16"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2000" fill="hold"/>
                                        <p:tgtEl>
                                          <p:spTgt spid="7"/>
                                        </p:tgtEl>
                                        <p:attrNameLst>
                                          <p:attrName>ppt_w</p:attrName>
                                        </p:attrNameLst>
                                      </p:cBhvr>
                                      <p:tavLst>
                                        <p:tav tm="0">
                                          <p:val>
                                            <p:fltVal val="0"/>
                                          </p:val>
                                        </p:tav>
                                        <p:tav tm="100000">
                                          <p:val>
                                            <p:strVal val="#ppt_w"/>
                                          </p:val>
                                        </p:tav>
                                      </p:tavLst>
                                    </p:anim>
                                    <p:anim calcmode="lin" valueType="num">
                                      <p:cBhvr>
                                        <p:cTn id="18" dur="2000" fill="hold"/>
                                        <p:tgtEl>
                                          <p:spTgt spid="7"/>
                                        </p:tgtEl>
                                        <p:attrNameLst>
                                          <p:attrName>ppt_h</p:attrName>
                                        </p:attrNameLst>
                                      </p:cBhvr>
                                      <p:tavLst>
                                        <p:tav tm="0">
                                          <p:val>
                                            <p:fltVal val="0"/>
                                          </p:val>
                                        </p:tav>
                                        <p:tav tm="100000">
                                          <p:val>
                                            <p:strVal val="#ppt_h"/>
                                          </p:val>
                                        </p:tav>
                                      </p:tavLst>
                                    </p:anim>
                                    <p:animEffect transition="in" filter="fade">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sp>
        <p:nvSpPr>
          <p:cNvPr id="3" name="TextBox 2"/>
          <p:cNvSpPr txBox="1"/>
          <p:nvPr/>
        </p:nvSpPr>
        <p:spPr>
          <a:xfrm>
            <a:off x="107503" y="76159"/>
            <a:ext cx="8928991" cy="6705682"/>
          </a:xfrm>
          <a:prstGeom prst="rect">
            <a:avLst/>
          </a:prstGeom>
          <a:noFill/>
        </p:spPr>
        <p:txBody>
          <a:bodyPr wrap="square" rtlCol="0">
            <a:spAutoFit/>
          </a:bodyPr>
          <a:lstStyle/>
          <a:p>
            <a:pPr indent="457200" algn="just">
              <a:lnSpc>
                <a:spcPct val="150000"/>
              </a:lnSpc>
            </a:pPr>
            <a:r>
              <a:rPr lang="ru-RU" dirty="0"/>
              <a:t> </a:t>
            </a:r>
            <a:r>
              <a:rPr lang="ru-RU" dirty="0">
                <a:latin typeface="Monotype Corsiva" panose="03010101010201010101" pitchFamily="66" charset="0"/>
              </a:rPr>
              <a:t>Фомина Светлана </a:t>
            </a:r>
            <a:r>
              <a:rPr lang="ru-RU" dirty="0" smtClean="0">
                <a:latin typeface="Monotype Corsiva" panose="03010101010201010101" pitchFamily="66" charset="0"/>
              </a:rPr>
              <a:t>Эдуардовна - </a:t>
            </a:r>
            <a:r>
              <a:rPr lang="ru-RU" dirty="0">
                <a:latin typeface="Monotype Corsiva" panose="03010101010201010101" pitchFamily="66" charset="0"/>
              </a:rPr>
              <a:t>ветеран педагогического труда, имеет педагогическое музыкальное образование,  ветеран художественной самодеятельности. Вся ее жизнь связана с творчеством. В 3-х летнем возрасте впервые вступила на сцену, во время Великой Отечественной войны выступала перед раненными бойцами в госпитале. Несла со сцены свою жизнерадостность, задор. Судьба преподнесла Светлане Эдуардовне тяжелое испытание, и она знает настоящую цену жизни. Инвалидность 2 группы не сломала ее, хотя далеко не всем удается выстоять. Она трижды Лауреат республиканских фестивалей, автор и исполнитель эстрадных песен, участница районного хора ветеранов с 30-летним </a:t>
            </a:r>
            <a:r>
              <a:rPr lang="ru-RU" dirty="0" smtClean="0">
                <a:latin typeface="Monotype Corsiva" panose="03010101010201010101" pitchFamily="66" charset="0"/>
              </a:rPr>
              <a:t>стажем.</a:t>
            </a:r>
          </a:p>
          <a:p>
            <a:pPr indent="457200" algn="just">
              <a:lnSpc>
                <a:spcPct val="150000"/>
              </a:lnSpc>
            </a:pPr>
            <a:r>
              <a:rPr lang="ru-RU" dirty="0" smtClean="0">
                <a:latin typeface="Monotype Corsiva" panose="03010101010201010101" pitchFamily="66" charset="0"/>
              </a:rPr>
              <a:t> С.Э.Фомина бескорыстно занимается с детьми инвалидами, детьми из многодетных семей в любительском объединении поэтического творчества «Орфей» при районном Детском Ордене милосердия. Светлана Эдуардовна печатается в районной газете «Камская новь», в литературно-художественном журнале «Идель» Республики Татарстан. Ее стихи включены в альманах «Державинский край» (г. Челябинск, 2005  г., Вып 1 и 2-й). В 2007 году вышла ее книга стихов для детей «Утка-пароход» (г.Казань, из-во Магариф).</a:t>
            </a:r>
          </a:p>
          <a:p>
            <a:pPr indent="457200" algn="just">
              <a:lnSpc>
                <a:spcPct val="150000"/>
              </a:lnSpc>
            </a:pPr>
            <a:r>
              <a:rPr lang="ru-RU" dirty="0" smtClean="0">
                <a:latin typeface="Monotype Corsiva" panose="03010101010201010101" pitchFamily="66" charset="0"/>
              </a:rPr>
              <a:t> Творчество </a:t>
            </a:r>
            <a:r>
              <a:rPr lang="ru-RU" dirty="0">
                <a:latin typeface="Monotype Corsiva" panose="03010101010201010101" pitchFamily="66" charset="0"/>
              </a:rPr>
              <a:t>Фоминой С.Э. имеет жизнеутверждающую силу, постоянное развитие и разностороннюю направленность: музыка, поэзия, живопись, вокальное исполнение.</a:t>
            </a:r>
          </a:p>
        </p:txBody>
      </p:sp>
    </p:spTree>
    <p:extLst>
      <p:ext uri="{BB962C8B-B14F-4D97-AF65-F5344CB8AC3E}">
        <p14:creationId xmlns:p14="http://schemas.microsoft.com/office/powerpoint/2010/main" val="2545453172"/>
      </p:ext>
    </p:extLst>
  </p:cSld>
  <p:clrMapOvr>
    <a:masterClrMapping/>
  </p:clrMapOvr>
  <mc:AlternateContent xmlns:mc="http://schemas.openxmlformats.org/markup-compatibility/2006" xmlns:p14="http://schemas.microsoft.com/office/powerpoint/2010/main">
    <mc:Choice Requires="p14">
      <p:transition spd="slow" p14:dur="1500" advTm="25000">
        <p:split orient="vert"/>
      </p:transition>
    </mc:Choice>
    <mc:Fallback xmlns="">
      <p:transition spd="slow" advTm="2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Effect transition="in" filter="fade">
                                      <p:cBhvr>
                                        <p:cTn id="9"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11132" t="12366" r="3975" b="5559"/>
          <a:stretch/>
        </p:blipFill>
        <p:spPr>
          <a:xfrm rot="4892117">
            <a:off x="-111693" y="1325765"/>
            <a:ext cx="5357511" cy="3884775"/>
          </a:xfrm>
          <a:prstGeom prst="rect">
            <a:avLst/>
          </a:prstGeom>
          <a:ln>
            <a:noFill/>
          </a:ln>
          <a:effectLst>
            <a:reflection blurRad="12700" stA="30000" endPos="30000" dist="5000" dir="5400000" sy="-100000" algn="bl" rotWithShape="0"/>
          </a:effectLst>
          <a:scene3d>
            <a:camera prst="obliqueBottomRight"/>
            <a:lightRig rig="threePt" dir="t">
              <a:rot lat="0" lon="0" rev="2700000"/>
            </a:lightRig>
          </a:scene3d>
          <a:sp3d>
            <a:bevelT w="63500" h="50800"/>
          </a:sp3d>
        </p:spPr>
      </p:pic>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l="17533" r="21078"/>
          <a:stretch/>
        </p:blipFill>
        <p:spPr>
          <a:xfrm rot="5735018">
            <a:off x="5060397" y="2397153"/>
            <a:ext cx="3118710" cy="3810136"/>
          </a:xfrm>
          <a:prstGeom prst="rect">
            <a:avLst/>
          </a:prstGeom>
          <a:ln>
            <a:noFill/>
          </a:ln>
          <a:effectLst>
            <a:reflection blurRad="12700" stA="30000" endPos="30000" dist="5000" dir="5400000" sy="-100000" algn="bl" rotWithShape="0"/>
          </a:effectLst>
          <a:scene3d>
            <a:camera prst="obliqueTopLeft"/>
            <a:lightRig rig="threePt" dir="t">
              <a:rot lat="0" lon="0" rev="2700000"/>
            </a:lightRig>
          </a:scene3d>
          <a:sp3d>
            <a:bevelT w="63500" h="50800"/>
          </a:sp3d>
        </p:spPr>
      </p:pic>
    </p:spTree>
    <p:extLst>
      <p:ext uri="{BB962C8B-B14F-4D97-AF65-F5344CB8AC3E}">
        <p14:creationId xmlns:p14="http://schemas.microsoft.com/office/powerpoint/2010/main" val="36837677"/>
      </p:ext>
    </p:extLst>
  </p:cSld>
  <p:clrMapOvr>
    <a:masterClrMapping/>
  </p:clrMapOvr>
  <mc:AlternateContent xmlns:mc="http://schemas.openxmlformats.org/markup-compatibility/2006" xmlns:p14="http://schemas.microsoft.com/office/powerpoint/2010/main">
    <mc:Choice Requires="p14">
      <p:transition spd="slow" p14:dur="1500" advTm="6000">
        <p:wheel spokes="1"/>
      </p:transition>
    </mc:Choice>
    <mc:Fallback xmlns="">
      <p:transition spd="slow" advTm="6000">
        <p:wheel spokes="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 calcmode="lin" valueType="num">
                                      <p:cBhvr>
                                        <p:cTn id="9" dur="2000" fill="hold"/>
                                        <p:tgtEl>
                                          <p:spTgt spid="6"/>
                                        </p:tgtEl>
                                        <p:attrNameLst>
                                          <p:attrName>style.rotation</p:attrName>
                                        </p:attrNameLst>
                                      </p:cBhvr>
                                      <p:tavLst>
                                        <p:tav tm="0">
                                          <p:val>
                                            <p:fltVal val="90"/>
                                          </p:val>
                                        </p:tav>
                                        <p:tav tm="100000">
                                          <p:val>
                                            <p:fltVal val="0"/>
                                          </p:val>
                                        </p:tav>
                                      </p:tavLst>
                                    </p:anim>
                                    <p:animEffect transition="in" filter="fade">
                                      <p:cBhvr>
                                        <p:cTn id="10" dur="2000"/>
                                        <p:tgtEl>
                                          <p:spTgt spid="6"/>
                                        </p:tgtEl>
                                      </p:cBhvr>
                                    </p:animEffect>
                                  </p:childTnLst>
                                </p:cTn>
                              </p:par>
                            </p:childTnLst>
                          </p:cTn>
                        </p:par>
                        <p:par>
                          <p:cTn id="11" fill="hold">
                            <p:stCondLst>
                              <p:cond delay="2000"/>
                            </p:stCondLst>
                            <p:childTnLst>
                              <p:par>
                                <p:cTn id="12" presetID="16" presetClass="entr" presetSubtype="2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922953" y="421042"/>
            <a:ext cx="2232248" cy="523220"/>
          </a:xfrm>
          <a:prstGeom prst="rect">
            <a:avLst/>
          </a:prstGeom>
          <a:noFill/>
        </p:spPr>
        <p:txBody>
          <a:bodyPr wrap="square" rtlCol="0">
            <a:spAutoFit/>
          </a:bodyPr>
          <a:lstStyle/>
          <a:p>
            <a:pPr algn="ctr"/>
            <a:r>
              <a:rPr lang="ru-RU" sz="2800" dirty="0">
                <a:latin typeface="Monotype Corsiva" panose="03010101010201010101" pitchFamily="66" charset="0"/>
              </a:rPr>
              <a:t>«Нет краше»</a:t>
            </a:r>
          </a:p>
        </p:txBody>
      </p:sp>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sp>
        <p:nvSpPr>
          <p:cNvPr id="8" name="TextBox 7"/>
          <p:cNvSpPr txBox="1"/>
          <p:nvPr/>
        </p:nvSpPr>
        <p:spPr>
          <a:xfrm>
            <a:off x="683568" y="917964"/>
            <a:ext cx="7632848" cy="6986528"/>
          </a:xfrm>
          <a:prstGeom prst="rect">
            <a:avLst/>
          </a:prstGeom>
          <a:noFill/>
        </p:spPr>
        <p:txBody>
          <a:bodyPr wrap="square" numCol="2" rtlCol="0">
            <a:spAutoFit/>
          </a:bodyPr>
          <a:lstStyle/>
          <a:p>
            <a:r>
              <a:rPr lang="ru-RU" sz="1500" b="1" dirty="0" smtClean="0">
                <a:latin typeface="Monotype Corsiva" panose="03010101010201010101" pitchFamily="66" charset="0"/>
              </a:rPr>
              <a:t>                   </a:t>
            </a:r>
            <a:endParaRPr lang="ru-RU" sz="1500" dirty="0">
              <a:latin typeface="Monotype Corsiva" panose="03010101010201010101" pitchFamily="66" charset="0"/>
            </a:endParaRPr>
          </a:p>
          <a:p>
            <a:r>
              <a:rPr lang="ru-RU" sz="1600" dirty="0" smtClean="0">
                <a:latin typeface="Monotype Corsiva" panose="03010101010201010101" pitchFamily="66" charset="0"/>
              </a:rPr>
              <a:t>Наш город старинный – Лаишев родной –</a:t>
            </a:r>
          </a:p>
          <a:p>
            <a:r>
              <a:rPr lang="ru-RU" sz="1600" dirty="0" smtClean="0">
                <a:latin typeface="Monotype Corsiva" panose="03010101010201010101" pitchFamily="66" charset="0"/>
              </a:rPr>
              <a:t>Лесов опоясан зеленой каймой,</a:t>
            </a:r>
          </a:p>
          <a:p>
            <a:r>
              <a:rPr lang="ru-RU" sz="1600" dirty="0" smtClean="0">
                <a:latin typeface="Monotype Corsiva" panose="03010101010201010101" pitchFamily="66" charset="0"/>
              </a:rPr>
              <a:t>Зеленые улицы, скверы, сады.</a:t>
            </a:r>
          </a:p>
          <a:p>
            <a:r>
              <a:rPr lang="ru-RU" sz="1600" dirty="0" smtClean="0">
                <a:latin typeface="Monotype Corsiva" panose="03010101010201010101" pitchFamily="66" charset="0"/>
              </a:rPr>
              <a:t>Нигде не увидишь ты здесь суеты.</a:t>
            </a:r>
          </a:p>
          <a:p>
            <a:r>
              <a:rPr lang="ru-RU" sz="1600" dirty="0" smtClean="0">
                <a:latin typeface="Monotype Corsiva" panose="03010101010201010101" pitchFamily="66" charset="0"/>
              </a:rPr>
              <a:t>Спокойно, размеренно жизнь протекает.</a:t>
            </a:r>
          </a:p>
          <a:p>
            <a:r>
              <a:rPr lang="ru-RU" sz="1600" dirty="0" smtClean="0">
                <a:latin typeface="Monotype Corsiva" panose="03010101010201010101" pitchFamily="66" charset="0"/>
              </a:rPr>
              <a:t>Лаишево жители любят и знают.</a:t>
            </a:r>
          </a:p>
          <a:p>
            <a:r>
              <a:rPr lang="ru-RU" sz="1600" dirty="0" smtClean="0">
                <a:latin typeface="Monotype Corsiva" panose="03010101010201010101" pitchFamily="66" charset="0"/>
              </a:rPr>
              <a:t>Наш город растет, аж до леса достиг,</a:t>
            </a:r>
          </a:p>
          <a:p>
            <a:r>
              <a:rPr lang="ru-RU" sz="1600" dirty="0" smtClean="0">
                <a:latin typeface="Monotype Corsiva" panose="03010101010201010101" pitchFamily="66" charset="0"/>
              </a:rPr>
              <a:t>Мечети татарской здесь высится пик.</a:t>
            </a:r>
          </a:p>
          <a:p>
            <a:r>
              <a:rPr lang="ru-RU" sz="1600" dirty="0" smtClean="0">
                <a:latin typeface="Monotype Corsiva" panose="03010101010201010101" pitchFamily="66" charset="0"/>
              </a:rPr>
              <a:t>И мчаться на «Вольвах» веселые люди.</a:t>
            </a:r>
          </a:p>
          <a:p>
            <a:r>
              <a:rPr lang="ru-RU" sz="1600" dirty="0" smtClean="0">
                <a:latin typeface="Monotype Corsiva" panose="03010101010201010101" pitchFamily="66" charset="0"/>
              </a:rPr>
              <a:t>Большим, процветающим город наш будет.</a:t>
            </a:r>
          </a:p>
          <a:p>
            <a:r>
              <a:rPr lang="ru-RU" sz="1600" dirty="0" smtClean="0">
                <a:latin typeface="Monotype Corsiva" panose="03010101010201010101" pitchFamily="66" charset="0"/>
              </a:rPr>
              <a:t>Здесь Кама, как море, простор голубой</a:t>
            </a:r>
          </a:p>
          <a:p>
            <a:r>
              <a:rPr lang="ru-RU" sz="1600" dirty="0" smtClean="0">
                <a:latin typeface="Monotype Corsiva" panose="03010101010201010101" pitchFamily="66" charset="0"/>
              </a:rPr>
              <a:t>Берег лобзает игривой волной,</a:t>
            </a:r>
          </a:p>
          <a:p>
            <a:r>
              <a:rPr lang="ru-RU" sz="1600" dirty="0" smtClean="0">
                <a:latin typeface="Monotype Corsiva" panose="03010101010201010101" pitchFamily="66" charset="0"/>
              </a:rPr>
              <a:t>Купальщики средь топольков отдыхают,</a:t>
            </a:r>
          </a:p>
          <a:p>
            <a:r>
              <a:rPr lang="ru-RU" sz="1600" dirty="0" smtClean="0">
                <a:latin typeface="Monotype Corsiva" panose="03010101010201010101" pitchFamily="66" charset="0"/>
              </a:rPr>
              <a:t>Рыбачат, играют и в воду ныряют.</a:t>
            </a:r>
          </a:p>
          <a:p>
            <a:r>
              <a:rPr lang="ru-RU" sz="1600" dirty="0" smtClean="0">
                <a:latin typeface="Monotype Corsiva" panose="03010101010201010101" pitchFamily="66" charset="0"/>
              </a:rPr>
              <a:t>А в центре – Храм Божий с главой золотой</a:t>
            </a:r>
          </a:p>
          <a:p>
            <a:r>
              <a:rPr lang="ru-RU" sz="1600" dirty="0" smtClean="0">
                <a:latin typeface="Monotype Corsiva" panose="03010101010201010101" pitchFamily="66" charset="0"/>
              </a:rPr>
              <a:t>Зовет: «Обретите душевный покой»</a:t>
            </a:r>
          </a:p>
          <a:p>
            <a:r>
              <a:rPr lang="ru-RU" sz="1600" dirty="0" smtClean="0">
                <a:latin typeface="Monotype Corsiva" panose="03010101010201010101" pitchFamily="66" charset="0"/>
              </a:rPr>
              <a:t>Сон жителей в парке боец охраняет.</a:t>
            </a:r>
          </a:p>
          <a:p>
            <a:r>
              <a:rPr lang="ru-RU" sz="1600" dirty="0" smtClean="0">
                <a:latin typeface="Monotype Corsiva" panose="03010101010201010101" pitchFamily="66" charset="0"/>
              </a:rPr>
              <a:t>По улицам тихо вечерней порой.</a:t>
            </a:r>
          </a:p>
          <a:p>
            <a:r>
              <a:rPr lang="ru-RU" sz="1600" dirty="0" smtClean="0">
                <a:latin typeface="Monotype Corsiva" panose="03010101010201010101" pitchFamily="66" charset="0"/>
              </a:rPr>
              <a:t>А вот с дискотеки горластой гурьбой</a:t>
            </a:r>
          </a:p>
          <a:p>
            <a:r>
              <a:rPr lang="ru-RU" sz="1600" dirty="0" smtClean="0">
                <a:latin typeface="Monotype Corsiva" panose="03010101010201010101" pitchFamily="66" charset="0"/>
              </a:rPr>
              <a:t>Веселье шагает. И вновь тишина</a:t>
            </a:r>
          </a:p>
          <a:p>
            <a:r>
              <a:rPr lang="ru-RU" sz="1600" dirty="0" smtClean="0">
                <a:latin typeface="Monotype Corsiva" panose="03010101010201010101" pitchFamily="66" charset="0"/>
              </a:rPr>
              <a:t>По улицам бродит, скучает одна.</a:t>
            </a:r>
          </a:p>
          <a:p>
            <a:endParaRPr lang="ru-RU" sz="1600" dirty="0" smtClean="0">
              <a:latin typeface="Monotype Corsiva" panose="03010101010201010101" pitchFamily="66" charset="0"/>
            </a:endParaRPr>
          </a:p>
          <a:p>
            <a:endParaRPr lang="ru-RU" sz="1600" dirty="0">
              <a:latin typeface="Monotype Corsiva" panose="03010101010201010101" pitchFamily="66" charset="0"/>
            </a:endParaRPr>
          </a:p>
          <a:p>
            <a:endParaRPr lang="ru-RU" sz="1600" dirty="0" smtClean="0">
              <a:latin typeface="Monotype Corsiva" panose="03010101010201010101" pitchFamily="66" charset="0"/>
            </a:endParaRPr>
          </a:p>
          <a:p>
            <a:endParaRPr lang="ru-RU" sz="1600" dirty="0">
              <a:latin typeface="Monotype Corsiva" panose="03010101010201010101" pitchFamily="66" charset="0"/>
            </a:endParaRPr>
          </a:p>
          <a:p>
            <a:endParaRPr lang="ru-RU" sz="1600" dirty="0" smtClean="0">
              <a:latin typeface="Monotype Corsiva" panose="03010101010201010101" pitchFamily="66" charset="0"/>
            </a:endParaRPr>
          </a:p>
          <a:p>
            <a:endParaRPr lang="ru-RU" sz="1600" dirty="0">
              <a:latin typeface="Monotype Corsiva" panose="03010101010201010101" pitchFamily="66" charset="0"/>
            </a:endParaRPr>
          </a:p>
          <a:p>
            <a:endParaRPr lang="ru-RU" sz="1600" dirty="0">
              <a:latin typeface="Monotype Corsiva" panose="03010101010201010101" pitchFamily="66" charset="0"/>
            </a:endParaRPr>
          </a:p>
          <a:p>
            <a:r>
              <a:rPr lang="ru-RU" sz="1600" dirty="0" smtClean="0">
                <a:latin typeface="Monotype Corsiva" panose="03010101010201010101" pitchFamily="66" charset="0"/>
              </a:rPr>
              <a:t>А утром, проснувшись, все вдруг оживает,</a:t>
            </a:r>
          </a:p>
          <a:p>
            <a:r>
              <a:rPr lang="ru-RU" sz="1600" dirty="0" smtClean="0">
                <a:latin typeface="Monotype Corsiva" panose="03010101010201010101" pitchFamily="66" charset="0"/>
              </a:rPr>
              <a:t>Народ трудовой на работу шагает, </a:t>
            </a:r>
          </a:p>
          <a:p>
            <a:r>
              <a:rPr lang="ru-RU" sz="1600" dirty="0" smtClean="0">
                <a:latin typeface="Monotype Corsiva" panose="03010101010201010101" pitchFamily="66" charset="0"/>
              </a:rPr>
              <a:t>Торопится в школу ватага ребят,</a:t>
            </a:r>
          </a:p>
          <a:p>
            <a:r>
              <a:rPr lang="ru-RU" sz="1600" dirty="0" smtClean="0">
                <a:latin typeface="Monotype Corsiva" panose="03010101010201010101" pitchFamily="66" charset="0"/>
              </a:rPr>
              <a:t>Бабка с подворья выводит козлят,</a:t>
            </a:r>
          </a:p>
          <a:p>
            <a:r>
              <a:rPr lang="ru-RU" sz="1600" dirty="0" smtClean="0">
                <a:latin typeface="Monotype Corsiva" panose="03010101010201010101" pitchFamily="66" charset="0"/>
              </a:rPr>
              <a:t>Машины гудят, слышен звук балалайки,</a:t>
            </a:r>
          </a:p>
          <a:p>
            <a:r>
              <a:rPr lang="ru-RU" sz="1600" dirty="0" smtClean="0">
                <a:latin typeface="Monotype Corsiva" panose="03010101010201010101" pitchFamily="66" charset="0"/>
              </a:rPr>
              <a:t>Сосед в огороде грохочет ведром – </a:t>
            </a:r>
          </a:p>
          <a:p>
            <a:r>
              <a:rPr lang="ru-RU" sz="1600" dirty="0" smtClean="0">
                <a:latin typeface="Monotype Corsiva" panose="03010101010201010101" pitchFamily="66" charset="0"/>
              </a:rPr>
              <a:t>Село тут и город в невидимой спайке,</a:t>
            </a:r>
          </a:p>
          <a:p>
            <a:r>
              <a:rPr lang="ru-RU" sz="1600" dirty="0" smtClean="0">
                <a:latin typeface="Monotype Corsiva" panose="03010101010201010101" pitchFamily="66" charset="0"/>
              </a:rPr>
              <a:t>Куда ни взгляни – новостройки кругом.</a:t>
            </a:r>
          </a:p>
          <a:p>
            <a:r>
              <a:rPr lang="ru-RU" sz="1600" dirty="0" smtClean="0">
                <a:latin typeface="Monotype Corsiva" panose="03010101010201010101" pitchFamily="66" charset="0"/>
              </a:rPr>
              <a:t>Готовят у нас макароны и рожки,</a:t>
            </a:r>
          </a:p>
          <a:p>
            <a:r>
              <a:rPr lang="ru-RU" sz="1600" dirty="0" smtClean="0">
                <a:latin typeface="Monotype Corsiva" panose="03010101010201010101" pitchFamily="66" charset="0"/>
              </a:rPr>
              <a:t>Шьют платья, халаты и рыбу коптят,</a:t>
            </a:r>
          </a:p>
          <a:p>
            <a:r>
              <a:rPr lang="ru-RU" sz="1600" dirty="0" smtClean="0">
                <a:latin typeface="Monotype Corsiva" panose="03010101010201010101" pitchFamily="66" charset="0"/>
              </a:rPr>
              <a:t>Готовят напитки, сажают картошку, </a:t>
            </a:r>
          </a:p>
          <a:p>
            <a:r>
              <a:rPr lang="ru-RU" sz="1600" dirty="0">
                <a:latin typeface="Monotype Corsiva" panose="03010101010201010101" pitchFamily="66" charset="0"/>
              </a:rPr>
              <a:t>К</a:t>
            </a:r>
            <a:r>
              <a:rPr lang="ru-RU" sz="1600" dirty="0" smtClean="0">
                <a:latin typeface="Monotype Corsiva" panose="03010101010201010101" pitchFamily="66" charset="0"/>
              </a:rPr>
              <a:t>олбаску варят и буренок доят.</a:t>
            </a:r>
          </a:p>
          <a:p>
            <a:r>
              <a:rPr lang="ru-RU" sz="1600" dirty="0" smtClean="0">
                <a:latin typeface="Monotype Corsiva" panose="03010101010201010101" pitchFamily="66" charset="0"/>
              </a:rPr>
              <a:t>Шумит и хлопочет Лаишево наше,</a:t>
            </a:r>
          </a:p>
          <a:p>
            <a:r>
              <a:rPr lang="ru-RU" sz="1600" dirty="0" smtClean="0">
                <a:latin typeface="Monotype Corsiva" panose="03010101010201010101" pitchFamily="66" charset="0"/>
              </a:rPr>
              <a:t>И с первого взгляда, у нас как везде</a:t>
            </a:r>
          </a:p>
          <a:p>
            <a:r>
              <a:rPr lang="ru-RU" sz="1600" dirty="0" smtClean="0">
                <a:latin typeface="Monotype Corsiva" panose="03010101010201010101" pitchFamily="66" charset="0"/>
              </a:rPr>
              <a:t>Но скажет любой – городка нету краше,</a:t>
            </a:r>
          </a:p>
          <a:p>
            <a:r>
              <a:rPr lang="ru-RU" sz="1600" dirty="0" smtClean="0">
                <a:latin typeface="Monotype Corsiva" panose="03010101010201010101" pitchFamily="66" charset="0"/>
              </a:rPr>
              <a:t>Такого родного не сыщешь нигде.</a:t>
            </a:r>
          </a:p>
          <a:p>
            <a:r>
              <a:rPr lang="ru-RU" sz="1600" dirty="0" smtClean="0">
                <a:latin typeface="Monotype Corsiva" panose="03010101010201010101" pitchFamily="66" charset="0"/>
              </a:rPr>
              <a:t>В труде и заботах живет городок наш,</a:t>
            </a:r>
          </a:p>
          <a:p>
            <a:r>
              <a:rPr lang="ru-RU" sz="1600" dirty="0" smtClean="0">
                <a:latin typeface="Monotype Corsiva" panose="03010101010201010101" pitchFamily="66" charset="0"/>
              </a:rPr>
              <a:t>С ним вместе и радость твоя, и беда.</a:t>
            </a:r>
          </a:p>
          <a:p>
            <a:r>
              <a:rPr lang="ru-RU" sz="1600" dirty="0" smtClean="0">
                <a:latin typeface="Monotype Corsiva" panose="03010101010201010101" pitchFamily="66" charset="0"/>
              </a:rPr>
              <a:t>Но, если уехал, путь будет недолог.</a:t>
            </a:r>
          </a:p>
          <a:p>
            <a:r>
              <a:rPr lang="ru-RU" sz="1600" dirty="0" smtClean="0">
                <a:latin typeface="Monotype Corsiva" panose="03010101010201010101" pitchFamily="66" charset="0"/>
              </a:rPr>
              <a:t>Вернешься, поверь мне. Вернешься сюда.</a:t>
            </a:r>
          </a:p>
          <a:p>
            <a:r>
              <a:rPr lang="ru-RU" sz="1600" dirty="0" smtClean="0">
                <a:latin typeface="Monotype Corsiva" panose="03010101010201010101" pitchFamily="66" charset="0"/>
              </a:rPr>
              <a:t>  </a:t>
            </a:r>
            <a:r>
              <a:rPr lang="ru-RU" sz="1600" dirty="0">
                <a:latin typeface="Monotype Corsiva" panose="03010101010201010101" pitchFamily="66" charset="0"/>
              </a:rPr>
              <a:t>                                                  1990 г.       </a:t>
            </a:r>
            <a:endParaRPr lang="ru-RU" sz="1600" dirty="0" smtClean="0">
              <a:latin typeface="Monotype Corsiva" panose="03010101010201010101" pitchFamily="66" charset="0"/>
            </a:endParaRPr>
          </a:p>
          <a:p>
            <a:r>
              <a:rPr lang="ru-RU" sz="1600" dirty="0">
                <a:latin typeface="Monotype Corsiva" panose="03010101010201010101" pitchFamily="66" charset="0"/>
              </a:rPr>
              <a:t> </a:t>
            </a:r>
            <a:r>
              <a:rPr lang="ru-RU" sz="1600" dirty="0" smtClean="0">
                <a:latin typeface="Monotype Corsiva" panose="03010101010201010101" pitchFamily="66" charset="0"/>
              </a:rPr>
              <a:t>                                                </a:t>
            </a:r>
            <a:r>
              <a:rPr lang="ru-RU" sz="1500" b="1" dirty="0" smtClean="0">
                <a:latin typeface="Monotype Corsiva" panose="03010101010201010101" pitchFamily="66" charset="0"/>
              </a:rPr>
              <a:t>                                            </a:t>
            </a:r>
          </a:p>
          <a:p>
            <a:endParaRPr lang="ru-RU" sz="1400" dirty="0" smtClean="0">
              <a:latin typeface="Monotype Corsiva" panose="03010101010201010101" pitchFamily="66" charset="0"/>
            </a:endParaRPr>
          </a:p>
          <a:p>
            <a:endParaRPr lang="ru-RU" sz="1400" dirty="0" smtClean="0">
              <a:latin typeface="Monotype Corsiva" panose="03010101010201010101" pitchFamily="66" charset="0"/>
            </a:endParaRPr>
          </a:p>
          <a:p>
            <a:endParaRPr lang="ru-RU" dirty="0" smtClean="0"/>
          </a:p>
          <a:p>
            <a:endParaRPr lang="ru-RU" dirty="0"/>
          </a:p>
        </p:txBody>
      </p:sp>
    </p:spTree>
    <p:extLst>
      <p:ext uri="{BB962C8B-B14F-4D97-AF65-F5344CB8AC3E}">
        <p14:creationId xmlns:p14="http://schemas.microsoft.com/office/powerpoint/2010/main" val="1422008776"/>
      </p:ext>
    </p:extLst>
  </p:cSld>
  <p:clrMapOvr>
    <a:masterClrMapping/>
  </p:clrMapOvr>
  <mc:AlternateContent xmlns:mc="http://schemas.openxmlformats.org/markup-compatibility/2006" xmlns:p14="http://schemas.microsoft.com/office/powerpoint/2010/main">
    <mc:Choice Requires="p14">
      <p:transition spd="slow" p14:dur="1500" advTm="16000">
        <p:blinds dir="vert"/>
      </p:transition>
    </mc:Choice>
    <mc:Fallback xmlns="">
      <p:transition spd="slow" advTm="16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500"/>
                                        <p:tgtEl>
                                          <p:spTgt spid="3"/>
                                        </p:tgtEl>
                                      </p:cBhvr>
                                    </p:animEffect>
                                  </p:childTnLst>
                                </p:cTn>
                              </p:par>
                            </p:childTnLst>
                          </p:cTn>
                        </p:par>
                        <p:par>
                          <p:cTn id="8" fill="hold">
                            <p:stCondLst>
                              <p:cond delay="1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3500" fill="hold"/>
                                        <p:tgtEl>
                                          <p:spTgt spid="8"/>
                                        </p:tgtEl>
                                        <p:attrNameLst>
                                          <p:attrName>ppt_w</p:attrName>
                                        </p:attrNameLst>
                                      </p:cBhvr>
                                      <p:tavLst>
                                        <p:tav tm="0">
                                          <p:val>
                                            <p:fltVal val="0"/>
                                          </p:val>
                                        </p:tav>
                                        <p:tav tm="100000">
                                          <p:val>
                                            <p:strVal val="#ppt_w"/>
                                          </p:val>
                                        </p:tav>
                                      </p:tavLst>
                                    </p:anim>
                                    <p:anim calcmode="lin" valueType="num">
                                      <p:cBhvr>
                                        <p:cTn id="12" dur="3500" fill="hold"/>
                                        <p:tgtEl>
                                          <p:spTgt spid="8"/>
                                        </p:tgtEl>
                                        <p:attrNameLst>
                                          <p:attrName>ppt_h</p:attrName>
                                        </p:attrNameLst>
                                      </p:cBhvr>
                                      <p:tavLst>
                                        <p:tav tm="0">
                                          <p:val>
                                            <p:fltVal val="0"/>
                                          </p:val>
                                        </p:tav>
                                        <p:tav tm="100000">
                                          <p:val>
                                            <p:strVal val="#ppt_h"/>
                                          </p:val>
                                        </p:tav>
                                      </p:tavLst>
                                    </p:anim>
                                    <p:animEffect transition="in" filter="fade">
                                      <p:cBhvr>
                                        <p:cTn id="13" dur="3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sp>
        <p:nvSpPr>
          <p:cNvPr id="2" name="TextBox 1"/>
          <p:cNvSpPr txBox="1"/>
          <p:nvPr/>
        </p:nvSpPr>
        <p:spPr>
          <a:xfrm>
            <a:off x="323528" y="197345"/>
            <a:ext cx="8496944" cy="6401753"/>
          </a:xfrm>
          <a:prstGeom prst="rect">
            <a:avLst/>
          </a:prstGeom>
          <a:noFill/>
        </p:spPr>
        <p:txBody>
          <a:bodyPr wrap="square" numCol="2" rtlCol="0">
            <a:spAutoFit/>
          </a:bodyPr>
          <a:lstStyle/>
          <a:p>
            <a:r>
              <a:rPr lang="ru-RU" sz="2800" dirty="0" smtClean="0">
                <a:latin typeface="Monotype Corsiva" panose="03010101010201010101" pitchFamily="66" charset="0"/>
              </a:rPr>
              <a:t>      Гимн Лаишево!</a:t>
            </a:r>
          </a:p>
          <a:p>
            <a:endParaRPr lang="ru-RU" dirty="0"/>
          </a:p>
          <a:p>
            <a:r>
              <a:rPr lang="ru-RU" dirty="0" smtClean="0">
                <a:latin typeface="Monotype Corsiva" panose="03010101010201010101" pitchFamily="66" charset="0"/>
              </a:rPr>
              <a:t>   1. Камский простор, леса узор,</a:t>
            </a:r>
          </a:p>
          <a:p>
            <a:r>
              <a:rPr lang="ru-RU" dirty="0">
                <a:latin typeface="Monotype Corsiva" panose="03010101010201010101" pitchFamily="66" charset="0"/>
              </a:rPr>
              <a:t> </a:t>
            </a:r>
            <a:r>
              <a:rPr lang="ru-RU" dirty="0" smtClean="0">
                <a:latin typeface="Monotype Corsiva" panose="03010101010201010101" pitchFamily="66" charset="0"/>
              </a:rPr>
              <a:t>      Край наш прекрасный, любимый.</a:t>
            </a:r>
          </a:p>
          <a:p>
            <a:r>
              <a:rPr lang="ru-RU" dirty="0">
                <a:latin typeface="Monotype Corsiva" panose="03010101010201010101" pitchFamily="66" charset="0"/>
              </a:rPr>
              <a:t> </a:t>
            </a:r>
            <a:r>
              <a:rPr lang="ru-RU" dirty="0" smtClean="0">
                <a:latin typeface="Monotype Corsiva" panose="03010101010201010101" pitchFamily="66" charset="0"/>
              </a:rPr>
              <a:t>      А над рекой город родной – </a:t>
            </a:r>
          </a:p>
          <a:p>
            <a:r>
              <a:rPr lang="ru-RU" dirty="0" smtClean="0">
                <a:latin typeface="Monotype Corsiva" panose="03010101010201010101" pitchFamily="66" charset="0"/>
              </a:rPr>
              <a:t>       Город  Лаишев старинный.</a:t>
            </a:r>
          </a:p>
          <a:p>
            <a:r>
              <a:rPr lang="ru-RU" dirty="0" smtClean="0">
                <a:latin typeface="Monotype Corsiva" panose="03010101010201010101" pitchFamily="66" charset="0"/>
              </a:rPr>
              <a:t>Припев:</a:t>
            </a:r>
          </a:p>
          <a:p>
            <a:r>
              <a:rPr lang="ru-RU" dirty="0" smtClean="0">
                <a:latin typeface="Monotype Corsiva" panose="03010101010201010101" pitchFamily="66" charset="0"/>
              </a:rPr>
              <a:t>              Край наш лаишевский славься,</a:t>
            </a:r>
          </a:p>
          <a:p>
            <a:r>
              <a:rPr lang="ru-RU" dirty="0" smtClean="0">
                <a:latin typeface="Monotype Corsiva" panose="03010101010201010101" pitchFamily="66" charset="0"/>
              </a:rPr>
              <a:t>              Пусть зеленеют поля,</a:t>
            </a:r>
          </a:p>
          <a:p>
            <a:r>
              <a:rPr lang="ru-RU" dirty="0" smtClean="0">
                <a:latin typeface="Monotype Corsiva" panose="03010101010201010101" pitchFamily="66" charset="0"/>
              </a:rPr>
              <a:t>              Пусть расцветает все краше</a:t>
            </a:r>
          </a:p>
          <a:p>
            <a:r>
              <a:rPr lang="ru-RU" dirty="0" smtClean="0">
                <a:latin typeface="Monotype Corsiva" panose="03010101010201010101" pitchFamily="66" charset="0"/>
              </a:rPr>
              <a:t>              Наша родная земля.</a:t>
            </a:r>
            <a:endParaRPr lang="ru-RU" dirty="0">
              <a:latin typeface="Monotype Corsiva" panose="03010101010201010101" pitchFamily="66" charset="0"/>
            </a:endParaRPr>
          </a:p>
          <a:p>
            <a:r>
              <a:rPr lang="ru-RU" dirty="0" smtClean="0">
                <a:latin typeface="Monotype Corsiva" panose="03010101010201010101" pitchFamily="66" charset="0"/>
              </a:rPr>
              <a:t>2. Здесь мы живем, светел наш дом,</a:t>
            </a:r>
          </a:p>
          <a:p>
            <a:r>
              <a:rPr lang="ru-RU" dirty="0">
                <a:latin typeface="Monotype Corsiva" panose="03010101010201010101" pitchFamily="66" charset="0"/>
              </a:rPr>
              <a:t> </a:t>
            </a:r>
            <a:r>
              <a:rPr lang="ru-RU" dirty="0" smtClean="0">
                <a:latin typeface="Monotype Corsiva" panose="03010101010201010101" pitchFamily="66" charset="0"/>
              </a:rPr>
              <a:t>   Можем мы краем гордиться.</a:t>
            </a:r>
          </a:p>
          <a:p>
            <a:r>
              <a:rPr lang="ru-RU" dirty="0">
                <a:latin typeface="Monotype Corsiva" panose="03010101010201010101" pitchFamily="66" charset="0"/>
              </a:rPr>
              <a:t> </a:t>
            </a:r>
            <a:r>
              <a:rPr lang="ru-RU" dirty="0" smtClean="0">
                <a:latin typeface="Monotype Corsiva" panose="03010101010201010101" pitchFamily="66" charset="0"/>
              </a:rPr>
              <a:t>   Каждый из нас славен трудом,</a:t>
            </a:r>
          </a:p>
          <a:p>
            <a:r>
              <a:rPr lang="ru-RU" dirty="0">
                <a:latin typeface="Monotype Corsiva" panose="03010101010201010101" pitchFamily="66" charset="0"/>
              </a:rPr>
              <a:t> </a:t>
            </a:r>
            <a:r>
              <a:rPr lang="ru-RU" dirty="0" smtClean="0">
                <a:latin typeface="Monotype Corsiva" panose="03010101010201010101" pitchFamily="66" charset="0"/>
              </a:rPr>
              <a:t>   Каждый к победе стремится.</a:t>
            </a:r>
          </a:p>
          <a:p>
            <a:r>
              <a:rPr lang="ru-RU" dirty="0" smtClean="0">
                <a:latin typeface="Monotype Corsiva" panose="03010101010201010101" pitchFamily="66" charset="0"/>
              </a:rPr>
              <a:t>Припев:</a:t>
            </a:r>
          </a:p>
          <a:p>
            <a:r>
              <a:rPr lang="ru-RU" dirty="0">
                <a:latin typeface="Monotype Corsiva" panose="03010101010201010101" pitchFamily="66" charset="0"/>
              </a:rPr>
              <a:t>               </a:t>
            </a:r>
            <a:r>
              <a:rPr lang="ru-RU" dirty="0" smtClean="0">
                <a:latin typeface="Monotype Corsiva" panose="03010101010201010101" pitchFamily="66" charset="0"/>
              </a:rPr>
              <a:t>Край </a:t>
            </a:r>
            <a:r>
              <a:rPr lang="ru-RU" dirty="0">
                <a:latin typeface="Monotype Corsiva" panose="03010101010201010101" pitchFamily="66" charset="0"/>
              </a:rPr>
              <a:t>наш лаишевский славься,</a:t>
            </a:r>
          </a:p>
          <a:p>
            <a:r>
              <a:rPr lang="ru-RU" dirty="0" smtClean="0">
                <a:latin typeface="Monotype Corsiva" panose="03010101010201010101" pitchFamily="66" charset="0"/>
              </a:rPr>
              <a:t>               Пусть </a:t>
            </a:r>
            <a:r>
              <a:rPr lang="ru-RU" dirty="0">
                <a:latin typeface="Monotype Corsiva" panose="03010101010201010101" pitchFamily="66" charset="0"/>
              </a:rPr>
              <a:t>зеленеют поля,</a:t>
            </a:r>
          </a:p>
          <a:p>
            <a:r>
              <a:rPr lang="ru-RU" dirty="0" smtClean="0">
                <a:latin typeface="Monotype Corsiva" panose="03010101010201010101" pitchFamily="66" charset="0"/>
              </a:rPr>
              <a:t>               Пусть </a:t>
            </a:r>
            <a:r>
              <a:rPr lang="ru-RU" dirty="0">
                <a:latin typeface="Monotype Corsiva" panose="03010101010201010101" pitchFamily="66" charset="0"/>
              </a:rPr>
              <a:t>расцветает все краше</a:t>
            </a:r>
          </a:p>
          <a:p>
            <a:r>
              <a:rPr lang="ru-RU" dirty="0" smtClean="0">
                <a:latin typeface="Monotype Corsiva" panose="03010101010201010101" pitchFamily="66" charset="0"/>
              </a:rPr>
              <a:t>               Наша </a:t>
            </a:r>
            <a:r>
              <a:rPr lang="ru-RU" dirty="0">
                <a:latin typeface="Monotype Corsiva" panose="03010101010201010101" pitchFamily="66" charset="0"/>
              </a:rPr>
              <a:t>родная земля</a:t>
            </a:r>
            <a:r>
              <a:rPr lang="ru-RU" dirty="0" smtClean="0">
                <a:latin typeface="Monotype Corsiva" panose="03010101010201010101" pitchFamily="66" charset="0"/>
              </a:rPr>
              <a:t>.</a:t>
            </a:r>
          </a:p>
          <a:p>
            <a:endParaRPr lang="ru-RU" dirty="0">
              <a:latin typeface="Monotype Corsiva" panose="03010101010201010101" pitchFamily="66" charset="0"/>
            </a:endParaRPr>
          </a:p>
          <a:p>
            <a:endParaRPr lang="ru-RU" dirty="0" smtClean="0">
              <a:latin typeface="Monotype Corsiva" panose="03010101010201010101" pitchFamily="66" charset="0"/>
            </a:endParaRPr>
          </a:p>
          <a:p>
            <a:endParaRPr lang="ru-RU" dirty="0">
              <a:latin typeface="Monotype Corsiva" panose="03010101010201010101" pitchFamily="66" charset="0"/>
            </a:endParaRPr>
          </a:p>
          <a:p>
            <a:endParaRPr lang="ru-RU" dirty="0" smtClean="0">
              <a:latin typeface="Monotype Corsiva" panose="03010101010201010101" pitchFamily="66" charset="0"/>
            </a:endParaRPr>
          </a:p>
          <a:p>
            <a:endParaRPr lang="ru-RU" dirty="0">
              <a:latin typeface="Monotype Corsiva" panose="03010101010201010101" pitchFamily="66" charset="0"/>
            </a:endParaRPr>
          </a:p>
          <a:p>
            <a:r>
              <a:rPr lang="ru-RU" dirty="0" smtClean="0">
                <a:latin typeface="Monotype Corsiva" panose="03010101010201010101" pitchFamily="66" charset="0"/>
              </a:rPr>
              <a:t>   3. Спаяны мы дружбой навек,</a:t>
            </a:r>
          </a:p>
          <a:p>
            <a:r>
              <a:rPr lang="ru-RU" dirty="0">
                <a:latin typeface="Monotype Corsiva" panose="03010101010201010101" pitchFamily="66" charset="0"/>
              </a:rPr>
              <a:t> </a:t>
            </a:r>
            <a:r>
              <a:rPr lang="ru-RU" dirty="0" smtClean="0">
                <a:latin typeface="Monotype Corsiva" panose="03010101010201010101" pitchFamily="66" charset="0"/>
              </a:rPr>
              <a:t>      Дружба и братство едины.</a:t>
            </a:r>
          </a:p>
          <a:p>
            <a:r>
              <a:rPr lang="ru-RU" dirty="0">
                <a:latin typeface="Monotype Corsiva" panose="03010101010201010101" pitchFamily="66" charset="0"/>
              </a:rPr>
              <a:t> </a:t>
            </a:r>
            <a:r>
              <a:rPr lang="ru-RU" dirty="0" smtClean="0">
                <a:latin typeface="Monotype Corsiva" panose="03010101010201010101" pitchFamily="66" charset="0"/>
              </a:rPr>
              <a:t>      Кем бы ты ни был, простой человек,</a:t>
            </a:r>
          </a:p>
          <a:p>
            <a:r>
              <a:rPr lang="ru-RU" dirty="0">
                <a:latin typeface="Monotype Corsiva" panose="03010101010201010101" pitchFamily="66" charset="0"/>
              </a:rPr>
              <a:t> </a:t>
            </a:r>
            <a:r>
              <a:rPr lang="ru-RU" dirty="0" smtClean="0">
                <a:latin typeface="Monotype Corsiva" panose="03010101010201010101" pitchFamily="66" charset="0"/>
              </a:rPr>
              <a:t>      Вместе мы непобедимы</a:t>
            </a:r>
          </a:p>
          <a:p>
            <a:r>
              <a:rPr lang="ru-RU" dirty="0" smtClean="0">
                <a:solidFill>
                  <a:prstClr val="black"/>
                </a:solidFill>
                <a:latin typeface="Monotype Corsiva" panose="03010101010201010101" pitchFamily="66" charset="0"/>
              </a:rPr>
              <a:t>Припев</a:t>
            </a:r>
            <a:r>
              <a:rPr lang="ru-RU" dirty="0">
                <a:solidFill>
                  <a:prstClr val="black"/>
                </a:solidFill>
                <a:latin typeface="Monotype Corsiva" panose="03010101010201010101" pitchFamily="66" charset="0"/>
              </a:rPr>
              <a:t>:</a:t>
            </a:r>
          </a:p>
          <a:p>
            <a:pPr lvl="0"/>
            <a:r>
              <a:rPr lang="ru-RU" dirty="0">
                <a:solidFill>
                  <a:prstClr val="black"/>
                </a:solidFill>
                <a:latin typeface="Monotype Corsiva" panose="03010101010201010101" pitchFamily="66" charset="0"/>
              </a:rPr>
              <a:t>               Край наш лаишевский славься,</a:t>
            </a:r>
          </a:p>
          <a:p>
            <a:pPr lvl="0"/>
            <a:r>
              <a:rPr lang="ru-RU" dirty="0">
                <a:solidFill>
                  <a:prstClr val="black"/>
                </a:solidFill>
                <a:latin typeface="Monotype Corsiva" panose="03010101010201010101" pitchFamily="66" charset="0"/>
              </a:rPr>
              <a:t>               Пусть зеленеют поля,</a:t>
            </a:r>
          </a:p>
          <a:p>
            <a:pPr lvl="0"/>
            <a:r>
              <a:rPr lang="ru-RU" dirty="0">
                <a:solidFill>
                  <a:prstClr val="black"/>
                </a:solidFill>
                <a:latin typeface="Monotype Corsiva" panose="03010101010201010101" pitchFamily="66" charset="0"/>
              </a:rPr>
              <a:t>               Пусть расцветает все краше</a:t>
            </a:r>
          </a:p>
          <a:p>
            <a:pPr lvl="0"/>
            <a:r>
              <a:rPr lang="ru-RU" dirty="0">
                <a:solidFill>
                  <a:prstClr val="black"/>
                </a:solidFill>
                <a:latin typeface="Monotype Corsiva" panose="03010101010201010101" pitchFamily="66" charset="0"/>
              </a:rPr>
              <a:t>               Наша родная земля.</a:t>
            </a:r>
          </a:p>
          <a:p>
            <a:endParaRPr lang="ru-RU" dirty="0" smtClean="0"/>
          </a:p>
          <a:p>
            <a:endParaRPr lang="ru-RU" dirty="0"/>
          </a:p>
        </p:txBody>
      </p:sp>
    </p:spTree>
    <p:extLst>
      <p:ext uri="{BB962C8B-B14F-4D97-AF65-F5344CB8AC3E}">
        <p14:creationId xmlns:p14="http://schemas.microsoft.com/office/powerpoint/2010/main" val="1276442173"/>
      </p:ext>
    </p:extLst>
  </p:cSld>
  <p:clrMapOvr>
    <a:masterClrMapping/>
  </p:clrMapOvr>
  <mc:AlternateContent xmlns:mc="http://schemas.openxmlformats.org/markup-compatibility/2006" xmlns:p14="http://schemas.microsoft.com/office/powerpoint/2010/main">
    <mc:Choice Requires="p14">
      <p:transition spd="slow" p14:dur="1500" advTm="10000">
        <p14:flash/>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animEffect transition="in" filter="fade">
                                      <p:cBhvr>
                                        <p:cTn id="9"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1043608" y="86967"/>
            <a:ext cx="7416824" cy="830997"/>
          </a:xfrm>
          <a:prstGeom prst="rect">
            <a:avLst/>
          </a:prstGeom>
          <a:noFill/>
        </p:spPr>
        <p:txBody>
          <a:bodyPr wrap="square" rtlCol="0">
            <a:spAutoFit/>
          </a:bodyPr>
          <a:lstStyle/>
          <a:p>
            <a:pPr algn="ctr"/>
            <a:r>
              <a:rPr lang="ru-RU" sz="4800" b="1" dirty="0" smtClean="0">
                <a:solidFill>
                  <a:srgbClr val="0070C0"/>
                </a:solidFill>
                <a:latin typeface="Monotype Corsiva" panose="03010101010201010101" pitchFamily="66" charset="0"/>
              </a:rPr>
              <a:t>Ильсияр Иксанова</a:t>
            </a:r>
            <a:endParaRPr lang="ru-RU" sz="4800" b="1" dirty="0">
              <a:solidFill>
                <a:srgbClr val="0070C0"/>
              </a:solidFill>
              <a:latin typeface="Monotype Corsiva" panose="03010101010201010101" pitchFamily="66" charset="0"/>
            </a:endParaRPr>
          </a:p>
        </p:txBody>
      </p:sp>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340768"/>
            <a:ext cx="3024336" cy="48876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extBox 1"/>
          <p:cNvSpPr txBox="1"/>
          <p:nvPr/>
        </p:nvSpPr>
        <p:spPr>
          <a:xfrm>
            <a:off x="4139952" y="1844824"/>
            <a:ext cx="3960440" cy="3739485"/>
          </a:xfrm>
          <a:prstGeom prst="rect">
            <a:avLst/>
          </a:prstGeom>
          <a:noFill/>
        </p:spPr>
        <p:txBody>
          <a:bodyPr wrap="square" rtlCol="0">
            <a:spAutoFit/>
          </a:bodyPr>
          <a:lstStyle/>
          <a:p>
            <a:pPr>
              <a:lnSpc>
                <a:spcPct val="150000"/>
              </a:lnSpc>
            </a:pPr>
            <a:r>
              <a:rPr lang="ru-RU" dirty="0" smtClean="0">
                <a:latin typeface="Sitka Heading" panose="02000505000000020004" pitchFamily="2" charset="0"/>
                <a:cs typeface="Iskoola Pota" panose="020B0502040204020203" pitchFamily="34" charset="0"/>
              </a:rPr>
              <a:t>                 </a:t>
            </a:r>
            <a:r>
              <a:rPr lang="ru-RU" dirty="0" smtClean="0">
                <a:latin typeface="Monotype Corsiva" panose="03010101010201010101" pitchFamily="66" charset="0"/>
                <a:cs typeface="Iskoola Pota" panose="020B0502040204020203" pitchFamily="34" charset="0"/>
              </a:rPr>
              <a:t>ТУГАН ЙОРТ</a:t>
            </a:r>
            <a:endParaRPr lang="ru-RU" dirty="0">
              <a:latin typeface="Monotype Corsiva" panose="03010101010201010101" pitchFamily="66" charset="0"/>
              <a:cs typeface="Iskoola Pota" panose="020B0502040204020203" pitchFamily="34" charset="0"/>
            </a:endParaRPr>
          </a:p>
          <a:p>
            <a:pPr>
              <a:lnSpc>
                <a:spcPct val="150000"/>
              </a:lnSpc>
            </a:pPr>
            <a:r>
              <a:rPr lang="ru-RU" sz="2000" dirty="0" smtClean="0">
                <a:latin typeface="Monotype Corsiva" panose="03010101010201010101" pitchFamily="66" charset="0"/>
                <a:cs typeface="Iskoola Pota" panose="020B0502040204020203" pitchFamily="34" charset="0"/>
              </a:rPr>
              <a:t>«…</a:t>
            </a:r>
            <a:r>
              <a:rPr lang="ru-RU" sz="2000" dirty="0" err="1" smtClean="0">
                <a:latin typeface="Monotype Corsiva" panose="03010101010201010101" pitchFamily="66" charset="0"/>
                <a:cs typeface="Iskoola Pota" panose="020B0502040204020203" pitchFamily="34" charset="0"/>
              </a:rPr>
              <a:t>Син</a:t>
            </a:r>
            <a:r>
              <a:rPr lang="ru-RU" sz="2000" dirty="0" smtClean="0">
                <a:latin typeface="Monotype Corsiva" panose="03010101010201010101" pitchFamily="66" charset="0"/>
                <a:cs typeface="Iskoola Pota" panose="020B0502040204020203" pitchFamily="34" charset="0"/>
              </a:rPr>
              <a:t> ми</a:t>
            </a:r>
            <a:r>
              <a:rPr lang="tt-RU" sz="2000" dirty="0" smtClean="0">
                <a:latin typeface="Monotype Corsiva" panose="03010101010201010101" pitchFamily="66" charset="0"/>
                <a:cs typeface="Iskoola Pota" panose="020B0502040204020203" pitchFamily="34" charset="0"/>
              </a:rPr>
              <a:t>ң</a:t>
            </a:r>
            <a:r>
              <a:rPr lang="ru-RU" sz="2000" dirty="0" smtClean="0">
                <a:latin typeface="Monotype Corsiva" panose="03010101010201010101" pitchFamily="66" charset="0"/>
                <a:cs typeface="Iskoola Pota" panose="020B0502040204020203" pitchFamily="34" charset="0"/>
              </a:rPr>
              <a:t>а </a:t>
            </a:r>
            <a:r>
              <a:rPr lang="ru-RU" sz="2000" dirty="0" err="1" smtClean="0">
                <a:latin typeface="Monotype Corsiva" panose="03010101010201010101" pitchFamily="66" charset="0"/>
                <a:cs typeface="Iskoola Pota" panose="020B0502040204020203" pitchFamily="34" charset="0"/>
              </a:rPr>
              <a:t>Дөньядан</a:t>
            </a:r>
            <a:r>
              <a:rPr lang="ru-RU" sz="2000" dirty="0" smtClean="0">
                <a:latin typeface="Monotype Corsiva" panose="03010101010201010101" pitchFamily="66" charset="0"/>
                <a:cs typeface="Iskoola Pota" panose="020B0502040204020203" pitchFamily="34" charset="0"/>
              </a:rPr>
              <a:t> </a:t>
            </a:r>
            <a:r>
              <a:rPr lang="ru-RU" sz="2000" dirty="0" err="1">
                <a:latin typeface="Monotype Corsiva" panose="03010101010201010101" pitchFamily="66" charset="0"/>
                <a:cs typeface="Iskoola Pota" panose="020B0502040204020203" pitchFamily="34" charset="0"/>
              </a:rPr>
              <a:t>зуррак</a:t>
            </a:r>
            <a:r>
              <a:rPr lang="ru-RU" sz="2000" dirty="0">
                <a:latin typeface="Monotype Corsiva" panose="03010101010201010101" pitchFamily="66" charset="0"/>
                <a:cs typeface="Iskoola Pota" panose="020B0502040204020203" pitchFamily="34" charset="0"/>
              </a:rPr>
              <a:t>, </a:t>
            </a:r>
          </a:p>
          <a:p>
            <a:pPr>
              <a:lnSpc>
                <a:spcPct val="150000"/>
              </a:lnSpc>
            </a:pPr>
            <a:r>
              <a:rPr lang="ru-RU" sz="2000" dirty="0" smtClean="0">
                <a:latin typeface="Monotype Corsiva" panose="03010101010201010101" pitchFamily="66" charset="0"/>
                <a:cs typeface="Iskoola Pota" panose="020B0502040204020203" pitchFamily="34" charset="0"/>
              </a:rPr>
              <a:t>   </a:t>
            </a:r>
            <a:r>
              <a:rPr lang="ru-RU" sz="2000" dirty="0" err="1" smtClean="0">
                <a:latin typeface="Monotype Corsiva" panose="03010101010201010101" pitchFamily="66" charset="0"/>
                <a:cs typeface="Iskoola Pota" panose="020B0502040204020203" pitchFamily="34" charset="0"/>
              </a:rPr>
              <a:t>Син</a:t>
            </a:r>
            <a:r>
              <a:rPr lang="ru-RU" sz="2000" dirty="0" smtClean="0">
                <a:latin typeface="Monotype Corsiva" panose="03010101010201010101" pitchFamily="66" charset="0"/>
                <a:cs typeface="Iskoola Pota" panose="020B0502040204020203" pitchFamily="34" charset="0"/>
              </a:rPr>
              <a:t> </a:t>
            </a:r>
            <a:r>
              <a:rPr lang="ru-RU" sz="2000" dirty="0">
                <a:latin typeface="Monotype Corsiva" panose="03010101010201010101" pitchFamily="66" charset="0"/>
                <a:cs typeface="Iskoola Pota" panose="020B0502040204020203" pitchFamily="34" charset="0"/>
              </a:rPr>
              <a:t>- </a:t>
            </a:r>
            <a:r>
              <a:rPr lang="ru-RU" sz="2000" dirty="0" err="1" smtClean="0">
                <a:latin typeface="Monotype Corsiva" panose="03010101010201010101" pitchFamily="66" charset="0"/>
                <a:cs typeface="Iskoola Pota" panose="020B0502040204020203" pitchFamily="34" charset="0"/>
              </a:rPr>
              <a:t>әти</a:t>
            </a:r>
            <a:r>
              <a:rPr lang="ru-RU" sz="2000" dirty="0">
                <a:latin typeface="Monotype Corsiva" panose="03010101010201010101" pitchFamily="66" charset="0"/>
                <a:cs typeface="Iskoola Pota" panose="020B0502040204020203" pitchFamily="34" charset="0"/>
              </a:rPr>
              <a:t>, 	</a:t>
            </a:r>
          </a:p>
          <a:p>
            <a:pPr>
              <a:lnSpc>
                <a:spcPct val="150000"/>
              </a:lnSpc>
            </a:pPr>
            <a:r>
              <a:rPr lang="ru-RU" sz="2000" dirty="0" smtClean="0">
                <a:latin typeface="Monotype Corsiva" panose="03010101010201010101" pitchFamily="66" charset="0"/>
                <a:cs typeface="Iskoola Pota" panose="020B0502040204020203" pitchFamily="34" charset="0"/>
              </a:rPr>
              <a:t>                      </a:t>
            </a:r>
            <a:r>
              <a:rPr lang="ru-RU" sz="2000" dirty="0" err="1" smtClean="0">
                <a:latin typeface="Monotype Corsiva" panose="03010101010201010101" pitchFamily="66" charset="0"/>
                <a:cs typeface="Iskoola Pota" panose="020B0502040204020203" pitchFamily="34" charset="0"/>
              </a:rPr>
              <a:t>син</a:t>
            </a:r>
            <a:r>
              <a:rPr lang="ru-RU" sz="2000" dirty="0" smtClean="0">
                <a:latin typeface="Monotype Corsiva" panose="03010101010201010101" pitchFamily="66" charset="0"/>
                <a:cs typeface="Iskoola Pota" panose="020B0502040204020203" pitchFamily="34" charset="0"/>
              </a:rPr>
              <a:t> </a:t>
            </a:r>
            <a:r>
              <a:rPr lang="ru-RU" sz="2000" dirty="0">
                <a:latin typeface="Monotype Corsiva" panose="03010101010201010101" pitchFamily="66" charset="0"/>
                <a:cs typeface="Iskoola Pota" panose="020B0502040204020203" pitchFamily="34" charset="0"/>
              </a:rPr>
              <a:t>- </a:t>
            </a:r>
            <a:r>
              <a:rPr lang="ru-RU" sz="2000" dirty="0" err="1" smtClean="0">
                <a:latin typeface="Monotype Corsiva" panose="03010101010201010101" pitchFamily="66" charset="0"/>
                <a:cs typeface="Iskoola Pota" panose="020B0502040204020203" pitchFamily="34" charset="0"/>
              </a:rPr>
              <a:t>әни</a:t>
            </a:r>
            <a:r>
              <a:rPr lang="ru-RU" sz="2000" dirty="0">
                <a:latin typeface="Monotype Corsiva" panose="03010101010201010101" pitchFamily="66" charset="0"/>
                <a:cs typeface="Iskoola Pota" panose="020B0502040204020203" pitchFamily="34" charset="0"/>
              </a:rPr>
              <a:t>, </a:t>
            </a:r>
          </a:p>
          <a:p>
            <a:pPr>
              <a:lnSpc>
                <a:spcPct val="150000"/>
              </a:lnSpc>
            </a:pPr>
            <a:r>
              <a:rPr lang="ru-RU" sz="2000" dirty="0" smtClean="0">
                <a:latin typeface="Monotype Corsiva" panose="03010101010201010101" pitchFamily="66" charset="0"/>
                <a:cs typeface="Iskoola Pota" panose="020B0502040204020203" pitchFamily="34" charset="0"/>
              </a:rPr>
              <a:t>                                          </a:t>
            </a:r>
            <a:r>
              <a:rPr lang="ru-RU" sz="2000" dirty="0" err="1" smtClean="0">
                <a:latin typeface="Monotype Corsiva" panose="03010101010201010101" pitchFamily="66" charset="0"/>
                <a:cs typeface="Iskoola Pota" panose="020B0502040204020203" pitchFamily="34" charset="0"/>
              </a:rPr>
              <a:t>син</a:t>
            </a:r>
            <a:r>
              <a:rPr lang="ru-RU" sz="2000" dirty="0" smtClean="0">
                <a:latin typeface="Monotype Corsiva" panose="03010101010201010101" pitchFamily="66" charset="0"/>
                <a:cs typeface="Iskoola Pota" panose="020B0502040204020203" pitchFamily="34" charset="0"/>
              </a:rPr>
              <a:t> </a:t>
            </a:r>
            <a:r>
              <a:rPr lang="ru-RU" sz="2000" dirty="0">
                <a:latin typeface="Monotype Corsiva" panose="03010101010201010101" pitchFamily="66" charset="0"/>
                <a:cs typeface="Iskoola Pota" panose="020B0502040204020203" pitchFamily="34" charset="0"/>
              </a:rPr>
              <a:t>- </a:t>
            </a:r>
            <a:r>
              <a:rPr lang="ru-RU" sz="2000" dirty="0" err="1">
                <a:latin typeface="Monotype Corsiva" panose="03010101010201010101" pitchFamily="66" charset="0"/>
                <a:cs typeface="Iskoola Pota" panose="020B0502040204020203" pitchFamily="34" charset="0"/>
              </a:rPr>
              <a:t>Нигез</a:t>
            </a:r>
            <a:r>
              <a:rPr lang="ru-RU" sz="2000" dirty="0">
                <a:latin typeface="Monotype Corsiva" panose="03010101010201010101" pitchFamily="66" charset="0"/>
                <a:cs typeface="Iskoola Pota" panose="020B0502040204020203" pitchFamily="34" charset="0"/>
              </a:rPr>
              <a:t>. </a:t>
            </a:r>
          </a:p>
          <a:p>
            <a:pPr>
              <a:lnSpc>
                <a:spcPct val="150000"/>
              </a:lnSpc>
            </a:pPr>
            <a:r>
              <a:rPr lang="ru-RU" sz="2000" dirty="0" smtClean="0">
                <a:latin typeface="Monotype Corsiva" panose="03010101010201010101" pitchFamily="66" charset="0"/>
                <a:cs typeface="Iskoola Pota" panose="020B0502040204020203" pitchFamily="34" charset="0"/>
              </a:rPr>
              <a:t>   </a:t>
            </a:r>
            <a:r>
              <a:rPr lang="ru-RU" sz="2000" dirty="0" err="1" smtClean="0">
                <a:latin typeface="Monotype Corsiva" panose="03010101010201010101" pitchFamily="66" charset="0"/>
                <a:cs typeface="Iskoola Pota" panose="020B0502040204020203" pitchFamily="34" charset="0"/>
              </a:rPr>
              <a:t>Син</a:t>
            </a:r>
            <a:r>
              <a:rPr lang="ru-RU" sz="2000" dirty="0" smtClean="0">
                <a:latin typeface="Monotype Corsiva" panose="03010101010201010101" pitchFamily="66" charset="0"/>
                <a:cs typeface="Iskoola Pota" panose="020B0502040204020203" pitchFamily="34" charset="0"/>
              </a:rPr>
              <a:t> </a:t>
            </a:r>
            <a:r>
              <a:rPr lang="ru-RU" sz="2000" dirty="0">
                <a:latin typeface="Monotype Corsiva" panose="03010101010201010101" pitchFamily="66" charset="0"/>
                <a:cs typeface="Iskoola Pota" panose="020B0502040204020203" pitchFamily="34" charset="0"/>
              </a:rPr>
              <a:t>- </a:t>
            </a:r>
            <a:r>
              <a:rPr lang="ru-RU" sz="2000" dirty="0" err="1" smtClean="0">
                <a:latin typeface="Monotype Corsiva" panose="03010101010201010101" pitchFamily="66" charset="0"/>
                <a:cs typeface="Iskoola Pota" panose="020B0502040204020203" pitchFamily="34" charset="0"/>
              </a:rPr>
              <a:t>җирдә</a:t>
            </a:r>
            <a:r>
              <a:rPr lang="ru-RU" sz="2000" dirty="0" smtClean="0">
                <a:latin typeface="Monotype Corsiva" panose="03010101010201010101" pitchFamily="66" charset="0"/>
                <a:cs typeface="Iskoola Pota" panose="020B0502040204020203" pitchFamily="34" charset="0"/>
              </a:rPr>
              <a:t> </a:t>
            </a:r>
            <a:r>
              <a:rPr lang="ru-RU" sz="2000" dirty="0" err="1" smtClean="0">
                <a:latin typeface="Monotype Corsiva" panose="03010101010201010101" pitchFamily="66" charset="0"/>
                <a:cs typeface="Iskoola Pota" panose="020B0502040204020203" pitchFamily="34" charset="0"/>
              </a:rPr>
              <a:t>яшәүнең</a:t>
            </a:r>
            <a:r>
              <a:rPr lang="ru-RU" sz="2000" dirty="0" smtClean="0">
                <a:latin typeface="Monotype Corsiva" panose="03010101010201010101" pitchFamily="66" charset="0"/>
                <a:cs typeface="Iskoola Pota" panose="020B0502040204020203" pitchFamily="34" charset="0"/>
              </a:rPr>
              <a:t> </a:t>
            </a:r>
            <a:r>
              <a:rPr lang="ru-RU" sz="2000" dirty="0" err="1" smtClean="0">
                <a:latin typeface="Monotype Corsiva" panose="03010101010201010101" pitchFamily="66" charset="0"/>
                <a:cs typeface="Iskoola Pota" panose="020B0502040204020203" pitchFamily="34" charset="0"/>
              </a:rPr>
              <a:t>мәгънәсе</a:t>
            </a:r>
            <a:r>
              <a:rPr lang="ru-RU" sz="2000" dirty="0">
                <a:latin typeface="Monotype Corsiva" panose="03010101010201010101" pitchFamily="66" charset="0"/>
                <a:cs typeface="Iskoola Pota" panose="020B0502040204020203" pitchFamily="34" charset="0"/>
              </a:rPr>
              <a:t>, </a:t>
            </a:r>
          </a:p>
          <a:p>
            <a:pPr>
              <a:lnSpc>
                <a:spcPct val="150000"/>
              </a:lnSpc>
            </a:pPr>
            <a:r>
              <a:rPr lang="ru-RU" sz="2000" dirty="0" smtClean="0">
                <a:latin typeface="Monotype Corsiva" panose="03010101010201010101" pitchFamily="66" charset="0"/>
                <a:cs typeface="Iskoola Pota" panose="020B0502040204020203" pitchFamily="34" charset="0"/>
              </a:rPr>
              <a:t>   </a:t>
            </a:r>
            <a:r>
              <a:rPr lang="ru-RU" sz="2000" dirty="0" err="1" smtClean="0">
                <a:latin typeface="Monotype Corsiva" panose="03010101010201010101" pitchFamily="66" charset="0"/>
                <a:cs typeface="Iskoola Pota" panose="020B0502040204020203" pitchFamily="34" charset="0"/>
              </a:rPr>
              <a:t>Мәңгегә</a:t>
            </a:r>
            <a:r>
              <a:rPr lang="ru-RU" sz="2000" dirty="0" smtClean="0">
                <a:latin typeface="Monotype Corsiva" panose="03010101010201010101" pitchFamily="66" charset="0"/>
                <a:cs typeface="Iskoola Pota" panose="020B0502040204020203" pitchFamily="34" charset="0"/>
              </a:rPr>
              <a:t> </a:t>
            </a:r>
            <a:r>
              <a:rPr lang="ru-RU" sz="2000" dirty="0">
                <a:latin typeface="Monotype Corsiva" panose="03010101010201010101" pitchFamily="66" charset="0"/>
                <a:cs typeface="Iskoola Pota" panose="020B0502040204020203" pitchFamily="34" charset="0"/>
              </a:rPr>
              <a:t>без - </a:t>
            </a:r>
            <a:r>
              <a:rPr lang="ru-RU" sz="2000" dirty="0" err="1">
                <a:latin typeface="Monotype Corsiva" panose="03010101010201010101" pitchFamily="66" charset="0"/>
                <a:cs typeface="Iskoola Pota" panose="020B0502040204020203" pitchFamily="34" charset="0"/>
              </a:rPr>
              <a:t>ул</a:t>
            </a:r>
            <a:r>
              <a:rPr lang="ru-RU" sz="2000" dirty="0">
                <a:latin typeface="Monotype Corsiva" panose="03010101010201010101" pitchFamily="66" charset="0"/>
                <a:cs typeface="Iskoola Pota" panose="020B0502040204020203" pitchFamily="34" charset="0"/>
              </a:rPr>
              <a:t> </a:t>
            </a:r>
            <a:r>
              <a:rPr lang="ru-RU" sz="2000" dirty="0" err="1">
                <a:latin typeface="Monotype Corsiva" panose="03010101010201010101" pitchFamily="66" charset="0"/>
                <a:cs typeface="Iskoola Pota" panose="020B0502040204020203" pitchFamily="34" charset="0"/>
              </a:rPr>
              <a:t>син</a:t>
            </a:r>
            <a:r>
              <a:rPr lang="ru-RU" sz="2000" dirty="0">
                <a:latin typeface="Monotype Corsiva" panose="03010101010201010101" pitchFamily="66" charset="0"/>
                <a:cs typeface="Iskoola Pota" panose="020B0502040204020203" pitchFamily="34" charset="0"/>
              </a:rPr>
              <a:t>, </a:t>
            </a:r>
          </a:p>
          <a:p>
            <a:pPr>
              <a:lnSpc>
                <a:spcPct val="150000"/>
              </a:lnSpc>
            </a:pPr>
            <a:r>
              <a:rPr lang="ru-RU" sz="2000" dirty="0" smtClean="0">
                <a:latin typeface="Monotype Corsiva" panose="03010101010201010101" pitchFamily="66" charset="0"/>
                <a:cs typeface="Iskoola Pota" panose="020B0502040204020203" pitchFamily="34" charset="0"/>
              </a:rPr>
              <a:t>                                          </a:t>
            </a:r>
            <a:r>
              <a:rPr lang="ru-RU" sz="2000" dirty="0" err="1" smtClean="0">
                <a:latin typeface="Monotype Corsiva" panose="03010101010201010101" pitchFamily="66" charset="0"/>
                <a:cs typeface="Iskoola Pota" panose="020B0502040204020203" pitchFamily="34" charset="0"/>
              </a:rPr>
              <a:t>син</a:t>
            </a:r>
            <a:r>
              <a:rPr lang="ru-RU" sz="2000" dirty="0" smtClean="0">
                <a:latin typeface="Monotype Corsiva" panose="03010101010201010101" pitchFamily="66" charset="0"/>
                <a:cs typeface="Iskoola Pota" panose="020B0502040204020203" pitchFamily="34" charset="0"/>
              </a:rPr>
              <a:t> </a:t>
            </a:r>
            <a:r>
              <a:rPr lang="ru-RU" sz="2000" dirty="0">
                <a:latin typeface="Monotype Corsiva" panose="03010101010201010101" pitchFamily="66" charset="0"/>
                <a:cs typeface="Iskoola Pota" panose="020B0502040204020203" pitchFamily="34" charset="0"/>
              </a:rPr>
              <a:t>- </a:t>
            </a:r>
            <a:r>
              <a:rPr lang="ru-RU" sz="2000" dirty="0" err="1">
                <a:latin typeface="Monotype Corsiva" panose="03010101010201010101" pitchFamily="66" charset="0"/>
                <a:cs typeface="Iskoola Pota" panose="020B0502040204020203" pitchFamily="34" charset="0"/>
              </a:rPr>
              <a:t>ул</a:t>
            </a:r>
            <a:r>
              <a:rPr lang="ru-RU" sz="2000" dirty="0">
                <a:latin typeface="Monotype Corsiva" panose="03010101010201010101" pitchFamily="66" charset="0"/>
                <a:cs typeface="Iskoola Pota" panose="020B0502040204020203" pitchFamily="34" charset="0"/>
              </a:rPr>
              <a:t> без</a:t>
            </a:r>
            <a:r>
              <a:rPr lang="ru-RU" sz="2000" dirty="0" smtClean="0">
                <a:latin typeface="Monotype Corsiva" panose="03010101010201010101" pitchFamily="66" charset="0"/>
                <a:cs typeface="Iskoola Pota" panose="020B0502040204020203" pitchFamily="34" charset="0"/>
              </a:rPr>
              <a:t>.» </a:t>
            </a:r>
            <a:endParaRPr lang="ru-RU" sz="2000" dirty="0">
              <a:latin typeface="Monotype Corsiva" panose="03010101010201010101" pitchFamily="66" charset="0"/>
              <a:cs typeface="Iskoola Pota" panose="020B0502040204020203" pitchFamily="34" charset="0"/>
            </a:endParaRPr>
          </a:p>
        </p:txBody>
      </p:sp>
    </p:spTree>
    <p:extLst>
      <p:ext uri="{BB962C8B-B14F-4D97-AF65-F5344CB8AC3E}">
        <p14:creationId xmlns:p14="http://schemas.microsoft.com/office/powerpoint/2010/main" val="2911587394"/>
      </p:ext>
    </p:extLst>
  </p:cSld>
  <p:clrMapOvr>
    <a:masterClrMapping/>
  </p:clrMapOvr>
  <mc:AlternateContent xmlns:mc="http://schemas.openxmlformats.org/markup-compatibility/2006" xmlns:p14="http://schemas.microsoft.com/office/powerpoint/2010/main">
    <mc:Choice Requires="p14">
      <p:transition spd="slow" p14:dur="1500" advTm="10000">
        <p14:reveal/>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500"/>
                                        <p:tgtEl>
                                          <p:spTgt spid="3"/>
                                        </p:tgtEl>
                                      </p:cBhvr>
                                    </p:animEffect>
                                  </p:childTnLst>
                                </p:cTn>
                              </p:par>
                            </p:childTnLst>
                          </p:cTn>
                        </p:par>
                        <p:par>
                          <p:cTn id="8" fill="hold">
                            <p:stCondLst>
                              <p:cond delay="1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500"/>
                                        <p:tgtEl>
                                          <p:spTgt spid="6"/>
                                        </p:tgtEl>
                                      </p:cBhvr>
                                    </p:animEffect>
                                    <p:anim calcmode="lin" valueType="num">
                                      <p:cBhvr>
                                        <p:cTn id="12" dur="1500" fill="hold"/>
                                        <p:tgtEl>
                                          <p:spTgt spid="6"/>
                                        </p:tgtEl>
                                        <p:attrNameLst>
                                          <p:attrName>ppt_x</p:attrName>
                                        </p:attrNameLst>
                                      </p:cBhvr>
                                      <p:tavLst>
                                        <p:tav tm="0">
                                          <p:val>
                                            <p:strVal val="#ppt_x"/>
                                          </p:val>
                                        </p:tav>
                                        <p:tav tm="100000">
                                          <p:val>
                                            <p:strVal val="#ppt_x"/>
                                          </p:val>
                                        </p:tav>
                                      </p:tavLst>
                                    </p:anim>
                                    <p:anim calcmode="lin" valueType="num">
                                      <p:cBhvr>
                                        <p:cTn id="13" dur="15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53" presetClass="entr" presetSubtype="16"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500" fill="hold"/>
                                        <p:tgtEl>
                                          <p:spTgt spid="2"/>
                                        </p:tgtEl>
                                        <p:attrNameLst>
                                          <p:attrName>ppt_w</p:attrName>
                                        </p:attrNameLst>
                                      </p:cBhvr>
                                      <p:tavLst>
                                        <p:tav tm="0">
                                          <p:val>
                                            <p:fltVal val="0"/>
                                          </p:val>
                                        </p:tav>
                                        <p:tav tm="100000">
                                          <p:val>
                                            <p:strVal val="#ppt_w"/>
                                          </p:val>
                                        </p:tav>
                                      </p:tavLst>
                                    </p:anim>
                                    <p:anim calcmode="lin" valueType="num">
                                      <p:cBhvr>
                                        <p:cTn id="18" dur="1500" fill="hold"/>
                                        <p:tgtEl>
                                          <p:spTgt spid="2"/>
                                        </p:tgtEl>
                                        <p:attrNameLst>
                                          <p:attrName>ppt_h</p:attrName>
                                        </p:attrNameLst>
                                      </p:cBhvr>
                                      <p:tavLst>
                                        <p:tav tm="0">
                                          <p:val>
                                            <p:fltVal val="0"/>
                                          </p:val>
                                        </p:tav>
                                        <p:tav tm="100000">
                                          <p:val>
                                            <p:strVal val="#ppt_h"/>
                                          </p:val>
                                        </p:tav>
                                      </p:tavLst>
                                    </p:anim>
                                    <p:animEffect transition="in" filter="fade">
                                      <p:cBhvr>
                                        <p:cTn id="19"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899592" y="29705"/>
            <a:ext cx="7128792" cy="1569660"/>
          </a:xfrm>
          <a:prstGeom prst="rect">
            <a:avLst/>
          </a:prstGeom>
          <a:noFill/>
        </p:spPr>
        <p:txBody>
          <a:bodyPr wrap="square" rtlCol="0">
            <a:spAutoFit/>
          </a:bodyPr>
          <a:lstStyle/>
          <a:p>
            <a:pPr algn="ctr"/>
            <a:r>
              <a:rPr lang="ru-RU" sz="4800" b="1" dirty="0" smtClean="0">
                <a:solidFill>
                  <a:srgbClr val="0070C0"/>
                </a:solidFill>
                <a:latin typeface="Monotype Corsiva" panose="03010101010201010101" pitchFamily="66" charset="0"/>
              </a:rPr>
              <a:t>Из биографии</a:t>
            </a:r>
          </a:p>
          <a:p>
            <a:pPr algn="ctr"/>
            <a:endParaRPr lang="ru-RU" sz="4800" b="1" dirty="0">
              <a:solidFill>
                <a:srgbClr val="0070C0"/>
              </a:solidFill>
              <a:latin typeface="Monotype Corsiva" panose="03010101010201010101" pitchFamily="66" charset="0"/>
            </a:endParaRPr>
          </a:p>
        </p:txBody>
      </p:sp>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sp>
        <p:nvSpPr>
          <p:cNvPr id="7" name="TextBox 6"/>
          <p:cNvSpPr txBox="1"/>
          <p:nvPr/>
        </p:nvSpPr>
        <p:spPr>
          <a:xfrm>
            <a:off x="107504" y="871797"/>
            <a:ext cx="8856984" cy="5909310"/>
          </a:xfrm>
          <a:prstGeom prst="rect">
            <a:avLst/>
          </a:prstGeom>
          <a:noFill/>
        </p:spPr>
        <p:txBody>
          <a:bodyPr wrap="square" rtlCol="0">
            <a:spAutoFit/>
          </a:bodyPr>
          <a:lstStyle/>
          <a:p>
            <a:pPr indent="457200" algn="just">
              <a:lnSpc>
                <a:spcPct val="150000"/>
              </a:lnSpc>
            </a:pPr>
            <a:r>
              <a:rPr lang="ru-RU" dirty="0">
                <a:latin typeface="Monotype Corsiva" panose="03010101010201010101" pitchFamily="66" charset="0"/>
              </a:rPr>
              <a:t>Гарипова Ильсияр </a:t>
            </a:r>
            <a:r>
              <a:rPr lang="ru-RU" dirty="0" err="1">
                <a:latin typeface="Monotype Corsiva" panose="03010101010201010101" pitchFamily="66" charset="0"/>
              </a:rPr>
              <a:t>Вазиховна</a:t>
            </a:r>
            <a:r>
              <a:rPr lang="ru-RU" dirty="0">
                <a:latin typeface="Monotype Corsiva" panose="03010101010201010101" pitchFamily="66" charset="0"/>
              </a:rPr>
              <a:t> (Ильсияр Иксанова) родилась 7 февраля 1966 года в селе Татарские </a:t>
            </a:r>
            <a:r>
              <a:rPr lang="ru-RU" dirty="0" err="1">
                <a:latin typeface="Monotype Corsiva" panose="03010101010201010101" pitchFamily="66" charset="0"/>
              </a:rPr>
              <a:t>Саралы</a:t>
            </a:r>
            <a:r>
              <a:rPr lang="ru-RU" dirty="0">
                <a:latin typeface="Monotype Corsiva" panose="03010101010201010101" pitchFamily="66" charset="0"/>
              </a:rPr>
              <a:t> Лаишевского района в семье сельской интеллигенции</a:t>
            </a:r>
            <a:r>
              <a:rPr lang="ru-RU" dirty="0" smtClean="0">
                <a:latin typeface="Monotype Corsiva" panose="03010101010201010101" pitchFamily="66" charset="0"/>
              </a:rPr>
              <a:t>.</a:t>
            </a:r>
            <a:endParaRPr lang="ru-RU" dirty="0">
              <a:latin typeface="Monotype Corsiva" panose="03010101010201010101" pitchFamily="66" charset="0"/>
            </a:endParaRPr>
          </a:p>
          <a:p>
            <a:pPr indent="457200" algn="just">
              <a:lnSpc>
                <a:spcPct val="150000"/>
              </a:lnSpc>
            </a:pPr>
            <a:r>
              <a:rPr lang="ru-RU" dirty="0">
                <a:latin typeface="Monotype Corsiva" panose="03010101010201010101" pitchFamily="66" charset="0"/>
              </a:rPr>
              <a:t>Ученица </a:t>
            </a:r>
            <a:r>
              <a:rPr lang="ru-RU" dirty="0" err="1">
                <a:latin typeface="Monotype Corsiva" panose="03010101010201010101" pitchFamily="66" charset="0"/>
              </a:rPr>
              <a:t>Разита</a:t>
            </a:r>
            <a:r>
              <a:rPr lang="ru-RU" dirty="0">
                <a:latin typeface="Monotype Corsiva" panose="03010101010201010101" pitchFamily="66" charset="0"/>
              </a:rPr>
              <a:t> и Резеды </a:t>
            </a:r>
            <a:r>
              <a:rPr lang="ru-RU" dirty="0" err="1">
                <a:latin typeface="Monotype Corsiva" panose="03010101010201010101" pitchFamily="66" charset="0"/>
              </a:rPr>
              <a:t>Сибатовых</a:t>
            </a:r>
            <a:r>
              <a:rPr lang="ru-RU" dirty="0">
                <a:latin typeface="Monotype Corsiva" panose="03010101010201010101" pitchFamily="66" charset="0"/>
              </a:rPr>
              <a:t>, Ильсияр с самого раннего детства начала писать стихи, которые публиковались в районной газете «Кама </a:t>
            </a:r>
            <a:r>
              <a:rPr lang="ru-RU" dirty="0" err="1">
                <a:latin typeface="Monotype Corsiva" panose="03010101010201010101" pitchFamily="66" charset="0"/>
              </a:rPr>
              <a:t>ягы</a:t>
            </a:r>
            <a:r>
              <a:rPr lang="ru-RU" dirty="0">
                <a:latin typeface="Monotype Corsiva" panose="03010101010201010101" pitchFamily="66" charset="0"/>
              </a:rPr>
              <a:t>», затем в республиканских изданиях «</a:t>
            </a:r>
            <a:r>
              <a:rPr lang="ru-RU" dirty="0" err="1">
                <a:latin typeface="Monotype Corsiva" panose="03010101010201010101" pitchFamily="66" charset="0"/>
              </a:rPr>
              <a:t>Яшь</a:t>
            </a:r>
            <a:r>
              <a:rPr lang="ru-RU" dirty="0">
                <a:latin typeface="Monotype Corsiva" panose="03010101010201010101" pitchFamily="66" charset="0"/>
              </a:rPr>
              <a:t> </a:t>
            </a:r>
            <a:r>
              <a:rPr lang="ru-RU" dirty="0" err="1">
                <a:latin typeface="Monotype Corsiva" panose="03010101010201010101" pitchFamily="66" charset="0"/>
              </a:rPr>
              <a:t>ленинчы</a:t>
            </a:r>
            <a:r>
              <a:rPr lang="ru-RU" dirty="0">
                <a:latin typeface="Monotype Corsiva" panose="03010101010201010101" pitchFamily="66" charset="0"/>
              </a:rPr>
              <a:t>» и «Татарстан </a:t>
            </a:r>
            <a:r>
              <a:rPr lang="ru-RU" dirty="0" err="1">
                <a:latin typeface="Monotype Corsiva" panose="03010101010201010101" pitchFamily="66" charset="0"/>
              </a:rPr>
              <a:t>яшьләре</a:t>
            </a:r>
            <a:r>
              <a:rPr lang="ru-RU" dirty="0" smtClean="0">
                <a:latin typeface="Monotype Corsiva" panose="03010101010201010101" pitchFamily="66" charset="0"/>
              </a:rPr>
              <a:t>».</a:t>
            </a:r>
            <a:endParaRPr lang="ru-RU" dirty="0">
              <a:latin typeface="Monotype Corsiva" panose="03010101010201010101" pitchFamily="66" charset="0"/>
            </a:endParaRPr>
          </a:p>
          <a:p>
            <a:pPr indent="457200" algn="just">
              <a:lnSpc>
                <a:spcPct val="150000"/>
              </a:lnSpc>
            </a:pPr>
            <a:r>
              <a:rPr lang="ru-RU" dirty="0">
                <a:latin typeface="Monotype Corsiva" panose="03010101010201010101" pitchFamily="66" charset="0"/>
              </a:rPr>
              <a:t>После окончания университета в 1988 году она поступила на работу в Татарское книжное издательство. Затем в газетах «</a:t>
            </a:r>
            <a:r>
              <a:rPr lang="ru-RU" dirty="0" err="1">
                <a:latin typeface="Monotype Corsiva" panose="03010101010201010101" pitchFamily="66" charset="0"/>
              </a:rPr>
              <a:t>Яшь</a:t>
            </a:r>
            <a:r>
              <a:rPr lang="ru-RU" dirty="0">
                <a:latin typeface="Monotype Corsiva" panose="03010101010201010101" pitchFamily="66" charset="0"/>
              </a:rPr>
              <a:t> </a:t>
            </a:r>
            <a:r>
              <a:rPr lang="ru-RU" dirty="0" err="1">
                <a:latin typeface="Monotype Corsiva" panose="03010101010201010101" pitchFamily="66" charset="0"/>
              </a:rPr>
              <a:t>ленинчы</a:t>
            </a:r>
            <a:r>
              <a:rPr lang="ru-RU" dirty="0">
                <a:latin typeface="Monotype Corsiva" panose="03010101010201010101" pitchFamily="66" charset="0"/>
              </a:rPr>
              <a:t>», «</a:t>
            </a:r>
            <a:r>
              <a:rPr lang="ru-RU" dirty="0" err="1">
                <a:latin typeface="Monotype Corsiva" panose="03010101010201010101" pitchFamily="66" charset="0"/>
              </a:rPr>
              <a:t>Шәһри</a:t>
            </a:r>
            <a:r>
              <a:rPr lang="ru-RU" dirty="0">
                <a:latin typeface="Monotype Corsiva" panose="03010101010201010101" pitchFamily="66" charset="0"/>
              </a:rPr>
              <a:t> Казан», журналах «</a:t>
            </a:r>
            <a:r>
              <a:rPr lang="ru-RU" dirty="0" err="1">
                <a:latin typeface="Monotype Corsiva" panose="03010101010201010101" pitchFamily="66" charset="0"/>
              </a:rPr>
              <a:t>Ялкын</a:t>
            </a:r>
            <a:r>
              <a:rPr lang="ru-RU" dirty="0">
                <a:latin typeface="Monotype Corsiva" panose="03010101010201010101" pitchFamily="66" charset="0"/>
              </a:rPr>
              <a:t>», «Салават </a:t>
            </a:r>
            <a:r>
              <a:rPr lang="ru-RU" dirty="0" err="1">
                <a:latin typeface="Monotype Corsiva" panose="03010101010201010101" pitchFamily="66" charset="0"/>
              </a:rPr>
              <a:t>күпере</a:t>
            </a:r>
            <a:r>
              <a:rPr lang="ru-RU" dirty="0">
                <a:latin typeface="Monotype Corsiva" panose="03010101010201010101" pitchFamily="66" charset="0"/>
              </a:rPr>
              <a:t>» и «</a:t>
            </a:r>
            <a:r>
              <a:rPr lang="ru-RU" dirty="0" err="1">
                <a:latin typeface="Monotype Corsiva" panose="03010101010201010101" pitchFamily="66" charset="0"/>
              </a:rPr>
              <a:t>Сөембикә</a:t>
            </a:r>
            <a:r>
              <a:rPr lang="ru-RU" dirty="0">
                <a:latin typeface="Monotype Corsiva" panose="03010101010201010101" pitchFamily="66" charset="0"/>
              </a:rPr>
              <a:t>» исполняла обязанности литературного редактора, заведующего отделом. Ильсияр Иксанова с 1993 года является членом Союза писателей РТ, а с 2005 года - членом правления Союза </a:t>
            </a:r>
            <a:r>
              <a:rPr lang="ru-RU" dirty="0" err="1">
                <a:latin typeface="Monotype Corsiva" panose="03010101010201010101" pitchFamily="66" charset="0"/>
              </a:rPr>
              <a:t>писетелей</a:t>
            </a:r>
            <a:r>
              <a:rPr lang="ru-RU" dirty="0">
                <a:latin typeface="Monotype Corsiva" panose="03010101010201010101" pitchFamily="66" charset="0"/>
              </a:rPr>
              <a:t> РТ. Она автор шести сборников стихов: «</a:t>
            </a:r>
            <a:r>
              <a:rPr lang="ru-RU" dirty="0" err="1">
                <a:latin typeface="Monotype Corsiva" panose="03010101010201010101" pitchFamily="66" charset="0"/>
              </a:rPr>
              <a:t>Ышанасы</a:t>
            </a:r>
            <a:r>
              <a:rPr lang="ru-RU" dirty="0">
                <a:latin typeface="Monotype Corsiva" panose="03010101010201010101" pitchFamily="66" charset="0"/>
              </a:rPr>
              <a:t> </a:t>
            </a:r>
            <a:r>
              <a:rPr lang="ru-RU" dirty="0" err="1">
                <a:latin typeface="Monotype Corsiva" panose="03010101010201010101" pitchFamily="66" charset="0"/>
              </a:rPr>
              <a:t>килә</a:t>
            </a:r>
            <a:r>
              <a:rPr lang="ru-RU" dirty="0">
                <a:latin typeface="Monotype Corsiva" panose="03010101010201010101" pitchFamily="66" charset="0"/>
              </a:rPr>
              <a:t>» (1991), «</a:t>
            </a:r>
            <a:r>
              <a:rPr lang="ru-RU" dirty="0" err="1">
                <a:latin typeface="Monotype Corsiva" panose="03010101010201010101" pitchFamily="66" charset="0"/>
              </a:rPr>
              <a:t>Кышкы</a:t>
            </a:r>
            <a:r>
              <a:rPr lang="ru-RU" dirty="0">
                <a:latin typeface="Monotype Corsiva" panose="03010101010201010101" pitchFamily="66" charset="0"/>
              </a:rPr>
              <a:t> </a:t>
            </a:r>
            <a:r>
              <a:rPr lang="ru-RU" dirty="0" err="1">
                <a:latin typeface="Monotype Corsiva" panose="03010101010201010101" pitchFamily="66" charset="0"/>
              </a:rPr>
              <a:t>канәферләр</a:t>
            </a:r>
            <a:r>
              <a:rPr lang="ru-RU" dirty="0">
                <a:latin typeface="Monotype Corsiva" panose="03010101010201010101" pitchFamily="66" charset="0"/>
              </a:rPr>
              <a:t>» (1999), «</a:t>
            </a:r>
            <a:r>
              <a:rPr lang="ru-RU" dirty="0" err="1">
                <a:latin typeface="Monotype Corsiva" panose="03010101010201010101" pitchFamily="66" charset="0"/>
              </a:rPr>
              <a:t>Син</a:t>
            </a:r>
            <a:r>
              <a:rPr lang="ru-RU" dirty="0">
                <a:latin typeface="Monotype Corsiva" panose="03010101010201010101" pitchFamily="66" charset="0"/>
              </a:rPr>
              <a:t> - </a:t>
            </a:r>
            <a:r>
              <a:rPr lang="ru-RU" dirty="0" err="1">
                <a:latin typeface="Monotype Corsiva" panose="03010101010201010101" pitchFamily="66" charset="0"/>
              </a:rPr>
              <a:t>язган</a:t>
            </a:r>
            <a:r>
              <a:rPr lang="ru-RU" dirty="0">
                <a:latin typeface="Monotype Corsiva" panose="03010101010201010101" pitchFamily="66" charset="0"/>
              </a:rPr>
              <a:t> </a:t>
            </a:r>
            <a:r>
              <a:rPr lang="ru-RU" dirty="0" err="1">
                <a:latin typeface="Monotype Corsiva" panose="03010101010201010101" pitchFamily="66" charset="0"/>
              </a:rPr>
              <a:t>язмышым</a:t>
            </a:r>
            <a:r>
              <a:rPr lang="ru-RU" dirty="0">
                <a:latin typeface="Monotype Corsiva" panose="03010101010201010101" pitchFamily="66" charset="0"/>
              </a:rPr>
              <a:t>» (2003), «</a:t>
            </a:r>
            <a:r>
              <a:rPr lang="ru-RU" dirty="0" err="1">
                <a:latin typeface="Monotype Corsiva" panose="03010101010201010101" pitchFamily="66" charset="0"/>
              </a:rPr>
              <a:t>Кырык</a:t>
            </a:r>
            <a:r>
              <a:rPr lang="ru-RU" dirty="0">
                <a:latin typeface="Monotype Corsiva" panose="03010101010201010101" pitchFamily="66" charset="0"/>
              </a:rPr>
              <a:t> </a:t>
            </a:r>
            <a:r>
              <a:rPr lang="ru-RU" dirty="0" err="1">
                <a:latin typeface="Monotype Corsiva" panose="03010101010201010101" pitchFamily="66" charset="0"/>
              </a:rPr>
              <a:t>кыл</a:t>
            </a:r>
            <a:r>
              <a:rPr lang="ru-RU" dirty="0">
                <a:latin typeface="Monotype Corsiva" panose="03010101010201010101" pitchFamily="66" charset="0"/>
              </a:rPr>
              <a:t>» (2008), «На струнах лет...» (2013, перевод </a:t>
            </a:r>
            <a:r>
              <a:rPr lang="ru-RU" dirty="0" err="1">
                <a:latin typeface="Monotype Corsiva" panose="03010101010201010101" pitchFamily="66" charset="0"/>
              </a:rPr>
              <a:t>Сураии</a:t>
            </a:r>
            <a:r>
              <a:rPr lang="ru-RU" dirty="0">
                <a:latin typeface="Monotype Corsiva" panose="03010101010201010101" pitchFamily="66" charset="0"/>
              </a:rPr>
              <a:t> </a:t>
            </a:r>
            <a:r>
              <a:rPr lang="ru-RU" dirty="0" err="1">
                <a:latin typeface="Monotype Corsiva" panose="03010101010201010101" pitchFamily="66" charset="0"/>
              </a:rPr>
              <a:t>Гайнуллиной</a:t>
            </a:r>
            <a:r>
              <a:rPr lang="ru-RU" dirty="0">
                <a:latin typeface="Monotype Corsiva" panose="03010101010201010101" pitchFamily="66" charset="0"/>
              </a:rPr>
              <a:t>), Ее стихи переведены и на другие языки. Творчество поэтессы отмечено государственными наградами. Она лауреат литературной премии С. Сулеймановой и Х. </a:t>
            </a:r>
            <a:r>
              <a:rPr lang="ru-RU" dirty="0" err="1">
                <a:latin typeface="Monotype Corsiva" panose="03010101010201010101" pitchFamily="66" charset="0"/>
              </a:rPr>
              <a:t>Такташа</a:t>
            </a:r>
            <a:r>
              <a:rPr lang="ru-RU" dirty="0">
                <a:latin typeface="Monotype Corsiva" panose="03010101010201010101" pitchFamily="66" charset="0"/>
              </a:rPr>
              <a:t>. </a:t>
            </a:r>
          </a:p>
        </p:txBody>
      </p:sp>
    </p:spTree>
    <p:extLst>
      <p:ext uri="{BB962C8B-B14F-4D97-AF65-F5344CB8AC3E}">
        <p14:creationId xmlns:p14="http://schemas.microsoft.com/office/powerpoint/2010/main" val="2955763655"/>
      </p:ext>
    </p:extLst>
  </p:cSld>
  <p:clrMapOvr>
    <a:masterClrMapping/>
  </p:clrMapOvr>
  <mc:AlternateContent xmlns:mc="http://schemas.openxmlformats.org/markup-compatibility/2006" xmlns:p14="http://schemas.microsoft.com/office/powerpoint/2010/main">
    <mc:Choice Requires="p14">
      <p:transition spd="slow" p14:dur="1750" advTm="25000">
        <p:randomBar dir="vert"/>
      </p:transition>
    </mc:Choice>
    <mc:Fallback xmlns="">
      <p:transition spd="slow" advTm="25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500"/>
                                        <p:tgtEl>
                                          <p:spTgt spid="3"/>
                                        </p:tgtEl>
                                      </p:cBhvr>
                                    </p:animEffect>
                                  </p:childTnLst>
                                </p:cTn>
                              </p:par>
                            </p:childTnLst>
                          </p:cTn>
                        </p:par>
                        <p:par>
                          <p:cTn id="8" fill="hold">
                            <p:stCondLst>
                              <p:cond delay="1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2000" fill="hold"/>
                                        <p:tgtEl>
                                          <p:spTgt spid="7"/>
                                        </p:tgtEl>
                                        <p:attrNameLst>
                                          <p:attrName>ppt_w</p:attrName>
                                        </p:attrNameLst>
                                      </p:cBhvr>
                                      <p:tavLst>
                                        <p:tav tm="0">
                                          <p:val>
                                            <p:fltVal val="0"/>
                                          </p:val>
                                        </p:tav>
                                        <p:tav tm="100000">
                                          <p:val>
                                            <p:strVal val="#ppt_w"/>
                                          </p:val>
                                        </p:tav>
                                      </p:tavLst>
                                    </p:anim>
                                    <p:anim calcmode="lin" valueType="num">
                                      <p:cBhvr>
                                        <p:cTn id="12" dur="2000" fill="hold"/>
                                        <p:tgtEl>
                                          <p:spTgt spid="7"/>
                                        </p:tgtEl>
                                        <p:attrNameLst>
                                          <p:attrName>ppt_h</p:attrName>
                                        </p:attrNameLst>
                                      </p:cBhvr>
                                      <p:tavLst>
                                        <p:tav tm="0">
                                          <p:val>
                                            <p:fltVal val="0"/>
                                          </p:val>
                                        </p:tav>
                                        <p:tav tm="100000">
                                          <p:val>
                                            <p:strVal val="#ppt_h"/>
                                          </p:val>
                                        </p:tav>
                                      </p:tavLst>
                                    </p:anim>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l="727" b="3135"/>
          <a:stretch/>
        </p:blipFill>
        <p:spPr>
          <a:xfrm>
            <a:off x="0" y="0"/>
            <a:ext cx="9144000" cy="6858000"/>
          </a:xfrm>
          <a:prstGeom prst="rect">
            <a:avLst/>
          </a:prstGeom>
        </p:spPr>
      </p:pic>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sp>
        <p:nvSpPr>
          <p:cNvPr id="7" name="TextBox 6"/>
          <p:cNvSpPr txBox="1"/>
          <p:nvPr/>
        </p:nvSpPr>
        <p:spPr>
          <a:xfrm>
            <a:off x="107504" y="217476"/>
            <a:ext cx="8856983" cy="6601807"/>
          </a:xfrm>
          <a:prstGeom prst="rect">
            <a:avLst/>
          </a:prstGeom>
          <a:noFill/>
        </p:spPr>
        <p:txBody>
          <a:bodyPr wrap="square" rtlCol="0">
            <a:spAutoFit/>
          </a:bodyPr>
          <a:lstStyle/>
          <a:p>
            <a:pPr lvl="0" indent="457200" algn="just">
              <a:lnSpc>
                <a:spcPct val="150000"/>
              </a:lnSpc>
            </a:pPr>
            <a:r>
              <a:rPr lang="ru-RU" dirty="0">
                <a:solidFill>
                  <a:prstClr val="black"/>
                </a:solidFill>
                <a:latin typeface="Monotype Corsiva" panose="03010101010201010101" pitchFamily="66" charset="0"/>
              </a:rPr>
              <a:t>За большой вклад в развитие культуры республики была награждена Почетной грамотой Министерства культуры Республики Татарстан. В 2009 году награждена медалью «В память 1000-летия Казани», в 2013году - нагрудным знаком отличия «За достижения в культуре</a:t>
            </a:r>
            <a:r>
              <a:rPr lang="ru-RU" dirty="0" smtClean="0">
                <a:solidFill>
                  <a:prstClr val="black"/>
                </a:solidFill>
                <a:latin typeface="Monotype Corsiva" panose="03010101010201010101" pitchFamily="66" charset="0"/>
              </a:rPr>
              <a:t>».</a:t>
            </a:r>
            <a:endParaRPr lang="ru-RU" dirty="0" smtClean="0">
              <a:latin typeface="Monotype Corsiva" panose="03010101010201010101" pitchFamily="66" charset="0"/>
            </a:endParaRPr>
          </a:p>
          <a:p>
            <a:pPr indent="457200" algn="just">
              <a:lnSpc>
                <a:spcPct val="150000"/>
              </a:lnSpc>
            </a:pPr>
            <a:r>
              <a:rPr lang="ru-RU" dirty="0" smtClean="0">
                <a:latin typeface="Monotype Corsiva" panose="03010101010201010101" pitchFamily="66" charset="0"/>
              </a:rPr>
              <a:t>Будучи </a:t>
            </a:r>
            <a:r>
              <a:rPr lang="ru-RU" dirty="0">
                <a:latin typeface="Monotype Corsiva" panose="03010101010201010101" pitchFamily="66" charset="0"/>
              </a:rPr>
              <a:t>талантливым поэтом, Ильсияр </a:t>
            </a:r>
            <a:r>
              <a:rPr lang="ru-RU" dirty="0" err="1">
                <a:latin typeface="Monotype Corsiva" panose="03010101010201010101" pitchFamily="66" charset="0"/>
              </a:rPr>
              <a:t>Вазиховна</a:t>
            </a:r>
            <a:r>
              <a:rPr lang="ru-RU" dirty="0">
                <a:latin typeface="Monotype Corsiva" panose="03010101010201010101" pitchFamily="66" charset="0"/>
              </a:rPr>
              <a:t> плодотворно работает с молодежью. Она многие годы является членом жюри литературных конкурсов среди молодежи «</a:t>
            </a:r>
            <a:r>
              <a:rPr lang="ru-RU" dirty="0" err="1">
                <a:latin typeface="Monotype Corsiva" panose="03010101010201010101" pitchFamily="66" charset="0"/>
              </a:rPr>
              <a:t>Иделем</a:t>
            </a:r>
            <a:r>
              <a:rPr lang="ru-RU" dirty="0">
                <a:latin typeface="Monotype Corsiva" panose="03010101010201010101" pitchFamily="66" charset="0"/>
              </a:rPr>
              <a:t> </a:t>
            </a:r>
            <a:r>
              <a:rPr lang="ru-RU" dirty="0" err="1">
                <a:latin typeface="Monotype Corsiva" panose="03010101010201010101" pitchFamily="66" charset="0"/>
              </a:rPr>
              <a:t>акчарлагы</a:t>
            </a:r>
            <a:r>
              <a:rPr lang="ru-RU" dirty="0">
                <a:latin typeface="Monotype Corsiva" panose="03010101010201010101" pitchFamily="66" charset="0"/>
              </a:rPr>
              <a:t>» и «</a:t>
            </a:r>
            <a:r>
              <a:rPr lang="ru-RU" dirty="0" err="1">
                <a:latin typeface="Monotype Corsiva" panose="03010101010201010101" pitchFamily="66" charset="0"/>
              </a:rPr>
              <a:t>Шигъри</a:t>
            </a:r>
            <a:r>
              <a:rPr lang="ru-RU" dirty="0">
                <a:latin typeface="Monotype Corsiva" panose="03010101010201010101" pitchFamily="66" charset="0"/>
              </a:rPr>
              <a:t> сабантуй».</a:t>
            </a:r>
          </a:p>
          <a:p>
            <a:pPr indent="457200" algn="just">
              <a:lnSpc>
                <a:spcPct val="150000"/>
              </a:lnSpc>
            </a:pPr>
            <a:r>
              <a:rPr lang="ru-RU" dirty="0">
                <a:latin typeface="Monotype Corsiva" panose="03010101010201010101" pitchFamily="66" charset="0"/>
              </a:rPr>
              <a:t>Ильсияр Иксанова так же зарекомендовала себя как талантливый прозаик. Ее рассказы и повести неоднократно оказались лучшими в различных конкурсах. Многосерийный </a:t>
            </a:r>
            <a:r>
              <a:rPr lang="ru-RU" dirty="0" smtClean="0">
                <a:latin typeface="Monotype Corsiva" panose="03010101010201010101" pitchFamily="66" charset="0"/>
              </a:rPr>
              <a:t>телевизионный </a:t>
            </a:r>
            <a:r>
              <a:rPr lang="ru-RU" dirty="0">
                <a:latin typeface="Monotype Corsiva" panose="03010101010201010101" pitchFamily="66" charset="0"/>
              </a:rPr>
              <a:t>фильм, по ее сценарию «</a:t>
            </a:r>
            <a:r>
              <a:rPr lang="ru-RU" dirty="0" err="1">
                <a:latin typeface="Monotype Corsiva" panose="03010101010201010101" pitchFamily="66" charset="0"/>
              </a:rPr>
              <a:t>Сөюләрем</a:t>
            </a:r>
            <a:r>
              <a:rPr lang="ru-RU" dirty="0">
                <a:latin typeface="Monotype Corsiva" panose="03010101010201010101" pitchFamily="66" charset="0"/>
              </a:rPr>
              <a:t> сине </a:t>
            </a:r>
            <a:r>
              <a:rPr lang="ru-RU" dirty="0" err="1">
                <a:latin typeface="Monotype Corsiva" panose="03010101010201010101" pitchFamily="66" charset="0"/>
              </a:rPr>
              <a:t>хак</a:t>
            </a:r>
            <a:r>
              <a:rPr lang="ru-RU" dirty="0">
                <a:latin typeface="Monotype Corsiva" panose="03010101010201010101" pitchFamily="66" charset="0"/>
              </a:rPr>
              <a:t> минем» (режиссер - Н. </a:t>
            </a:r>
            <a:r>
              <a:rPr lang="ru-RU" dirty="0" err="1">
                <a:latin typeface="Monotype Corsiva" panose="03010101010201010101" pitchFamily="66" charset="0"/>
              </a:rPr>
              <a:t>Жамали</a:t>
            </a:r>
            <a:r>
              <a:rPr lang="ru-RU" dirty="0">
                <a:latin typeface="Monotype Corsiva" panose="03010101010201010101" pitchFamily="66" charset="0"/>
              </a:rPr>
              <a:t>) был тепло принят телезрителем.</a:t>
            </a:r>
          </a:p>
          <a:p>
            <a:pPr indent="457200" algn="just">
              <a:lnSpc>
                <a:spcPct val="150000"/>
              </a:lnSpc>
            </a:pPr>
            <a:r>
              <a:rPr lang="ru-RU" dirty="0">
                <a:latin typeface="Monotype Corsiva" panose="03010101010201010101" pitchFamily="66" charset="0"/>
              </a:rPr>
              <a:t>В 2011 году она возглавила новый фольклорный альманах на татарском языке «</a:t>
            </a:r>
            <a:r>
              <a:rPr lang="ru-RU" dirty="0" err="1">
                <a:latin typeface="Monotype Corsiva" panose="03010101010201010101" pitchFamily="66" charset="0"/>
              </a:rPr>
              <a:t>Түгәрәк</a:t>
            </a:r>
            <a:r>
              <a:rPr lang="ru-RU" dirty="0">
                <a:latin typeface="Monotype Corsiva" panose="03010101010201010101" pitchFamily="66" charset="0"/>
              </a:rPr>
              <a:t> </a:t>
            </a:r>
            <a:r>
              <a:rPr lang="ru-RU" dirty="0" err="1">
                <a:latin typeface="Monotype Corsiva" panose="03010101010201010101" pitchFamily="66" charset="0"/>
              </a:rPr>
              <a:t>уен</a:t>
            </a:r>
            <a:r>
              <a:rPr lang="ru-RU" dirty="0">
                <a:latin typeface="Monotype Corsiva" panose="03010101010201010101" pitchFamily="66" charset="0"/>
              </a:rPr>
              <a:t>» Республиканского центра развития традиционной культуры при Министерстве культуры РТ. Журнал освещает все многообразие татарской народной культуры, раскрывает национальный менталитет, психологию и пользуется огромной популярностью среди татарского населения России.</a:t>
            </a:r>
          </a:p>
          <a:p>
            <a:pPr indent="457200" algn="just"/>
            <a:endParaRPr lang="ru-RU" dirty="0">
              <a:latin typeface="Monotype Corsiva" panose="03010101010201010101" pitchFamily="66" charset="0"/>
            </a:endParaRPr>
          </a:p>
        </p:txBody>
      </p:sp>
    </p:spTree>
    <p:extLst>
      <p:ext uri="{BB962C8B-B14F-4D97-AF65-F5344CB8AC3E}">
        <p14:creationId xmlns:p14="http://schemas.microsoft.com/office/powerpoint/2010/main" val="2953840159"/>
      </p:ext>
    </p:extLst>
  </p:cSld>
  <p:clrMapOvr>
    <a:masterClrMapping/>
  </p:clrMapOvr>
  <mc:AlternateContent xmlns:mc="http://schemas.openxmlformats.org/markup-compatibility/2006" xmlns:p14="http://schemas.microsoft.com/office/powerpoint/2010/main">
    <mc:Choice Requires="p14">
      <p:transition spd="slow" p14:dur="1750" advTm="25000">
        <p:circle/>
      </p:transition>
    </mc:Choice>
    <mc:Fallback xmlns="">
      <p:transition spd="slow" advTm="25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0" fill="hold"/>
                                        <p:tgtEl>
                                          <p:spTgt spid="7"/>
                                        </p:tgtEl>
                                        <p:attrNameLst>
                                          <p:attrName>ppt_w</p:attrName>
                                        </p:attrNameLst>
                                      </p:cBhvr>
                                      <p:tavLst>
                                        <p:tav tm="0">
                                          <p:val>
                                            <p:fltVal val="0"/>
                                          </p:val>
                                        </p:tav>
                                        <p:tav tm="100000">
                                          <p:val>
                                            <p:strVal val="#ppt_w"/>
                                          </p:val>
                                        </p:tav>
                                      </p:tavLst>
                                    </p:anim>
                                    <p:anim calcmode="lin" valueType="num">
                                      <p:cBhvr>
                                        <p:cTn id="8" dur="3000" fill="hold"/>
                                        <p:tgtEl>
                                          <p:spTgt spid="7"/>
                                        </p:tgtEl>
                                        <p:attrNameLst>
                                          <p:attrName>ppt_h</p:attrName>
                                        </p:attrNameLst>
                                      </p:cBhvr>
                                      <p:tavLst>
                                        <p:tav tm="0">
                                          <p:val>
                                            <p:fltVal val="0"/>
                                          </p:val>
                                        </p:tav>
                                        <p:tav tm="100000">
                                          <p:val>
                                            <p:strVal val="#ppt_h"/>
                                          </p:val>
                                        </p:tav>
                                      </p:tavLst>
                                    </p:anim>
                                    <p:animEffect transition="in" filter="fade">
                                      <p:cBhvr>
                                        <p:cTn id="9"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sp>
        <p:nvSpPr>
          <p:cNvPr id="7" name="TextBox 6"/>
          <p:cNvSpPr txBox="1"/>
          <p:nvPr/>
        </p:nvSpPr>
        <p:spPr>
          <a:xfrm>
            <a:off x="177775" y="188640"/>
            <a:ext cx="4464496" cy="6740307"/>
          </a:xfrm>
          <a:prstGeom prst="rect">
            <a:avLst/>
          </a:prstGeom>
          <a:noFill/>
        </p:spPr>
        <p:txBody>
          <a:bodyPr wrap="square" numCol="1" rtlCol="0">
            <a:spAutoFit/>
          </a:bodyPr>
          <a:lstStyle/>
          <a:p>
            <a:r>
              <a:rPr lang="ru-RU" sz="2000" dirty="0" smtClean="0">
                <a:latin typeface="Monotype Corsiva" panose="03010101010201010101" pitchFamily="66" charset="0"/>
              </a:rPr>
              <a:t>Лаишево – край, где Державин родился…</a:t>
            </a:r>
          </a:p>
          <a:p>
            <a:endParaRPr lang="ru-RU" sz="1600" dirty="0">
              <a:latin typeface="Monotype Corsiva" panose="03010101010201010101" pitchFamily="66" charset="0"/>
            </a:endParaRPr>
          </a:p>
          <a:p>
            <a:r>
              <a:rPr lang="ru-RU" sz="1600" dirty="0" smtClean="0">
                <a:latin typeface="Monotype Corsiva" panose="03010101010201010101" pitchFamily="66" charset="0"/>
              </a:rPr>
              <a:t>Лаишево – край, где </a:t>
            </a:r>
            <a:r>
              <a:rPr lang="ru-RU" sz="1600" dirty="0">
                <a:latin typeface="Monotype Corsiva" panose="03010101010201010101" pitchFamily="66" charset="0"/>
              </a:rPr>
              <a:t>Д</a:t>
            </a:r>
            <a:r>
              <a:rPr lang="ru-RU" sz="1600" dirty="0" smtClean="0">
                <a:latin typeface="Monotype Corsiva" panose="03010101010201010101" pitchFamily="66" charset="0"/>
              </a:rPr>
              <a:t>ержавин родился,</a:t>
            </a:r>
          </a:p>
          <a:p>
            <a:r>
              <a:rPr lang="ru-RU" sz="1600" dirty="0" smtClean="0">
                <a:latin typeface="Monotype Corsiva" panose="03010101010201010101" pitchFamily="66" charset="0"/>
              </a:rPr>
              <a:t>Село Саралан – это дом мой родной.</a:t>
            </a:r>
          </a:p>
          <a:p>
            <a:r>
              <a:rPr lang="ru-RU" sz="1600" dirty="0" smtClean="0">
                <a:latin typeface="Monotype Corsiva" panose="03010101010201010101" pitchFamily="66" charset="0"/>
              </a:rPr>
              <a:t>Поэзии ветер над ними носился, </a:t>
            </a:r>
          </a:p>
          <a:p>
            <a:r>
              <a:rPr lang="ru-RU" sz="1600" dirty="0" smtClean="0">
                <a:latin typeface="Monotype Corsiva" panose="03010101010201010101" pitchFamily="66" charset="0"/>
              </a:rPr>
              <a:t>Мешая те земли в пыли вековой.</a:t>
            </a:r>
          </a:p>
          <a:p>
            <a:r>
              <a:rPr lang="ru-RU" sz="1600" dirty="0" smtClean="0">
                <a:latin typeface="Monotype Corsiva" panose="03010101010201010101" pitchFamily="66" charset="0"/>
              </a:rPr>
              <a:t/>
            </a:r>
            <a:br>
              <a:rPr lang="ru-RU" sz="1600" dirty="0" smtClean="0">
                <a:latin typeface="Monotype Corsiva" panose="03010101010201010101" pitchFamily="66" charset="0"/>
              </a:rPr>
            </a:br>
            <a:r>
              <a:rPr lang="ru-RU" sz="1600" dirty="0" smtClean="0">
                <a:latin typeface="Monotype Corsiva" panose="03010101010201010101" pitchFamily="66" charset="0"/>
              </a:rPr>
              <a:t>Раздумья о нем </a:t>
            </a:r>
          </a:p>
          <a:p>
            <a:r>
              <a:rPr lang="ru-RU" sz="1600" dirty="0" smtClean="0">
                <a:latin typeface="Monotype Corsiva" panose="03010101010201010101" pitchFamily="66" charset="0"/>
              </a:rPr>
              <a:t>Мое сердце тревожат</a:t>
            </a:r>
          </a:p>
          <a:p>
            <a:r>
              <a:rPr lang="ru-RU" sz="1600" dirty="0" smtClean="0">
                <a:latin typeface="Monotype Corsiva" panose="03010101010201010101" pitchFamily="66" charset="0"/>
              </a:rPr>
              <a:t>И вздрогнуть его заставляют не раз.</a:t>
            </a:r>
          </a:p>
          <a:p>
            <a:r>
              <a:rPr lang="ru-RU" sz="1600" dirty="0" smtClean="0">
                <a:latin typeface="Monotype Corsiva" panose="03010101010201010101" pitchFamily="66" charset="0"/>
              </a:rPr>
              <a:t>Ведь в русском любом обнаружить ты сможешь</a:t>
            </a:r>
          </a:p>
          <a:p>
            <a:r>
              <a:rPr lang="ru-RU" sz="1600" dirty="0" smtClean="0">
                <a:latin typeface="Monotype Corsiva" panose="03010101010201010101" pitchFamily="66" charset="0"/>
              </a:rPr>
              <a:t>Татарина – </a:t>
            </a:r>
          </a:p>
          <a:p>
            <a:r>
              <a:rPr lang="ru-RU" sz="1600" dirty="0">
                <a:latin typeface="Monotype Corsiva" panose="03010101010201010101" pitchFamily="66" charset="0"/>
              </a:rPr>
              <a:t>у</a:t>
            </a:r>
            <a:r>
              <a:rPr lang="ru-RU" sz="1600" dirty="0" smtClean="0">
                <a:latin typeface="Monotype Corsiva" panose="03010101010201010101" pitchFamily="66" charset="0"/>
              </a:rPr>
              <a:t>чит история нас.</a:t>
            </a:r>
          </a:p>
          <a:p>
            <a:endParaRPr lang="ru-RU" sz="1600" dirty="0">
              <a:latin typeface="Monotype Corsiva" panose="03010101010201010101" pitchFamily="66" charset="0"/>
            </a:endParaRPr>
          </a:p>
          <a:p>
            <a:r>
              <a:rPr lang="ru-RU" sz="1600" dirty="0" smtClean="0">
                <a:latin typeface="Monotype Corsiva" panose="03010101010201010101" pitchFamily="66" charset="0"/>
              </a:rPr>
              <a:t>Державин, великой державе служил он,</a:t>
            </a:r>
          </a:p>
          <a:p>
            <a:r>
              <a:rPr lang="ru-RU" sz="1600" dirty="0" smtClean="0">
                <a:latin typeface="Monotype Corsiva" panose="03010101010201010101" pitchFamily="66" charset="0"/>
              </a:rPr>
              <a:t>Он создал поэзии русской столбы.</a:t>
            </a:r>
          </a:p>
          <a:p>
            <a:r>
              <a:rPr lang="ru-RU" sz="1600" dirty="0" smtClean="0">
                <a:latin typeface="Monotype Corsiva" panose="03010101010201010101" pitchFamily="66" charset="0"/>
              </a:rPr>
              <a:t>Бурлила татарская кровь в его жилах,</a:t>
            </a:r>
          </a:p>
          <a:p>
            <a:r>
              <a:rPr lang="ru-RU" sz="1600" dirty="0" smtClean="0">
                <a:latin typeface="Monotype Corsiva" panose="03010101010201010101" pitchFamily="66" charset="0"/>
              </a:rPr>
              <a:t>Но дух его русский – </a:t>
            </a:r>
          </a:p>
          <a:p>
            <a:r>
              <a:rPr lang="ru-RU" sz="1600" dirty="0" smtClean="0">
                <a:latin typeface="Monotype Corsiva" panose="03010101010201010101" pitchFamily="66" charset="0"/>
              </a:rPr>
              <a:t>Ошибка судьбы?</a:t>
            </a:r>
          </a:p>
          <a:p>
            <a:r>
              <a:rPr lang="ru-RU" sz="1600" dirty="0" smtClean="0">
                <a:latin typeface="Monotype Corsiva" panose="03010101010201010101" pitchFamily="66" charset="0"/>
              </a:rPr>
              <a:t>Ошибка ль?</a:t>
            </a:r>
          </a:p>
          <a:p>
            <a:endParaRPr lang="ru-RU" sz="1600" dirty="0" smtClean="0">
              <a:latin typeface="Monotype Corsiva" panose="03010101010201010101" pitchFamily="66" charset="0"/>
            </a:endParaRPr>
          </a:p>
          <a:p>
            <a:r>
              <a:rPr lang="ru-RU" sz="1600" dirty="0" smtClean="0">
                <a:latin typeface="Monotype Corsiva" panose="03010101010201010101" pitchFamily="66" charset="0"/>
              </a:rPr>
              <a:t>Истории ль это законы?</a:t>
            </a:r>
          </a:p>
          <a:p>
            <a:r>
              <a:rPr lang="ru-RU" sz="1600" dirty="0" smtClean="0">
                <a:latin typeface="Monotype Corsiva" panose="03010101010201010101" pitchFamily="66" charset="0"/>
              </a:rPr>
              <a:t>Иль вновь проявилась беспечность татар?</a:t>
            </a:r>
          </a:p>
          <a:p>
            <a:r>
              <a:rPr lang="ru-RU" sz="1600" dirty="0" smtClean="0">
                <a:latin typeface="Monotype Corsiva" panose="03010101010201010101" pitchFamily="66" charset="0"/>
              </a:rPr>
              <a:t>И вот к земляку приближаюсь с поклоном – </a:t>
            </a:r>
          </a:p>
          <a:p>
            <a:r>
              <a:rPr lang="ru-RU" sz="1600" dirty="0" smtClean="0">
                <a:latin typeface="Monotype Corsiva" panose="03010101010201010101" pitchFamily="66" charset="0"/>
              </a:rPr>
              <a:t>К поэту, татарской поэзии Дар.</a:t>
            </a:r>
          </a:p>
          <a:p>
            <a:endParaRPr lang="ru-RU" sz="1400" dirty="0">
              <a:latin typeface="Monotype Corsiva" panose="03010101010201010101" pitchFamily="66" charset="0"/>
            </a:endParaRPr>
          </a:p>
          <a:p>
            <a:endParaRPr lang="ru-RU" sz="1400" dirty="0" smtClean="0">
              <a:latin typeface="Monotype Corsiva" panose="03010101010201010101" pitchFamily="66" charset="0"/>
            </a:endParaRPr>
          </a:p>
        </p:txBody>
      </p:sp>
      <p:sp>
        <p:nvSpPr>
          <p:cNvPr id="3" name="TextBox 2"/>
          <p:cNvSpPr txBox="1"/>
          <p:nvPr/>
        </p:nvSpPr>
        <p:spPr>
          <a:xfrm>
            <a:off x="5248045" y="196125"/>
            <a:ext cx="4104456" cy="6555641"/>
          </a:xfrm>
          <a:prstGeom prst="rect">
            <a:avLst/>
          </a:prstGeom>
          <a:noFill/>
        </p:spPr>
        <p:txBody>
          <a:bodyPr wrap="square" rtlCol="0">
            <a:spAutoFit/>
          </a:bodyPr>
          <a:lstStyle/>
          <a:p>
            <a:r>
              <a:rPr lang="ru-RU" dirty="0" smtClean="0">
                <a:latin typeface="Lucida Sans Unicode" panose="020B0602030504020204" pitchFamily="34" charset="0"/>
                <a:cs typeface="Lucida Sans Unicode" panose="020B0602030504020204" pitchFamily="34" charset="0"/>
              </a:rPr>
              <a:t>                     </a:t>
            </a:r>
            <a:r>
              <a:rPr lang="ru-RU" dirty="0" smtClean="0">
                <a:latin typeface="Monotype Corsiva" panose="03010101010201010101" pitchFamily="66" charset="0"/>
                <a:cs typeface="Lucida Sans Unicode" panose="020B0602030504020204" pitchFamily="34" charset="0"/>
              </a:rPr>
              <a:t>Х  </a:t>
            </a:r>
            <a:r>
              <a:rPr lang="ru-RU" dirty="0" err="1" smtClean="0">
                <a:latin typeface="Monotype Corsiva" panose="03010101010201010101" pitchFamily="66" charset="0"/>
                <a:cs typeface="Lucida Sans Unicode" panose="020B0602030504020204" pitchFamily="34" charset="0"/>
              </a:rPr>
              <a:t>Х</a:t>
            </a:r>
            <a:r>
              <a:rPr lang="ru-RU" dirty="0" smtClean="0">
                <a:latin typeface="Monotype Corsiva" panose="03010101010201010101" pitchFamily="66" charset="0"/>
                <a:cs typeface="Lucida Sans Unicode" panose="020B0602030504020204" pitchFamily="34" charset="0"/>
              </a:rPr>
              <a:t>  </a:t>
            </a:r>
            <a:r>
              <a:rPr lang="ru-RU" dirty="0" err="1" smtClean="0">
                <a:latin typeface="Monotype Corsiva" panose="03010101010201010101" pitchFamily="66" charset="0"/>
                <a:cs typeface="Lucida Sans Unicode" panose="020B0602030504020204" pitchFamily="34" charset="0"/>
              </a:rPr>
              <a:t>Х</a:t>
            </a:r>
            <a:r>
              <a:rPr lang="ru-RU" dirty="0" smtClean="0">
                <a:latin typeface="Monotype Corsiva" panose="03010101010201010101" pitchFamily="66" charset="0"/>
                <a:cs typeface="Lucida Sans Unicode" panose="020B0602030504020204" pitchFamily="34" charset="0"/>
              </a:rPr>
              <a:t> </a:t>
            </a:r>
            <a:endParaRPr lang="ru-RU" dirty="0">
              <a:latin typeface="Monotype Corsiva" panose="03010101010201010101" pitchFamily="66" charset="0"/>
              <a:cs typeface="Lucida Sans Unicode" panose="020B0602030504020204" pitchFamily="34" charset="0"/>
            </a:endParaRPr>
          </a:p>
          <a:p>
            <a:endParaRPr lang="ru-RU" dirty="0">
              <a:latin typeface="Monotype Corsiva" panose="03010101010201010101" pitchFamily="66" charset="0"/>
            </a:endParaRPr>
          </a:p>
          <a:p>
            <a:r>
              <a:rPr lang="ru-RU" sz="1600" dirty="0" err="1" smtClean="0">
                <a:latin typeface="Monotype Corsiva" panose="03010101010201010101" pitchFamily="66" charset="0"/>
                <a:cs typeface="Lucida Sans Unicode" panose="020B0602030504020204" pitchFamily="34" charset="0"/>
              </a:rPr>
              <a:t>Державинн</a:t>
            </a:r>
            <a:r>
              <a:rPr lang="tt-RU" sz="1600" dirty="0" smtClean="0">
                <a:latin typeface="Monotype Corsiva" panose="03010101010201010101" pitchFamily="66" charset="0"/>
                <a:cs typeface="Lucida Sans Unicode" panose="020B0602030504020204" pitchFamily="34" charset="0"/>
              </a:rPr>
              <a:t>ың</a:t>
            </a:r>
            <a:r>
              <a:rPr lang="ru-RU" sz="1600" dirty="0" smtClean="0">
                <a:latin typeface="Monotype Corsiva" panose="03010101010201010101" pitchFamily="66" charset="0"/>
                <a:cs typeface="Lucida Sans Unicode" panose="020B0602030504020204" pitchFamily="34" charset="0"/>
              </a:rPr>
              <a:t> </a:t>
            </a:r>
            <a:r>
              <a:rPr lang="ru-RU" sz="1600" dirty="0" err="1">
                <a:latin typeface="Monotype Corsiva" panose="03010101010201010101" pitchFamily="66" charset="0"/>
                <a:cs typeface="Lucida Sans Unicode" panose="020B0602030504020204" pitchFamily="34" charset="0"/>
              </a:rPr>
              <a:t>туган</a:t>
            </a:r>
            <a:r>
              <a:rPr lang="ru-RU" sz="1600" dirty="0">
                <a:latin typeface="Monotype Corsiva" panose="03010101010201010101" pitchFamily="66" charset="0"/>
                <a:cs typeface="Lucida Sans Unicode" panose="020B0602030504020204" pitchFamily="34" charset="0"/>
              </a:rPr>
              <a:t> </a:t>
            </a:r>
            <a:r>
              <a:rPr lang="ru-RU" sz="1600" dirty="0" err="1">
                <a:latin typeface="Monotype Corsiva" panose="03010101010201010101" pitchFamily="66" charset="0"/>
                <a:cs typeface="Lucida Sans Unicode" panose="020B0602030504020204" pitchFamily="34" charset="0"/>
              </a:rPr>
              <a:t>ягы</a:t>
            </a:r>
            <a:r>
              <a:rPr lang="ru-RU" sz="1600" dirty="0">
                <a:latin typeface="Monotype Corsiva" panose="03010101010201010101" pitchFamily="66" charset="0"/>
                <a:cs typeface="Lucida Sans Unicode" panose="020B0602030504020204" pitchFamily="34" charset="0"/>
              </a:rPr>
              <a:t> </a:t>
            </a:r>
            <a:r>
              <a:rPr lang="ru-RU" sz="1600" dirty="0" smtClean="0">
                <a:latin typeface="Monotype Corsiva" panose="03010101010201010101" pitchFamily="66" charset="0"/>
                <a:cs typeface="Lucida Sans Unicode" panose="020B0602030504020204" pitchFamily="34" charset="0"/>
              </a:rPr>
              <a:t>– </a:t>
            </a:r>
            <a:r>
              <a:rPr lang="ru-RU" sz="1600" dirty="0" err="1" smtClean="0">
                <a:latin typeface="Monotype Corsiva" panose="03010101010201010101" pitchFamily="66" charset="0"/>
                <a:cs typeface="Lucida Sans Unicode" panose="020B0602030504020204" pitchFamily="34" charset="0"/>
              </a:rPr>
              <a:t>Лаеш</a:t>
            </a:r>
            <a:r>
              <a:rPr lang="ru-RU" sz="1600" dirty="0">
                <a:latin typeface="Monotype Corsiva" panose="03010101010201010101" pitchFamily="66" charset="0"/>
                <a:cs typeface="Lucida Sans Unicode" panose="020B0602030504020204" pitchFamily="34" charset="0"/>
              </a:rPr>
              <a:t> </a:t>
            </a:r>
            <a:r>
              <a:rPr lang="ru-RU" sz="1600" dirty="0" smtClean="0">
                <a:latin typeface="Monotype Corsiva" panose="03010101010201010101" pitchFamily="66" charset="0"/>
                <a:cs typeface="Lucida Sans Unicode" panose="020B0602030504020204" pitchFamily="34" charset="0"/>
              </a:rPr>
              <a:t>- </a:t>
            </a:r>
            <a:endParaRPr lang="ru-RU" sz="1600" dirty="0">
              <a:latin typeface="Monotype Corsiva" panose="03010101010201010101" pitchFamily="66" charset="0"/>
              <a:cs typeface="Lucida Sans Unicode" panose="020B0602030504020204" pitchFamily="34" charset="0"/>
            </a:endParaRPr>
          </a:p>
          <a:p>
            <a:r>
              <a:rPr lang="ru-RU" sz="1600" dirty="0">
                <a:latin typeface="Monotype Corsiva" panose="03010101010201010101" pitchFamily="66" charset="0"/>
                <a:cs typeface="Lucida Sans Unicode" panose="020B0602030504020204" pitchFamily="34" charset="0"/>
              </a:rPr>
              <a:t>Минем </a:t>
            </a:r>
            <a:r>
              <a:rPr lang="ru-RU" sz="1600" dirty="0" err="1">
                <a:latin typeface="Monotype Corsiva" panose="03010101010201010101" pitchFamily="66" charset="0"/>
                <a:cs typeface="Lucida Sans Unicode" panose="020B0602030504020204" pitchFamily="34" charset="0"/>
              </a:rPr>
              <a:t>туган</a:t>
            </a:r>
            <a:r>
              <a:rPr lang="ru-RU" sz="1600" dirty="0">
                <a:latin typeface="Monotype Corsiva" panose="03010101010201010101" pitchFamily="66" charset="0"/>
                <a:cs typeface="Lucida Sans Unicode" panose="020B0602030504020204" pitchFamily="34" charset="0"/>
              </a:rPr>
              <a:t> </a:t>
            </a:r>
            <a:r>
              <a:rPr lang="ru-RU" sz="1600" dirty="0" err="1" smtClean="0">
                <a:latin typeface="Monotype Corsiva" panose="03010101010201010101" pitchFamily="66" charset="0"/>
                <a:cs typeface="Lucida Sans Unicode" panose="020B0602030504020204" pitchFamily="34" charset="0"/>
              </a:rPr>
              <a:t>төбәк</a:t>
            </a:r>
            <a:r>
              <a:rPr lang="ru-RU" sz="1600" dirty="0" smtClean="0">
                <a:latin typeface="Monotype Corsiva" panose="03010101010201010101" pitchFamily="66" charset="0"/>
                <a:cs typeface="Lucida Sans Unicode" panose="020B0602030504020204" pitchFamily="34" charset="0"/>
              </a:rPr>
              <a:t> </a:t>
            </a:r>
            <a:r>
              <a:rPr lang="ru-RU" sz="1600" dirty="0">
                <a:latin typeface="Monotype Corsiva" panose="03010101010201010101" pitchFamily="66" charset="0"/>
                <a:cs typeface="Lucida Sans Unicode" panose="020B0602030504020204" pitchFamily="34" charset="0"/>
              </a:rPr>
              <a:t>(</a:t>
            </a:r>
            <a:r>
              <a:rPr lang="ru-RU" sz="1600" dirty="0" err="1">
                <a:latin typeface="Monotype Corsiva" panose="03010101010201010101" pitchFamily="66" charset="0"/>
                <a:cs typeface="Lucida Sans Unicode" panose="020B0602030504020204" pitchFamily="34" charset="0"/>
              </a:rPr>
              <a:t>Саралан</a:t>
            </a:r>
            <a:r>
              <a:rPr lang="ru-RU" sz="1600" dirty="0">
                <a:latin typeface="Monotype Corsiva" panose="03010101010201010101" pitchFamily="66" charset="0"/>
                <a:cs typeface="Lucida Sans Unicode" panose="020B0602030504020204" pitchFamily="34" charset="0"/>
              </a:rPr>
              <a:t>). </a:t>
            </a:r>
          </a:p>
          <a:p>
            <a:r>
              <a:rPr lang="ru-RU" sz="1600" dirty="0" err="1">
                <a:latin typeface="Monotype Corsiva" panose="03010101010201010101" pitchFamily="66" charset="0"/>
                <a:cs typeface="Lucida Sans Unicode" panose="020B0602030504020204" pitchFamily="34" charset="0"/>
              </a:rPr>
              <a:t>Шигырь</a:t>
            </a:r>
            <a:r>
              <a:rPr lang="ru-RU" sz="1600" dirty="0">
                <a:latin typeface="Monotype Corsiva" panose="03010101010201010101" pitchFamily="66" charset="0"/>
                <a:cs typeface="Lucida Sans Unicode" panose="020B0602030504020204" pitchFamily="34" charset="0"/>
              </a:rPr>
              <a:t> </a:t>
            </a:r>
            <a:r>
              <a:rPr lang="ru-RU" sz="1600" dirty="0" err="1">
                <a:latin typeface="Monotype Corsiva" panose="03010101010201010101" pitchFamily="66" charset="0"/>
                <a:cs typeface="Lucida Sans Unicode" panose="020B0602030504020204" pitchFamily="34" charset="0"/>
              </a:rPr>
              <a:t>җ</a:t>
            </a:r>
            <a:r>
              <a:rPr lang="ru-RU" sz="1600" dirty="0" err="1" smtClean="0">
                <a:latin typeface="Monotype Corsiva" panose="03010101010201010101" pitchFamily="66" charset="0"/>
                <a:cs typeface="Lucida Sans Unicode" panose="020B0602030504020204" pitchFamily="34" charset="0"/>
              </a:rPr>
              <a:t>иле</a:t>
            </a:r>
            <a:r>
              <a:rPr lang="ru-RU" sz="1600" dirty="0" smtClean="0">
                <a:latin typeface="Monotype Corsiva" panose="03010101010201010101" pitchFamily="66" charset="0"/>
                <a:cs typeface="Lucida Sans Unicode" panose="020B0602030504020204" pitchFamily="34" charset="0"/>
              </a:rPr>
              <a:t> </a:t>
            </a:r>
            <a:r>
              <a:rPr lang="ru-RU" sz="1600" dirty="0" err="1">
                <a:latin typeface="Monotype Corsiva" panose="03010101010201010101" pitchFamily="66" charset="0"/>
                <a:cs typeface="Lucida Sans Unicode" panose="020B0602030504020204" pitchFamily="34" charset="0"/>
              </a:rPr>
              <a:t>булып</a:t>
            </a:r>
            <a:r>
              <a:rPr lang="ru-RU" sz="1600" dirty="0">
                <a:latin typeface="Monotype Corsiva" panose="03010101010201010101" pitchFamily="66" charset="0"/>
                <a:cs typeface="Lucida Sans Unicode" panose="020B0602030504020204" pitchFamily="34" charset="0"/>
              </a:rPr>
              <a:t> </a:t>
            </a:r>
            <a:r>
              <a:rPr lang="ru-RU" sz="1600" dirty="0" err="1" smtClean="0">
                <a:latin typeface="Monotype Corsiva" panose="03010101010201010101" pitchFamily="66" charset="0"/>
                <a:cs typeface="Lucida Sans Unicode" panose="020B0602030504020204" pitchFamily="34" charset="0"/>
              </a:rPr>
              <a:t>искән</a:t>
            </a:r>
            <a:r>
              <a:rPr lang="ru-RU" sz="1600" dirty="0" smtClean="0">
                <a:latin typeface="Monotype Corsiva" panose="03010101010201010101" pitchFamily="66" charset="0"/>
                <a:cs typeface="Lucida Sans Unicode" panose="020B0602030504020204" pitchFamily="34" charset="0"/>
              </a:rPr>
              <a:t> </a:t>
            </a:r>
            <a:r>
              <a:rPr lang="ru-RU" sz="1600" dirty="0" err="1">
                <a:latin typeface="Monotype Corsiva" panose="03010101010201010101" pitchFamily="66" charset="0"/>
                <a:cs typeface="Lucida Sans Unicode" panose="020B0602030504020204" pitchFamily="34" charset="0"/>
              </a:rPr>
              <a:t>вакыт</a:t>
            </a:r>
            <a:r>
              <a:rPr lang="ru-RU" sz="1600" dirty="0">
                <a:latin typeface="Monotype Corsiva" panose="03010101010201010101" pitchFamily="66" charset="0"/>
                <a:cs typeface="Lucida Sans Unicode" panose="020B0602030504020204" pitchFamily="34" charset="0"/>
              </a:rPr>
              <a:t>, </a:t>
            </a:r>
          </a:p>
          <a:p>
            <a:r>
              <a:rPr lang="ru-RU" sz="1600" dirty="0" err="1">
                <a:latin typeface="Monotype Corsiva" panose="03010101010201010101" pitchFamily="66" charset="0"/>
                <a:cs typeface="Lucida Sans Unicode" panose="020B0602030504020204" pitchFamily="34" charset="0"/>
              </a:rPr>
              <a:t>Купме</a:t>
            </a:r>
            <a:r>
              <a:rPr lang="ru-RU" sz="1600" dirty="0">
                <a:latin typeface="Monotype Corsiva" panose="03010101010201010101" pitchFamily="66" charset="0"/>
                <a:cs typeface="Lucida Sans Unicode" panose="020B0602030504020204" pitchFamily="34" charset="0"/>
              </a:rPr>
              <a:t> </a:t>
            </a:r>
            <a:r>
              <a:rPr lang="ru-RU" sz="1600" dirty="0" err="1">
                <a:latin typeface="Monotype Corsiva" panose="03010101010201010101" pitchFamily="66" charset="0"/>
                <a:cs typeface="Lucida Sans Unicode" panose="020B0602030504020204" pitchFamily="34" charset="0"/>
              </a:rPr>
              <a:t>комнар</a:t>
            </a:r>
            <a:r>
              <a:rPr lang="ru-RU" sz="1600" dirty="0">
                <a:latin typeface="Monotype Corsiva" panose="03010101010201010101" pitchFamily="66" charset="0"/>
                <a:cs typeface="Lucida Sans Unicode" panose="020B0602030504020204" pitchFamily="34" charset="0"/>
              </a:rPr>
              <a:t> </a:t>
            </a:r>
            <a:r>
              <a:rPr lang="ru-RU" sz="1600" dirty="0" smtClean="0">
                <a:latin typeface="Monotype Corsiva" panose="03010101010201010101" pitchFamily="66" charset="0"/>
                <a:cs typeface="Lucida Sans Unicode" panose="020B0602030504020204" pitchFamily="34" charset="0"/>
              </a:rPr>
              <a:t>к</a:t>
            </a:r>
            <a:r>
              <a:rPr lang="tt-RU" sz="1600" dirty="0" smtClean="0">
                <a:latin typeface="Monotype Corsiva" panose="03010101010201010101" pitchFamily="66" charset="0"/>
                <a:cs typeface="Lucida Sans Unicode" panose="020B0602030504020204" pitchFamily="34" charset="0"/>
              </a:rPr>
              <a:t>ү</a:t>
            </a:r>
            <a:r>
              <a:rPr lang="ru-RU" sz="1600" dirty="0" err="1" smtClean="0">
                <a:latin typeface="Monotype Corsiva" panose="03010101010201010101" pitchFamily="66" charset="0"/>
                <a:cs typeface="Lucida Sans Unicode" panose="020B0602030504020204" pitchFamily="34" charset="0"/>
              </a:rPr>
              <a:t>чкән</a:t>
            </a:r>
            <a:r>
              <a:rPr lang="ru-RU" sz="1600" dirty="0" smtClean="0">
                <a:latin typeface="Monotype Corsiva" panose="03010101010201010101" pitchFamily="66" charset="0"/>
                <a:cs typeface="Lucida Sans Unicode" panose="020B0602030504020204" pitchFamily="34" charset="0"/>
              </a:rPr>
              <a:t> </a:t>
            </a:r>
            <a:r>
              <a:rPr lang="ru-RU" sz="1600" dirty="0" err="1">
                <a:latin typeface="Monotype Corsiva" panose="03010101010201010101" pitchFamily="66" charset="0"/>
                <a:cs typeface="Lucida Sans Unicode" panose="020B0602030504020204" pitchFamily="34" charset="0"/>
              </a:rPr>
              <a:t>арадан</a:t>
            </a:r>
            <a:r>
              <a:rPr lang="ru-RU" sz="1600" dirty="0">
                <a:latin typeface="Monotype Corsiva" panose="03010101010201010101" pitchFamily="66" charset="0"/>
                <a:cs typeface="Lucida Sans Unicode" panose="020B0602030504020204" pitchFamily="34" charset="0"/>
              </a:rPr>
              <a:t>! </a:t>
            </a:r>
            <a:endParaRPr lang="ru-RU" sz="1600" dirty="0" smtClean="0">
              <a:latin typeface="Monotype Corsiva" panose="03010101010201010101" pitchFamily="66" charset="0"/>
              <a:cs typeface="Lucida Sans Unicode" panose="020B0602030504020204" pitchFamily="34" charset="0"/>
            </a:endParaRPr>
          </a:p>
          <a:p>
            <a:endParaRPr lang="ru-RU" sz="1600" dirty="0">
              <a:latin typeface="Monotype Corsiva" panose="03010101010201010101" pitchFamily="66" charset="0"/>
              <a:cs typeface="Lucida Sans Unicode" panose="020B0602030504020204" pitchFamily="34" charset="0"/>
            </a:endParaRPr>
          </a:p>
          <a:p>
            <a:r>
              <a:rPr lang="ru-RU" sz="1600" dirty="0" err="1" smtClean="0">
                <a:latin typeface="Monotype Corsiva" panose="03010101010201010101" pitchFamily="66" charset="0"/>
                <a:cs typeface="Lucida Sans Unicode" panose="020B0602030504020204" pitchFamily="34" charset="0"/>
              </a:rPr>
              <a:t>Уйландыра</a:t>
            </a:r>
            <a:r>
              <a:rPr lang="ru-RU" sz="1600" dirty="0">
                <a:latin typeface="Monotype Corsiva" panose="03010101010201010101" pitchFamily="66" charset="0"/>
                <a:cs typeface="Lucida Sans Unicode" panose="020B0602030504020204" pitchFamily="34" charset="0"/>
              </a:rPr>
              <a:t>. </a:t>
            </a:r>
          </a:p>
          <a:p>
            <a:r>
              <a:rPr lang="ru-RU" sz="1600" dirty="0" err="1" smtClean="0">
                <a:latin typeface="Monotype Corsiva" panose="03010101010201010101" pitchFamily="66" charset="0"/>
                <a:cs typeface="Lucida Sans Unicode" panose="020B0602030504020204" pitchFamily="34" charset="0"/>
              </a:rPr>
              <a:t>Якташ</a:t>
            </a:r>
            <a:r>
              <a:rPr lang="ru-RU" sz="1600" dirty="0" smtClean="0">
                <a:latin typeface="Monotype Corsiva" panose="03010101010201010101" pitchFamily="66" charset="0"/>
                <a:cs typeface="Lucida Sans Unicode" panose="020B0602030504020204" pitchFamily="34" charset="0"/>
              </a:rPr>
              <a:t> </a:t>
            </a:r>
            <a:r>
              <a:rPr lang="ru-RU" sz="1600" dirty="0" err="1">
                <a:latin typeface="Monotype Corsiva" panose="03010101010201010101" pitchFamily="66" charset="0"/>
                <a:cs typeface="Lucida Sans Unicode" panose="020B0602030504020204" pitchFamily="34" charset="0"/>
              </a:rPr>
              <a:t>хакында</a:t>
            </a:r>
            <a:r>
              <a:rPr lang="ru-RU" sz="1600" dirty="0">
                <a:latin typeface="Monotype Corsiva" panose="03010101010201010101" pitchFamily="66" charset="0"/>
                <a:cs typeface="Lucida Sans Unicode" panose="020B0602030504020204" pitchFamily="34" charset="0"/>
              </a:rPr>
              <a:t> </a:t>
            </a:r>
            <a:r>
              <a:rPr lang="ru-RU" sz="1600" dirty="0" err="1">
                <a:latin typeface="Monotype Corsiva" panose="03010101010201010101" pitchFamily="66" charset="0"/>
                <a:cs typeface="Lucida Sans Unicode" panose="020B0602030504020204" pitchFamily="34" charset="0"/>
              </a:rPr>
              <a:t>уй</a:t>
            </a:r>
            <a:r>
              <a:rPr lang="ru-RU" sz="1600" dirty="0">
                <a:latin typeface="Monotype Corsiva" panose="03010101010201010101" pitchFamily="66" charset="0"/>
                <a:cs typeface="Lucida Sans Unicode" panose="020B0602030504020204" pitchFamily="34" charset="0"/>
              </a:rPr>
              <a:t> </a:t>
            </a:r>
          </a:p>
          <a:p>
            <a:r>
              <a:rPr lang="ru-RU" sz="1600" dirty="0" err="1" smtClean="0">
                <a:latin typeface="Monotype Corsiva" panose="03010101010201010101" pitchFamily="66" charset="0"/>
                <a:cs typeface="Lucida Sans Unicode" panose="020B0602030504020204" pitchFamily="34" charset="0"/>
              </a:rPr>
              <a:t>Сискәндереп</a:t>
            </a:r>
            <a:r>
              <a:rPr lang="ru-RU" sz="1600" dirty="0" smtClean="0">
                <a:latin typeface="Monotype Corsiva" panose="03010101010201010101" pitchFamily="66" charset="0"/>
                <a:cs typeface="Lucida Sans Unicode" panose="020B0602030504020204" pitchFamily="34" charset="0"/>
              </a:rPr>
              <a:t> </a:t>
            </a:r>
            <a:r>
              <a:rPr lang="ru-RU" sz="1600" dirty="0">
                <a:latin typeface="Monotype Corsiva" panose="03010101010201010101" pitchFamily="66" charset="0"/>
                <a:cs typeface="Lucida Sans Unicode" panose="020B0602030504020204" pitchFamily="34" charset="0"/>
              </a:rPr>
              <a:t>куя </a:t>
            </a:r>
            <a:r>
              <a:rPr lang="ru-RU" sz="1600" dirty="0" err="1" smtClean="0">
                <a:latin typeface="Monotype Corsiva" panose="03010101010201010101" pitchFamily="66" charset="0"/>
                <a:cs typeface="Lucida Sans Unicode" panose="020B0602030504020204" pitchFamily="34" charset="0"/>
              </a:rPr>
              <a:t>йөрәкне</a:t>
            </a:r>
            <a:r>
              <a:rPr lang="ru-RU" sz="1600" dirty="0">
                <a:latin typeface="Monotype Corsiva" panose="03010101010201010101" pitchFamily="66" charset="0"/>
                <a:cs typeface="Lucida Sans Unicode" panose="020B0602030504020204" pitchFamily="34" charset="0"/>
              </a:rPr>
              <a:t>. </a:t>
            </a:r>
          </a:p>
          <a:p>
            <a:r>
              <a:rPr lang="ru-RU" sz="1600" dirty="0" err="1">
                <a:latin typeface="Monotype Corsiva" panose="03010101010201010101" pitchFamily="66" charset="0"/>
                <a:cs typeface="Lucida Sans Unicode" panose="020B0602030504020204" pitchFamily="34" charset="0"/>
              </a:rPr>
              <a:t>Ныграк</a:t>
            </a:r>
            <a:r>
              <a:rPr lang="ru-RU" sz="1600" dirty="0">
                <a:latin typeface="Monotype Corsiva" panose="03010101010201010101" pitchFamily="66" charset="0"/>
                <a:cs typeface="Lucida Sans Unicode" panose="020B0602030504020204" pitchFamily="34" charset="0"/>
              </a:rPr>
              <a:t> </a:t>
            </a:r>
            <a:r>
              <a:rPr lang="ru-RU" sz="1600" dirty="0" err="1" smtClean="0">
                <a:latin typeface="Monotype Corsiva" panose="03010101010201010101" pitchFamily="66" charset="0"/>
                <a:cs typeface="Lucida Sans Unicode" panose="020B0602030504020204" pitchFamily="34" charset="0"/>
              </a:rPr>
              <a:t>кырсаң</a:t>
            </a:r>
            <a:r>
              <a:rPr lang="ru-RU" sz="1600" dirty="0" smtClean="0">
                <a:latin typeface="Monotype Corsiva" panose="03010101010201010101" pitchFamily="66" charset="0"/>
                <a:cs typeface="Lucida Sans Unicode" panose="020B0602030504020204" pitchFamily="34" charset="0"/>
              </a:rPr>
              <a:t>, </a:t>
            </a:r>
            <a:r>
              <a:rPr lang="ru-RU" sz="1600" dirty="0" err="1">
                <a:latin typeface="Monotype Corsiva" panose="03010101010201010101" pitchFamily="66" charset="0"/>
                <a:cs typeface="Lucida Sans Unicode" panose="020B0602030504020204" pitchFamily="34" charset="0"/>
              </a:rPr>
              <a:t>ике</a:t>
            </a:r>
            <a:r>
              <a:rPr lang="ru-RU" sz="1600" dirty="0">
                <a:latin typeface="Monotype Corsiva" panose="03010101010201010101" pitchFamily="66" charset="0"/>
                <a:cs typeface="Lucida Sans Unicode" panose="020B0602030504020204" pitchFamily="34" charset="0"/>
              </a:rPr>
              <a:t> </a:t>
            </a:r>
            <a:r>
              <a:rPr lang="ru-RU" sz="1600" dirty="0" err="1" smtClean="0">
                <a:latin typeface="Monotype Corsiva" panose="03010101010201010101" pitchFamily="66" charset="0"/>
                <a:cs typeface="Lucida Sans Unicode" panose="020B0602030504020204" pitchFamily="34" charset="0"/>
              </a:rPr>
              <a:t>русның</a:t>
            </a:r>
            <a:r>
              <a:rPr lang="ru-RU" sz="1600" dirty="0" smtClean="0">
                <a:latin typeface="Monotype Corsiva" panose="03010101010201010101" pitchFamily="66" charset="0"/>
                <a:cs typeface="Lucida Sans Unicode" panose="020B0602030504020204" pitchFamily="34" charset="0"/>
              </a:rPr>
              <a:t> </a:t>
            </a:r>
            <a:r>
              <a:rPr lang="ru-RU" sz="1600" dirty="0">
                <a:latin typeface="Monotype Corsiva" panose="03010101010201010101" pitchFamily="66" charset="0"/>
                <a:cs typeface="Lucida Sans Unicode" panose="020B0602030504020204" pitchFamily="34" charset="0"/>
              </a:rPr>
              <a:t>берсе </a:t>
            </a:r>
          </a:p>
          <a:p>
            <a:r>
              <a:rPr lang="ru-RU" sz="1600" dirty="0">
                <a:latin typeface="Monotype Corsiva" panose="03010101010201010101" pitchFamily="66" charset="0"/>
                <a:cs typeface="Lucida Sans Unicode" panose="020B0602030504020204" pitchFamily="34" charset="0"/>
              </a:rPr>
              <a:t>Татар </a:t>
            </a:r>
            <a:r>
              <a:rPr lang="ru-RU" sz="1600" dirty="0" err="1" smtClean="0">
                <a:latin typeface="Monotype Corsiva" panose="03010101010201010101" pitchFamily="66" charset="0"/>
                <a:cs typeface="Lucida Sans Unicode" panose="020B0602030504020204" pitchFamily="34" charset="0"/>
              </a:rPr>
              <a:t>икән</a:t>
            </a:r>
            <a:r>
              <a:rPr lang="ru-RU" sz="1600" dirty="0">
                <a:latin typeface="Monotype Corsiva" panose="03010101010201010101" pitchFamily="66" charset="0"/>
                <a:cs typeface="Lucida Sans Unicode" panose="020B0602030504020204" pitchFamily="34" charset="0"/>
              </a:rPr>
              <a:t>, - </a:t>
            </a:r>
          </a:p>
          <a:p>
            <a:r>
              <a:rPr lang="ru-RU" sz="1600" dirty="0" smtClean="0">
                <a:latin typeface="Monotype Corsiva" panose="03010101010201010101" pitchFamily="66" charset="0"/>
                <a:cs typeface="Lucida Sans Unicode" panose="020B0602030504020204" pitchFamily="34" charset="0"/>
              </a:rPr>
              <a:t>                            </a:t>
            </a:r>
            <a:r>
              <a:rPr lang="ru-RU" sz="1600" dirty="0" err="1" smtClean="0">
                <a:latin typeface="Monotype Corsiva" panose="03010101010201010101" pitchFamily="66" charset="0"/>
                <a:cs typeface="Lucida Sans Unicode" panose="020B0602030504020204" pitchFamily="34" charset="0"/>
              </a:rPr>
              <a:t>тарих</a:t>
            </a:r>
            <a:r>
              <a:rPr lang="ru-RU" sz="1600" dirty="0" smtClean="0">
                <a:latin typeface="Monotype Corsiva" panose="03010101010201010101" pitchFamily="66" charset="0"/>
                <a:cs typeface="Lucida Sans Unicode" panose="020B0602030504020204" pitchFamily="34" charset="0"/>
              </a:rPr>
              <a:t> </a:t>
            </a:r>
            <a:r>
              <a:rPr lang="ru-RU" sz="1600" dirty="0" err="1" smtClean="0">
                <a:latin typeface="Monotype Corsiva" panose="03010101010201010101" pitchFamily="66" charset="0"/>
                <a:cs typeface="Lucida Sans Unicode" panose="020B0602030504020204" pitchFamily="34" charset="0"/>
              </a:rPr>
              <a:t>өйрәтте</a:t>
            </a:r>
            <a:r>
              <a:rPr lang="ru-RU" sz="1600" dirty="0" smtClean="0">
                <a:latin typeface="Monotype Corsiva" panose="03010101010201010101" pitchFamily="66" charset="0"/>
                <a:cs typeface="Lucida Sans Unicode" panose="020B0602030504020204" pitchFamily="34" charset="0"/>
              </a:rPr>
              <a:t>. </a:t>
            </a:r>
          </a:p>
          <a:p>
            <a:endParaRPr lang="ru-RU" sz="1600" dirty="0">
              <a:latin typeface="Monotype Corsiva" panose="03010101010201010101" pitchFamily="66" charset="0"/>
              <a:cs typeface="Lucida Sans Unicode" panose="020B0602030504020204" pitchFamily="34" charset="0"/>
            </a:endParaRPr>
          </a:p>
          <a:p>
            <a:r>
              <a:rPr lang="ru-RU" sz="1600" dirty="0">
                <a:latin typeface="Monotype Corsiva" panose="03010101010201010101" pitchFamily="66" charset="0"/>
                <a:cs typeface="Lucida Sans Unicode" panose="020B0602030504020204" pitchFamily="34" charset="0"/>
              </a:rPr>
              <a:t>Державины </a:t>
            </a:r>
            <a:r>
              <a:rPr lang="ru-RU" sz="1600" dirty="0" err="1" smtClean="0">
                <a:latin typeface="Monotype Corsiva" panose="03010101010201010101" pitchFamily="66" charset="0"/>
                <a:cs typeface="Lucida Sans Unicode" panose="020B0602030504020204" pitchFamily="34" charset="0"/>
              </a:rPr>
              <a:t>бөек</a:t>
            </a:r>
            <a:r>
              <a:rPr lang="ru-RU" sz="1600" dirty="0" smtClean="0">
                <a:latin typeface="Monotype Corsiva" panose="03010101010201010101" pitchFamily="66" charset="0"/>
                <a:cs typeface="Lucida Sans Unicode" panose="020B0602030504020204" pitchFamily="34" charset="0"/>
              </a:rPr>
              <a:t> </a:t>
            </a:r>
            <a:r>
              <a:rPr lang="ru-RU" sz="1600" dirty="0" err="1" smtClean="0">
                <a:latin typeface="Monotype Corsiva" panose="03010101010201010101" pitchFamily="66" charset="0"/>
                <a:cs typeface="Lucida Sans Unicode" panose="020B0602030504020204" pitchFamily="34" charset="0"/>
              </a:rPr>
              <a:t>державаның</a:t>
            </a:r>
            <a:r>
              <a:rPr lang="ru-RU" sz="1600" dirty="0" smtClean="0">
                <a:latin typeface="Monotype Corsiva" panose="03010101010201010101" pitchFamily="66" charset="0"/>
                <a:cs typeface="Lucida Sans Unicode" panose="020B0602030504020204" pitchFamily="34" charset="0"/>
              </a:rPr>
              <a:t>,- </a:t>
            </a:r>
            <a:endParaRPr lang="ru-RU" sz="1600" dirty="0">
              <a:latin typeface="Monotype Corsiva" panose="03010101010201010101" pitchFamily="66" charset="0"/>
              <a:cs typeface="Lucida Sans Unicode" panose="020B0602030504020204" pitchFamily="34" charset="0"/>
            </a:endParaRPr>
          </a:p>
          <a:p>
            <a:r>
              <a:rPr lang="ru-RU" sz="1600" dirty="0">
                <a:latin typeface="Monotype Corsiva" panose="03010101010201010101" pitchFamily="66" charset="0"/>
                <a:cs typeface="Lucida Sans Unicode" panose="020B0602030504020204" pitchFamily="34" charset="0"/>
              </a:rPr>
              <a:t>Рус </a:t>
            </a:r>
            <a:r>
              <a:rPr lang="ru-RU" sz="1600" dirty="0" err="1" smtClean="0">
                <a:latin typeface="Monotype Corsiva" panose="03010101010201010101" pitchFamily="66" charset="0"/>
                <a:cs typeface="Lucida Sans Unicode" panose="020B0602030504020204" pitchFamily="34" charset="0"/>
              </a:rPr>
              <a:t>шигъриятенең</a:t>
            </a:r>
            <a:r>
              <a:rPr lang="ru-RU" sz="1600" dirty="0" smtClean="0">
                <a:latin typeface="Monotype Corsiva" panose="03010101010201010101" pitchFamily="66" charset="0"/>
                <a:cs typeface="Lucida Sans Unicode" panose="020B0602030504020204" pitchFamily="34" charset="0"/>
              </a:rPr>
              <a:t> </a:t>
            </a:r>
            <a:r>
              <a:rPr lang="ru-RU" sz="1600" dirty="0" err="1" smtClean="0">
                <a:latin typeface="Monotype Corsiva" panose="03010101010201010101" pitchFamily="66" charset="0"/>
                <a:cs typeface="Lucida Sans Unicode" panose="020B0602030504020204" pitchFamily="34" charset="0"/>
              </a:rPr>
              <a:t>атасы</a:t>
            </a:r>
            <a:r>
              <a:rPr lang="ru-RU" sz="1600" dirty="0">
                <a:latin typeface="Monotype Corsiva" panose="03010101010201010101" pitchFamily="66" charset="0"/>
                <a:cs typeface="Lucida Sans Unicode" panose="020B0602030504020204" pitchFamily="34" charset="0"/>
              </a:rPr>
              <a:t>. </a:t>
            </a:r>
          </a:p>
          <a:p>
            <a:r>
              <a:rPr lang="ru-RU" sz="1600" dirty="0">
                <a:latin typeface="Monotype Corsiva" panose="03010101010201010101" pitchFamily="66" charset="0"/>
                <a:cs typeface="Lucida Sans Unicode" panose="020B0602030504020204" pitchFamily="34" charset="0"/>
              </a:rPr>
              <a:t>Татар </a:t>
            </a:r>
            <a:r>
              <a:rPr lang="ru-RU" sz="1600" dirty="0" err="1">
                <a:latin typeface="Monotype Corsiva" panose="03010101010201010101" pitchFamily="66" charset="0"/>
                <a:cs typeface="Lucida Sans Unicode" panose="020B0602030504020204" pitchFamily="34" charset="0"/>
              </a:rPr>
              <a:t>каны</a:t>
            </a:r>
            <a:r>
              <a:rPr lang="ru-RU" sz="1600" dirty="0">
                <a:latin typeface="Monotype Corsiva" panose="03010101010201010101" pitchFamily="66" charset="0"/>
                <a:cs typeface="Lucida Sans Unicode" panose="020B0602030504020204" pitchFamily="34" charset="0"/>
              </a:rPr>
              <a:t> </a:t>
            </a:r>
            <a:r>
              <a:rPr lang="ru-RU" sz="1600" dirty="0" err="1" smtClean="0">
                <a:latin typeface="Monotype Corsiva" panose="03010101010201010101" pitchFamily="66" charset="0"/>
                <a:cs typeface="Lucida Sans Unicode" panose="020B0602030504020204" pitchFamily="34" charset="0"/>
              </a:rPr>
              <a:t>типк</a:t>
            </a:r>
            <a:r>
              <a:rPr lang="tt-RU" sz="1600" dirty="0" smtClean="0">
                <a:latin typeface="Monotype Corsiva" panose="03010101010201010101" pitchFamily="66" charset="0"/>
                <a:cs typeface="Lucida Sans Unicode" panose="020B0602030504020204" pitchFamily="34" charset="0"/>
              </a:rPr>
              <a:t>ә</a:t>
            </a:r>
            <a:r>
              <a:rPr lang="ru-RU" sz="1600" dirty="0" smtClean="0">
                <a:latin typeface="Monotype Corsiva" panose="03010101010201010101" pitchFamily="66" charset="0"/>
                <a:cs typeface="Lucida Sans Unicode" panose="020B0602030504020204" pitchFamily="34" charset="0"/>
              </a:rPr>
              <a:t>н </a:t>
            </a:r>
            <a:r>
              <a:rPr lang="ru-RU" sz="1600" dirty="0" err="1">
                <a:latin typeface="Monotype Corsiva" panose="03010101010201010101" pitchFamily="66" charset="0"/>
                <a:cs typeface="Lucida Sans Unicode" panose="020B0602030504020204" pitchFamily="34" charset="0"/>
              </a:rPr>
              <a:t>тамырларда</a:t>
            </a:r>
            <a:r>
              <a:rPr lang="ru-RU" sz="1600" dirty="0">
                <a:latin typeface="Monotype Corsiva" panose="03010101010201010101" pitchFamily="66" charset="0"/>
                <a:cs typeface="Lucida Sans Unicode" panose="020B0602030504020204" pitchFamily="34" charset="0"/>
              </a:rPr>
              <a:t> </a:t>
            </a:r>
          </a:p>
          <a:p>
            <a:r>
              <a:rPr lang="ru-RU" sz="1600" dirty="0" err="1">
                <a:latin typeface="Monotype Corsiva" panose="03010101010201010101" pitchFamily="66" charset="0"/>
                <a:cs typeface="Lucida Sans Unicode" panose="020B0602030504020204" pitchFamily="34" charset="0"/>
              </a:rPr>
              <a:t>Урыс</a:t>
            </a:r>
            <a:r>
              <a:rPr lang="ru-RU" sz="1600" dirty="0">
                <a:latin typeface="Monotype Corsiva" panose="03010101010201010101" pitchFamily="66" charset="0"/>
                <a:cs typeface="Lucida Sans Unicode" panose="020B0602030504020204" pitchFamily="34" charset="0"/>
              </a:rPr>
              <a:t> </a:t>
            </a:r>
            <a:r>
              <a:rPr lang="ru-RU" sz="1600" dirty="0" err="1">
                <a:latin typeface="Monotype Corsiva" panose="03010101010201010101" pitchFamily="66" charset="0"/>
                <a:cs typeface="Lucida Sans Unicode" panose="020B0602030504020204" pitchFamily="34" charset="0"/>
              </a:rPr>
              <a:t>рухы</a:t>
            </a:r>
            <a:r>
              <a:rPr lang="ru-RU" sz="1600" dirty="0">
                <a:latin typeface="Monotype Corsiva" panose="03010101010201010101" pitchFamily="66" charset="0"/>
                <a:cs typeface="Lucida Sans Unicode" panose="020B0602030504020204" pitchFamily="34" charset="0"/>
              </a:rPr>
              <a:t>, - </a:t>
            </a:r>
          </a:p>
          <a:p>
            <a:r>
              <a:rPr lang="ru-RU" sz="1600" dirty="0" smtClean="0">
                <a:latin typeface="Monotype Corsiva" panose="03010101010201010101" pitchFamily="66" charset="0"/>
                <a:cs typeface="Lucida Sans Unicode" panose="020B0602030504020204" pitchFamily="34" charset="0"/>
              </a:rPr>
              <a:t>                        </a:t>
            </a:r>
            <a:r>
              <a:rPr lang="ru-RU" sz="1600" dirty="0" err="1" smtClean="0">
                <a:latin typeface="Monotype Corsiva" panose="03010101010201010101" pitchFamily="66" charset="0"/>
                <a:cs typeface="Lucida Sans Unicode" panose="020B0602030504020204" pitchFamily="34" charset="0"/>
              </a:rPr>
              <a:t>Язмыш</a:t>
            </a:r>
            <a:r>
              <a:rPr lang="ru-RU" sz="1600" dirty="0" smtClean="0">
                <a:latin typeface="Monotype Corsiva" panose="03010101010201010101" pitchFamily="66" charset="0"/>
                <a:cs typeface="Lucida Sans Unicode" panose="020B0602030504020204" pitchFamily="34" charset="0"/>
              </a:rPr>
              <a:t> </a:t>
            </a:r>
            <a:r>
              <a:rPr lang="ru-RU" sz="1600" dirty="0" err="1">
                <a:latin typeface="Monotype Corsiva" panose="03010101010201010101" pitchFamily="66" charset="0"/>
                <a:cs typeface="Lucida Sans Unicode" panose="020B0602030504020204" pitchFamily="34" charset="0"/>
              </a:rPr>
              <a:t>хатасы</a:t>
            </a:r>
            <a:r>
              <a:rPr lang="ru-RU" sz="1600" dirty="0">
                <a:latin typeface="Monotype Corsiva" panose="03010101010201010101" pitchFamily="66" charset="0"/>
                <a:cs typeface="Lucida Sans Unicode" panose="020B0602030504020204" pitchFamily="34" charset="0"/>
              </a:rPr>
              <a:t>? </a:t>
            </a:r>
            <a:endParaRPr lang="ru-RU" sz="1600" dirty="0" smtClean="0">
              <a:latin typeface="Monotype Corsiva" panose="03010101010201010101" pitchFamily="66" charset="0"/>
              <a:cs typeface="Lucida Sans Unicode" panose="020B0602030504020204" pitchFamily="34" charset="0"/>
            </a:endParaRPr>
          </a:p>
          <a:p>
            <a:endParaRPr lang="tt-RU" sz="1600" dirty="0">
              <a:latin typeface="Monotype Corsiva" panose="03010101010201010101" pitchFamily="66" charset="0"/>
              <a:cs typeface="Lucida Sans Unicode" panose="020B0602030504020204" pitchFamily="34" charset="0"/>
            </a:endParaRPr>
          </a:p>
          <a:p>
            <a:r>
              <a:rPr lang="tt-RU" sz="1600" dirty="0" smtClean="0">
                <a:latin typeface="Monotype Corsiva" panose="03010101010201010101" pitchFamily="66" charset="0"/>
                <a:cs typeface="Lucida Sans Unicode" panose="020B0602030504020204" pitchFamily="34" charset="0"/>
              </a:rPr>
              <a:t>Хатамы бу?</a:t>
            </a:r>
          </a:p>
          <a:p>
            <a:r>
              <a:rPr lang="tt-RU" sz="1600" dirty="0" smtClean="0">
                <a:latin typeface="Monotype Corsiva" panose="03010101010201010101" pitchFamily="66" charset="0"/>
                <a:cs typeface="Lucida Sans Unicode" panose="020B0602030504020204" pitchFamily="34" charset="0"/>
              </a:rPr>
              <a:t>Тарих канунымы?</a:t>
            </a:r>
          </a:p>
          <a:p>
            <a:r>
              <a:rPr lang="tt-RU" sz="1600" dirty="0" smtClean="0">
                <a:latin typeface="Monotype Corsiva" panose="03010101010201010101" pitchFamily="66" charset="0"/>
                <a:cs typeface="Lucida Sans Unicode" panose="020B0602030504020204" pitchFamily="34" charset="0"/>
              </a:rPr>
              <a:t>Гам</a:t>
            </a:r>
            <a:r>
              <a:rPr lang="ru-RU" sz="1600" dirty="0" smtClean="0">
                <a:latin typeface="Monotype Corsiva" panose="03010101010201010101" pitchFamily="66" charset="0"/>
                <a:cs typeface="Lucida Sans Unicode" panose="020B0602030504020204" pitchFamily="34" charset="0"/>
              </a:rPr>
              <a:t>ь</a:t>
            </a:r>
            <a:r>
              <a:rPr lang="tt-RU" sz="1600" dirty="0" smtClean="0">
                <a:latin typeface="Monotype Corsiva" panose="03010101010201010101" pitchFamily="66" charset="0"/>
                <a:cs typeface="Lucida Sans Unicode" panose="020B0602030504020204" pitchFamily="34" charset="0"/>
              </a:rPr>
              <a:t>сезлеккә безнең мисалмы?</a:t>
            </a:r>
          </a:p>
          <a:p>
            <a:r>
              <a:rPr lang="tt-RU" sz="1600" dirty="0" smtClean="0">
                <a:latin typeface="Monotype Corsiva" panose="03010101010201010101" pitchFamily="66" charset="0"/>
                <a:cs typeface="Lucida Sans Unicode" panose="020B0602030504020204" pitchFamily="34" charset="0"/>
              </a:rPr>
              <a:t>Дер</a:t>
            </a:r>
            <a:r>
              <a:rPr lang="ru-RU" sz="1600" dirty="0" smtClean="0">
                <a:latin typeface="Monotype Corsiva" panose="03010101010201010101" pitchFamily="66" charset="0"/>
                <a:cs typeface="Lucida Sans Unicode" panose="020B0602030504020204" pitchFamily="34" charset="0"/>
              </a:rPr>
              <a:t>ж</a:t>
            </a:r>
            <a:r>
              <a:rPr lang="tt-RU" sz="1600" dirty="0" smtClean="0">
                <a:latin typeface="Monotype Corsiva" panose="03010101010201010101" pitchFamily="66" charset="0"/>
                <a:cs typeface="Lucida Sans Unicode" panose="020B0602030504020204" pitchFamily="34" charset="0"/>
              </a:rPr>
              <a:t>авинга киләм – якташыма,</a:t>
            </a:r>
          </a:p>
          <a:p>
            <a:r>
              <a:rPr lang="tt-RU" sz="1600" dirty="0" smtClean="0">
                <a:latin typeface="Monotype Corsiva" panose="03010101010201010101" pitchFamily="66" charset="0"/>
                <a:cs typeface="Lucida Sans Unicode" panose="020B0602030504020204" pitchFamily="34" charset="0"/>
              </a:rPr>
              <a:t>Татар шигыренең Ихсаны</a:t>
            </a:r>
            <a:endParaRPr lang="ru-RU" sz="1600" dirty="0">
              <a:latin typeface="Monotype Corsiva" panose="03010101010201010101" pitchFamily="66" charset="0"/>
              <a:cs typeface="Lucida Sans Unicode" panose="020B0602030504020204" pitchFamily="34" charset="0"/>
            </a:endParaRPr>
          </a:p>
          <a:p>
            <a:endParaRPr lang="ru-RU" sz="1600" dirty="0">
              <a:latin typeface="Monotype Corsiva" panose="03010101010201010101" pitchFamily="66" charset="0"/>
              <a:cs typeface="Lucida Sans Unicode" panose="020B0602030504020204" pitchFamily="34" charset="0"/>
            </a:endParaRPr>
          </a:p>
        </p:txBody>
      </p:sp>
    </p:spTree>
    <p:extLst>
      <p:ext uri="{BB962C8B-B14F-4D97-AF65-F5344CB8AC3E}">
        <p14:creationId xmlns:p14="http://schemas.microsoft.com/office/powerpoint/2010/main" val="846767610"/>
      </p:ext>
    </p:extLst>
  </p:cSld>
  <p:clrMapOvr>
    <a:masterClrMapping/>
  </p:clrMapOvr>
  <mc:AlternateContent xmlns:mc="http://schemas.openxmlformats.org/markup-compatibility/2006" xmlns:p14="http://schemas.microsoft.com/office/powerpoint/2010/main">
    <mc:Choice Requires="p14">
      <p:transition spd="slow" p14:dur="1500" advTm="15000">
        <p:split orient="vert"/>
      </p:transition>
    </mc:Choice>
    <mc:Fallback xmlns="">
      <p:transition spd="slow" advTm="1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 calcmode="lin" valueType="num">
                                      <p:cBhvr>
                                        <p:cTn id="9" dur="3000" fill="hold"/>
                                        <p:tgtEl>
                                          <p:spTgt spid="3"/>
                                        </p:tgtEl>
                                        <p:attrNameLst>
                                          <p:attrName>style.rotation</p:attrName>
                                        </p:attrNameLst>
                                      </p:cBhvr>
                                      <p:tavLst>
                                        <p:tav tm="0">
                                          <p:val>
                                            <p:fltVal val="90"/>
                                          </p:val>
                                        </p:tav>
                                        <p:tav tm="100000">
                                          <p:val>
                                            <p:fltVal val="0"/>
                                          </p:val>
                                        </p:tav>
                                      </p:tavLst>
                                    </p:anim>
                                    <p:animEffect transition="in" filter="fade">
                                      <p:cBhvr>
                                        <p:cTn id="10" dur="3000"/>
                                        <p:tgtEl>
                                          <p:spTgt spid="3"/>
                                        </p:tgtEl>
                                      </p:cBhvr>
                                    </p:animEffect>
                                  </p:childTnLst>
                                </p:cTn>
                              </p:par>
                            </p:childTnLst>
                          </p:cTn>
                        </p:par>
                        <p:par>
                          <p:cTn id="11" fill="hold">
                            <p:stCondLst>
                              <p:cond delay="3000"/>
                            </p:stCondLst>
                            <p:childTnLst>
                              <p:par>
                                <p:cTn id="12" presetID="14" presetClass="entr" presetSubtype="1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lum bright="70000" contrast="-70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143" y="0"/>
            <a:ext cx="9141714" cy="6858000"/>
          </a:xfrm>
          <a:prstGeom prst="rect">
            <a:avLst/>
          </a:prstGeom>
        </p:spPr>
      </p:pic>
      <p:sp>
        <p:nvSpPr>
          <p:cNvPr id="6" name="TextBox 5"/>
          <p:cNvSpPr txBox="1"/>
          <p:nvPr/>
        </p:nvSpPr>
        <p:spPr>
          <a:xfrm>
            <a:off x="-75354" y="116632"/>
            <a:ext cx="9108504" cy="830997"/>
          </a:xfrm>
          <a:prstGeom prst="rect">
            <a:avLst/>
          </a:prstGeom>
          <a:noFill/>
        </p:spPr>
        <p:txBody>
          <a:bodyPr wrap="square" rtlCol="0">
            <a:spAutoFit/>
          </a:bodyPr>
          <a:lstStyle/>
          <a:p>
            <a:pPr algn="ctr"/>
            <a:r>
              <a:rPr lang="ru-RU" sz="4800" i="1" dirty="0" smtClean="0">
                <a:solidFill>
                  <a:schemeClr val="accent2"/>
                </a:solidFill>
                <a:latin typeface="Monotype Corsiva" panose="03010101010201010101" pitchFamily="66" charset="0"/>
              </a:rPr>
              <a:t>Предисловие</a:t>
            </a:r>
            <a:endParaRPr lang="ru-RU" sz="4800" i="1" dirty="0">
              <a:solidFill>
                <a:schemeClr val="accent2"/>
              </a:solidFill>
              <a:latin typeface="Monotype Corsiva" panose="03010101010201010101" pitchFamily="66" charset="0"/>
            </a:endParaRPr>
          </a:p>
        </p:txBody>
      </p:sp>
      <p:sp>
        <p:nvSpPr>
          <p:cNvPr id="7" name="TextBox 6"/>
          <p:cNvSpPr txBox="1"/>
          <p:nvPr/>
        </p:nvSpPr>
        <p:spPr>
          <a:xfrm>
            <a:off x="139377" y="1274294"/>
            <a:ext cx="8925646" cy="5570756"/>
          </a:xfrm>
          <a:prstGeom prst="rect">
            <a:avLst/>
          </a:prstGeom>
          <a:noFill/>
        </p:spPr>
        <p:txBody>
          <a:bodyPr wrap="square" rtlCol="0">
            <a:spAutoFit/>
          </a:bodyPr>
          <a:lstStyle/>
          <a:p>
            <a:pPr lvl="0" indent="450000" algn="ctr"/>
            <a:r>
              <a:rPr lang="ru-RU" sz="1600" b="1" i="1" dirty="0">
                <a:solidFill>
                  <a:prstClr val="black"/>
                </a:solidFill>
                <a:latin typeface="Sitka Subheading" panose="02000505000000020004" pitchFamily="2" charset="0"/>
                <a:cs typeface="Aldhabi" panose="01000000000000000000" pitchFamily="2" charset="-78"/>
              </a:rPr>
              <a:t> 2020 год – </a:t>
            </a:r>
            <a:r>
              <a:rPr lang="ru-RU" sz="1600" b="1" i="1" dirty="0" smtClean="0">
                <a:solidFill>
                  <a:prstClr val="black"/>
                </a:solidFill>
                <a:latin typeface="Sitka Subheading" panose="02000505000000020004" pitchFamily="2" charset="0"/>
                <a:cs typeface="Aldhabi" panose="01000000000000000000" pitchFamily="2" charset="-78"/>
              </a:rPr>
              <a:t>Год </a:t>
            </a:r>
            <a:r>
              <a:rPr lang="ru-RU" sz="1600" b="1" i="1" dirty="0">
                <a:solidFill>
                  <a:prstClr val="black"/>
                </a:solidFill>
                <a:latin typeface="Sitka Subheading" panose="02000505000000020004" pitchFamily="2" charset="0"/>
                <a:cs typeface="Aldhabi" panose="01000000000000000000" pitchFamily="2" charset="-78"/>
              </a:rPr>
              <a:t>100-летия Татарской Автономной Советской Социалистической Республики (ТАССР)</a:t>
            </a:r>
          </a:p>
          <a:p>
            <a:pPr lvl="0" indent="450000" algn="ctr"/>
            <a:endParaRPr lang="ru-RU" sz="1200" i="1" dirty="0">
              <a:solidFill>
                <a:prstClr val="black"/>
              </a:solidFill>
              <a:latin typeface="Sitka Subheading" panose="02000505000000020004" pitchFamily="2" charset="0"/>
              <a:cs typeface="Aldhabi" panose="01000000000000000000" pitchFamily="2" charset="-78"/>
            </a:endParaRPr>
          </a:p>
          <a:p>
            <a:pPr lvl="0" indent="450000" algn="just"/>
            <a:r>
              <a:rPr lang="ru-RU" sz="1400" i="1" dirty="0">
                <a:solidFill>
                  <a:prstClr val="black"/>
                </a:solidFill>
                <a:latin typeface="Sitka Subheading" panose="02000505000000020004" pitchFamily="2" charset="0"/>
                <a:cs typeface="Aldhabi" panose="01000000000000000000" pitchFamily="2" charset="-78"/>
              </a:rPr>
              <a:t>Русский философ и богослов П. А. Флоренский (1882-1943) сказал очень мудрые слова: «Не забывайте рода своего, изучайте своих дедов и прадедов, работайте над закреплением их памяти».</a:t>
            </a:r>
          </a:p>
          <a:p>
            <a:pPr lvl="0" indent="450000" algn="just"/>
            <a:r>
              <a:rPr lang="ru-RU" sz="1400" i="1" dirty="0">
                <a:solidFill>
                  <a:prstClr val="black"/>
                </a:solidFill>
                <a:latin typeface="Sitka Subheading" panose="02000505000000020004" pitchFamily="2" charset="0"/>
                <a:cs typeface="Aldhabi" panose="01000000000000000000" pitchFamily="2" charset="-78"/>
              </a:rPr>
              <a:t>Действительно, сохранить и умножить эту память возможно, собирая по крупинкам историю своего </a:t>
            </a:r>
            <a:r>
              <a:rPr lang="ru-RU" sz="1400" i="1" dirty="0" smtClean="0">
                <a:solidFill>
                  <a:prstClr val="black"/>
                </a:solidFill>
                <a:latin typeface="Sitka Subheading" panose="02000505000000020004" pitchFamily="2" charset="0"/>
                <a:cs typeface="Aldhabi" panose="01000000000000000000" pitchFamily="2" charset="-78"/>
              </a:rPr>
              <a:t>района, </a:t>
            </a:r>
            <a:r>
              <a:rPr lang="ru-RU" sz="1400" i="1" dirty="0">
                <a:solidFill>
                  <a:prstClr val="black"/>
                </a:solidFill>
                <a:latin typeface="Sitka Subheading" panose="02000505000000020004" pitchFamily="2" charset="0"/>
                <a:cs typeface="Aldhabi" panose="01000000000000000000" pitchFamily="2" charset="-78"/>
              </a:rPr>
              <a:t>которая отражается в краеведческой работе — одной из ведущих направлений деятельности любой библиотеки</a:t>
            </a:r>
            <a:r>
              <a:rPr lang="ru-RU" sz="1400" i="1" dirty="0" smtClean="0">
                <a:solidFill>
                  <a:prstClr val="black"/>
                </a:solidFill>
                <a:latin typeface="Sitka Subheading" panose="02000505000000020004" pitchFamily="2" charset="0"/>
                <a:cs typeface="Aldhabi" panose="01000000000000000000" pitchFamily="2" charset="-78"/>
              </a:rPr>
              <a:t>. У </a:t>
            </a:r>
            <a:r>
              <a:rPr lang="ru-RU" sz="1400" i="1" dirty="0">
                <a:solidFill>
                  <a:prstClr val="black"/>
                </a:solidFill>
                <a:latin typeface="Sitka Subheading" panose="02000505000000020004" pitchFamily="2" charset="0"/>
                <a:cs typeface="Aldhabi" panose="01000000000000000000" pitchFamily="2" charset="-78"/>
              </a:rPr>
              <a:t>каждого из нас есть своя малая Родина. Любовь к ней, к людям, живущим на этой земле, гордостью за свой край пронизана вся работа любой библиотеки. Жив народ, пока жива его историческая </a:t>
            </a:r>
            <a:r>
              <a:rPr lang="ru-RU" sz="1400" i="1" dirty="0" smtClean="0">
                <a:solidFill>
                  <a:prstClr val="black"/>
                </a:solidFill>
                <a:latin typeface="Sitka Subheading" panose="02000505000000020004" pitchFamily="2" charset="0"/>
                <a:cs typeface="Aldhabi" panose="01000000000000000000" pitchFamily="2" charset="-78"/>
              </a:rPr>
              <a:t>память. И </a:t>
            </a:r>
            <a:r>
              <a:rPr lang="ru-RU" sz="1400" i="1" dirty="0">
                <a:solidFill>
                  <a:prstClr val="black"/>
                </a:solidFill>
                <a:latin typeface="Sitka Subheading" panose="02000505000000020004" pitchFamily="2" charset="0"/>
                <a:cs typeface="Aldhabi" panose="01000000000000000000" pitchFamily="2" charset="-78"/>
              </a:rPr>
              <a:t>пока мы интересуемся прошлым, изучаем свою историю — не прерывается связь поколений</a:t>
            </a:r>
            <a:r>
              <a:rPr lang="ru-RU" sz="1400" i="1" dirty="0" smtClean="0">
                <a:solidFill>
                  <a:prstClr val="black"/>
                </a:solidFill>
                <a:latin typeface="Sitka Subheading" panose="02000505000000020004" pitchFamily="2" charset="0"/>
                <a:cs typeface="Aldhabi" panose="01000000000000000000" pitchFamily="2" charset="-78"/>
              </a:rPr>
              <a:t>.</a:t>
            </a:r>
          </a:p>
          <a:p>
            <a:pPr lvl="0" indent="450000" algn="just"/>
            <a:r>
              <a:rPr lang="ru-RU" sz="1400" i="1" dirty="0" smtClean="0">
                <a:solidFill>
                  <a:prstClr val="black"/>
                </a:solidFill>
                <a:latin typeface="Sitka Subheading" panose="02000505000000020004" pitchFamily="2" charset="0"/>
              </a:rPr>
              <a:t>Библиотеки</a:t>
            </a:r>
            <a:r>
              <a:rPr lang="ru-RU" sz="1400" i="1" dirty="0">
                <a:solidFill>
                  <a:prstClr val="black"/>
                </a:solidFill>
                <a:latin typeface="Sitka Subheading" panose="02000505000000020004" pitchFamily="2" charset="0"/>
              </a:rPr>
              <a:t>, реализуя мемориальную функцию, продолжают изучать и сохранять уникальную историю родного края, а также память о самих библиотеках и о тех, с кем связано создание и развитие </a:t>
            </a:r>
            <a:r>
              <a:rPr lang="ru-RU" sz="1400" i="1" dirty="0" smtClean="0">
                <a:solidFill>
                  <a:prstClr val="black"/>
                </a:solidFill>
                <a:latin typeface="Sitka Subheading" panose="02000505000000020004" pitchFamily="2" charset="0"/>
              </a:rPr>
              <a:t>краеведческого </a:t>
            </a:r>
            <a:r>
              <a:rPr lang="ru-RU" sz="1400" i="1" dirty="0">
                <a:solidFill>
                  <a:prstClr val="black"/>
                </a:solidFill>
                <a:latin typeface="Sitka Subheading" panose="02000505000000020004" pitchFamily="2" charset="0"/>
              </a:rPr>
              <a:t>библиотечного дела</a:t>
            </a:r>
            <a:r>
              <a:rPr lang="ru-RU" sz="1400" i="1" dirty="0" smtClean="0">
                <a:solidFill>
                  <a:prstClr val="black"/>
                </a:solidFill>
                <a:latin typeface="Sitka Subheading" panose="02000505000000020004" pitchFamily="2" charset="0"/>
              </a:rPr>
              <a:t>. Поэтому </a:t>
            </a:r>
            <a:r>
              <a:rPr lang="ru-RU" sz="1400" i="1" dirty="0">
                <a:solidFill>
                  <a:prstClr val="black"/>
                </a:solidFill>
                <a:latin typeface="Sitka Subheading" panose="02000505000000020004" pitchFamily="2" charset="0"/>
              </a:rPr>
              <a:t>в Центральной библиотеке создана литературно-краеведческая мозаика «Любовь к родному краю сквозь таинство страниц», </a:t>
            </a:r>
            <a:r>
              <a:rPr lang="ru-RU" sz="1400" i="1" dirty="0" smtClean="0">
                <a:solidFill>
                  <a:prstClr val="black"/>
                </a:solidFill>
                <a:latin typeface="Sitka Subheading" panose="02000505000000020004" pitchFamily="2" charset="0"/>
              </a:rPr>
              <a:t>приуроченная </a:t>
            </a:r>
            <a:r>
              <a:rPr lang="ru-RU" sz="1400" i="1" dirty="0">
                <a:solidFill>
                  <a:prstClr val="black"/>
                </a:solidFill>
                <a:latin typeface="Sitka Subheading" panose="02000505000000020004" pitchFamily="2" charset="0"/>
              </a:rPr>
              <a:t>к 100-летию ТАССР. Данная работа </a:t>
            </a:r>
            <a:r>
              <a:rPr lang="ru-RU" sz="1400" i="1" dirty="0" smtClean="0">
                <a:solidFill>
                  <a:prstClr val="black"/>
                </a:solidFill>
                <a:latin typeface="Sitka Subheading" panose="02000505000000020004" pitchFamily="2" charset="0"/>
              </a:rPr>
              <a:t>раскрывает  </a:t>
            </a:r>
            <a:r>
              <a:rPr lang="ru-RU" sz="1400" i="1" dirty="0">
                <a:solidFill>
                  <a:prstClr val="black"/>
                </a:solidFill>
                <a:latin typeface="Sitka Subheading" panose="02000505000000020004" pitchFamily="2" charset="0"/>
              </a:rPr>
              <a:t>творчество </a:t>
            </a:r>
            <a:r>
              <a:rPr lang="ru-RU" sz="1400" i="1" dirty="0" smtClean="0">
                <a:solidFill>
                  <a:prstClr val="black"/>
                </a:solidFill>
                <a:latin typeface="Sitka Subheading" panose="02000505000000020004" pitchFamily="2" charset="0"/>
              </a:rPr>
              <a:t>писателей-земляков, которое оплодотворено жизнью родного края</a:t>
            </a:r>
            <a:r>
              <a:rPr lang="ru-RU" sz="1400" i="1" dirty="0">
                <a:solidFill>
                  <a:prstClr val="black"/>
                </a:solidFill>
                <a:latin typeface="Sitka Subheading" panose="02000505000000020004" pitchFamily="2" charset="0"/>
              </a:rPr>
              <a:t>. </a:t>
            </a:r>
            <a:r>
              <a:rPr lang="ru-RU" sz="1400" i="1" dirty="0" smtClean="0">
                <a:solidFill>
                  <a:prstClr val="black"/>
                </a:solidFill>
                <a:latin typeface="Sitka Subheading" panose="02000505000000020004" pitchFamily="2" charset="0"/>
              </a:rPr>
              <a:t>Ведь кто</a:t>
            </a:r>
            <a:r>
              <a:rPr lang="ru-RU" sz="1400" i="1" dirty="0">
                <a:solidFill>
                  <a:prstClr val="black"/>
                </a:solidFill>
                <a:latin typeface="Sitka Subheading" panose="02000505000000020004" pitchFamily="2" charset="0"/>
              </a:rPr>
              <a:t>, как не поэт и писатель, помогут лучше увидеть красоту и неповторимость родных мест, родной природы. </a:t>
            </a:r>
            <a:endParaRPr lang="ru-RU" sz="1400" i="1" dirty="0" smtClean="0">
              <a:solidFill>
                <a:prstClr val="black"/>
              </a:solidFill>
              <a:latin typeface="Sitka Subheading" panose="02000505000000020004" pitchFamily="2" charset="0"/>
            </a:endParaRPr>
          </a:p>
          <a:p>
            <a:pPr lvl="0" indent="450000" algn="just"/>
            <a:r>
              <a:rPr lang="ru-RU" sz="1400" i="1" dirty="0">
                <a:solidFill>
                  <a:prstClr val="black"/>
                </a:solidFill>
                <a:latin typeface="Sitka Subheading" panose="02000505000000020004" pitchFamily="2" charset="0"/>
              </a:rPr>
              <a:t>Данная работа представляет собой серьёзное «погружение» в биографию писателей-земляков и их творчество. Проведена огромная совместная работа с сельскими библиотеками-филиалами, с редакцией газеты «Камская новь», с исполкомами сельских поселений. Также у нас сложилась хорошая традиция  проводить встречи с местными писателями и </a:t>
            </a:r>
            <a:r>
              <a:rPr lang="ru-RU" sz="1400" i="1" dirty="0" smtClean="0">
                <a:solidFill>
                  <a:prstClr val="black"/>
                </a:solidFill>
                <a:latin typeface="Sitka Subheading" panose="02000505000000020004" pitchFamily="2" charset="0"/>
              </a:rPr>
              <a:t>поэтами</a:t>
            </a:r>
            <a:r>
              <a:rPr lang="ru-RU" sz="1400" i="1" dirty="0" smtClean="0">
                <a:solidFill>
                  <a:prstClr val="black"/>
                </a:solidFill>
                <a:latin typeface="Sitka Subheading" panose="02000505000000020004" pitchFamily="2" charset="0"/>
              </a:rPr>
              <a:t>, на которых </a:t>
            </a:r>
            <a:r>
              <a:rPr lang="ru-RU" sz="1400" i="1" smtClean="0">
                <a:solidFill>
                  <a:prstClr val="black"/>
                </a:solidFill>
                <a:latin typeface="Sitka Subheading" panose="02000505000000020004" pitchFamily="2" charset="0"/>
              </a:rPr>
              <a:t>они и оставляют </a:t>
            </a:r>
            <a:r>
              <a:rPr lang="ru-RU" sz="1400" i="1" dirty="0" smtClean="0">
                <a:solidFill>
                  <a:prstClr val="black"/>
                </a:solidFill>
                <a:latin typeface="Sitka Subheading" panose="02000505000000020004" pitchFamily="2" charset="0"/>
              </a:rPr>
              <a:t>в дар свои сборники на память.</a:t>
            </a:r>
            <a:endParaRPr lang="ru-RU" sz="1400" i="1" dirty="0" smtClean="0">
              <a:solidFill>
                <a:prstClr val="black"/>
              </a:solidFill>
              <a:latin typeface="Sitka Subheading" panose="02000505000000020004" pitchFamily="2" charset="0"/>
            </a:endParaRPr>
          </a:p>
          <a:p>
            <a:pPr lvl="0" indent="450000" algn="just"/>
            <a:endParaRPr lang="ru-RU" sz="3200" b="1" dirty="0">
              <a:solidFill>
                <a:srgbClr val="0070C0"/>
              </a:solidFill>
              <a:latin typeface="Bookman Old Style" panose="02050604050505020204" pitchFamily="18" charset="0"/>
            </a:endParaRPr>
          </a:p>
        </p:txBody>
      </p:sp>
    </p:spTree>
    <p:extLst>
      <p:ext uri="{BB962C8B-B14F-4D97-AF65-F5344CB8AC3E}">
        <p14:creationId xmlns:p14="http://schemas.microsoft.com/office/powerpoint/2010/main" val="1868886076"/>
      </p:ext>
    </p:extLst>
  </p:cSld>
  <p:clrMapOvr>
    <a:masterClrMapping/>
  </p:clrMapOvr>
  <mc:AlternateContent xmlns:mc="http://schemas.openxmlformats.org/markup-compatibility/2006" xmlns:p14="http://schemas.microsoft.com/office/powerpoint/2010/main">
    <mc:Choice Requires="p14">
      <p:transition spd="slow" p14:dur="1750" advTm="20000">
        <p:checker/>
      </p:transition>
    </mc:Choice>
    <mc:Fallback xmlns="">
      <p:transition spd="slow" advTm="20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anim calcmode="lin" valueType="num">
                                      <p:cBhvr>
                                        <p:cTn id="8" dur="1250" fill="hold"/>
                                        <p:tgtEl>
                                          <p:spTgt spid="6"/>
                                        </p:tgtEl>
                                        <p:attrNameLst>
                                          <p:attrName>ppt_x</p:attrName>
                                        </p:attrNameLst>
                                      </p:cBhvr>
                                      <p:tavLst>
                                        <p:tav tm="0">
                                          <p:val>
                                            <p:strVal val="#ppt_x"/>
                                          </p:val>
                                        </p:tav>
                                        <p:tav tm="100000">
                                          <p:val>
                                            <p:strVal val="#ppt_x"/>
                                          </p:val>
                                        </p:tav>
                                      </p:tavLst>
                                    </p:anim>
                                    <p:anim calcmode="lin" valueType="num">
                                      <p:cBhvr>
                                        <p:cTn id="9" dur="12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250"/>
                            </p:stCondLst>
                            <p:childTnLst>
                              <p:par>
                                <p:cTn id="11" presetID="6" presetClass="entr" presetSubtype="16" fill="hold"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circle(in)">
                                      <p:cBhvr>
                                        <p:cTn id="13" dur="1250"/>
                                        <p:tgtEl>
                                          <p:spTgt spid="7">
                                            <p:txEl>
                                              <p:pRg st="0" end="0"/>
                                            </p:txEl>
                                          </p:spTgt>
                                        </p:tgtEl>
                                      </p:cBhvr>
                                    </p:animEffect>
                                  </p:childTnLst>
                                </p:cTn>
                              </p:par>
                            </p:childTnLst>
                          </p:cTn>
                        </p:par>
                        <p:par>
                          <p:cTn id="14" fill="hold">
                            <p:stCondLst>
                              <p:cond delay="2500"/>
                            </p:stCondLst>
                            <p:childTnLst>
                              <p:par>
                                <p:cTn id="15" presetID="10" presetClass="entr" presetSubtype="0" fill="hold"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250"/>
                                        <p:tgtEl>
                                          <p:spTgt spid="7">
                                            <p:txEl>
                                              <p:pRg st="2" end="2"/>
                                            </p:txEl>
                                          </p:spTgt>
                                        </p:tgtEl>
                                      </p:cBhvr>
                                    </p:animEffect>
                                  </p:childTnLst>
                                </p:cTn>
                              </p:par>
                            </p:childTnLst>
                          </p:cTn>
                        </p:par>
                        <p:par>
                          <p:cTn id="18" fill="hold">
                            <p:stCondLst>
                              <p:cond delay="3750"/>
                            </p:stCondLst>
                            <p:childTnLst>
                              <p:par>
                                <p:cTn id="19" presetID="10" presetClass="entr" presetSubtype="0" fill="hold" nodeType="after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1250"/>
                                        <p:tgtEl>
                                          <p:spTgt spid="7">
                                            <p:txEl>
                                              <p:pRg st="3" end="3"/>
                                            </p:txEl>
                                          </p:spTgt>
                                        </p:tgtEl>
                                      </p:cBhvr>
                                    </p:animEffect>
                                  </p:childTnLst>
                                </p:cTn>
                              </p:par>
                            </p:childTnLst>
                          </p:cTn>
                        </p:par>
                        <p:par>
                          <p:cTn id="22" fill="hold">
                            <p:stCondLst>
                              <p:cond delay="5000"/>
                            </p:stCondLst>
                            <p:childTnLst>
                              <p:par>
                                <p:cTn id="23" presetID="10" presetClass="entr" presetSubtype="0" fill="hold" nodeType="after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fade">
                                      <p:cBhvr>
                                        <p:cTn id="25" dur="1250"/>
                                        <p:tgtEl>
                                          <p:spTgt spid="7">
                                            <p:txEl>
                                              <p:pRg st="4" end="4"/>
                                            </p:txEl>
                                          </p:spTgt>
                                        </p:tgtEl>
                                      </p:cBhvr>
                                    </p:animEffect>
                                  </p:childTnLst>
                                </p:cTn>
                              </p:par>
                            </p:childTnLst>
                          </p:cTn>
                        </p:par>
                        <p:par>
                          <p:cTn id="26" fill="hold">
                            <p:stCondLst>
                              <p:cond delay="6250"/>
                            </p:stCondLst>
                            <p:childTnLst>
                              <p:par>
                                <p:cTn id="27" presetID="10" presetClass="entr" presetSubtype="0" fill="hold" nodeType="after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Effect transition="in" filter="fade">
                                      <p:cBhvr>
                                        <p:cTn id="29" dur="125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pic>
        <p:nvPicPr>
          <p:cNvPr id="6" name="Рисунок 5"/>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Рисунок 9"/>
          <p:cNvPicPr>
            <a:picLocks noChangeAspect="1"/>
          </p:cNvPicPr>
          <p:nvPr/>
        </p:nvPicPr>
        <p:blipFill rotWithShape="1">
          <a:blip r:embed="rId3" cstate="print">
            <a:extLst>
              <a:ext uri="{28A0092B-C50C-407E-A947-70E740481C1C}">
                <a14:useLocalDpi xmlns:a14="http://schemas.microsoft.com/office/drawing/2010/main" val="0"/>
              </a:ext>
            </a:extLst>
          </a:blip>
          <a:srcRect l="7455" t="12485" r="7909" b="8000"/>
          <a:stretch/>
        </p:blipFill>
        <p:spPr>
          <a:xfrm rot="4334704">
            <a:off x="477565" y="1772949"/>
            <a:ext cx="4150703" cy="292466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l="51545" t="3273" r="5091" b="5333"/>
          <a:stretch/>
        </p:blipFill>
        <p:spPr>
          <a:xfrm rot="15416095">
            <a:off x="4707455" y="2351931"/>
            <a:ext cx="3367338" cy="47484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938597856"/>
      </p:ext>
    </p:extLst>
  </p:cSld>
  <p:clrMapOvr>
    <a:masterClrMapping/>
  </p:clrMapOvr>
  <mc:AlternateContent xmlns:mc="http://schemas.openxmlformats.org/markup-compatibility/2006" xmlns:p14="http://schemas.microsoft.com/office/powerpoint/2010/main">
    <mc:Choice Requires="p14">
      <p:transition spd="slow" p14:dur="1500" advTm="6000">
        <p:pull/>
      </p:transition>
    </mc:Choice>
    <mc:Fallback xmlns="">
      <p:transition spd="slow" advTm="6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ppt_x</p:attrName>
                                        </p:attrNameLst>
                                      </p:cBhvr>
                                      <p:tavLst>
                                        <p:tav tm="0">
                                          <p:val>
                                            <p:strVal val="#ppt_x"/>
                                          </p:val>
                                        </p:tav>
                                        <p:tav tm="100000">
                                          <p:val>
                                            <p:strVal val="#ppt_x"/>
                                          </p:val>
                                        </p:tav>
                                      </p:tavLst>
                                    </p:anim>
                                    <p:anim calcmode="lin" valueType="num">
                                      <p:cBhvr>
                                        <p:cTn id="9" dur="2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pic>
        <p:nvPicPr>
          <p:cNvPr id="2" name="Рисунок 1"/>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99392"/>
            <a:ext cx="9144000" cy="6957392"/>
          </a:xfrm>
          <a:prstGeom prst="rect">
            <a:avLst/>
          </a:prstGeom>
        </p:spPr>
      </p:pic>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10636" t="11516" r="13454" b="24969"/>
          <a:stretch/>
        </p:blipFill>
        <p:spPr>
          <a:xfrm rot="15122062">
            <a:off x="-389103" y="1187404"/>
            <a:ext cx="5171921" cy="32456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l="5455" t="3273" r="46062" b="18061"/>
          <a:stretch/>
        </p:blipFill>
        <p:spPr>
          <a:xfrm rot="6393207">
            <a:off x="5087472" y="2365816"/>
            <a:ext cx="2921982" cy="355583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444642944"/>
      </p:ext>
    </p:extLst>
  </p:cSld>
  <p:clrMapOvr>
    <a:masterClrMapping/>
  </p:clrMapOvr>
  <mc:AlternateContent xmlns:mc="http://schemas.openxmlformats.org/markup-compatibility/2006" xmlns:p14="http://schemas.microsoft.com/office/powerpoint/2010/main">
    <mc:Choice Requires="p14">
      <p:transition spd="slow" p14:dur="1500" advTm="6000">
        <p:checker/>
      </p:transition>
    </mc:Choice>
    <mc:Fallback xmlns="">
      <p:transition spd="slow" advTm="600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6"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t="8605" b="8243"/>
          <a:stretch/>
        </p:blipFill>
        <p:spPr>
          <a:xfrm>
            <a:off x="0" y="0"/>
            <a:ext cx="9144000" cy="6858000"/>
          </a:xfrm>
          <a:prstGeom prst="rect">
            <a:avLst/>
          </a:prstGeom>
        </p:spPr>
      </p:pic>
      <p:sp>
        <p:nvSpPr>
          <p:cNvPr id="3" name="TextBox 2"/>
          <p:cNvSpPr txBox="1"/>
          <p:nvPr/>
        </p:nvSpPr>
        <p:spPr>
          <a:xfrm>
            <a:off x="899592" y="86967"/>
            <a:ext cx="7416824" cy="830997"/>
          </a:xfrm>
          <a:prstGeom prst="rect">
            <a:avLst/>
          </a:prstGeom>
          <a:noFill/>
        </p:spPr>
        <p:txBody>
          <a:bodyPr wrap="square" rtlCol="0">
            <a:spAutoFit/>
          </a:bodyPr>
          <a:lstStyle/>
          <a:p>
            <a:pPr algn="ctr"/>
            <a:r>
              <a:rPr lang="ru-RU" sz="4800" b="1" dirty="0" smtClean="0">
                <a:solidFill>
                  <a:srgbClr val="FF0000"/>
                </a:solidFill>
                <a:latin typeface="Monotype Corsiva" panose="03010101010201010101" pitchFamily="66" charset="0"/>
              </a:rPr>
              <a:t>Геннадий Рожков</a:t>
            </a:r>
            <a:endParaRPr lang="ru-RU" sz="4800" b="1" dirty="0">
              <a:solidFill>
                <a:srgbClr val="FF0000"/>
              </a:solidFill>
              <a:latin typeface="Monotype Corsiva" panose="03010101010201010101" pitchFamily="66" charset="0"/>
            </a:endParaRPr>
          </a:p>
        </p:txBody>
      </p:sp>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8829" y="1287527"/>
            <a:ext cx="2958288" cy="46725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323528" y="2132856"/>
            <a:ext cx="5256584" cy="2308324"/>
          </a:xfrm>
          <a:prstGeom prst="rect">
            <a:avLst/>
          </a:prstGeom>
          <a:noFill/>
        </p:spPr>
        <p:txBody>
          <a:bodyPr wrap="square" rtlCol="0">
            <a:spAutoFit/>
          </a:bodyPr>
          <a:lstStyle/>
          <a:p>
            <a:pPr>
              <a:lnSpc>
                <a:spcPct val="150000"/>
              </a:lnSpc>
            </a:pPr>
            <a:r>
              <a:rPr lang="ru-RU" sz="2400" dirty="0" smtClean="0">
                <a:latin typeface="Monotype Corsiva" panose="03010101010201010101" pitchFamily="66" charset="0"/>
              </a:rPr>
              <a:t>«Мы любим наш город у Камского моря,</a:t>
            </a:r>
          </a:p>
          <a:p>
            <a:pPr>
              <a:lnSpc>
                <a:spcPct val="150000"/>
              </a:lnSpc>
            </a:pPr>
            <a:r>
              <a:rPr lang="ru-RU" sz="2400" dirty="0" smtClean="0">
                <a:latin typeface="Monotype Corsiva" panose="03010101010201010101" pitchFamily="66" charset="0"/>
              </a:rPr>
              <a:t>Которым гордимся и будем гордиться.</a:t>
            </a:r>
          </a:p>
          <a:p>
            <a:pPr>
              <a:lnSpc>
                <a:spcPct val="150000"/>
              </a:lnSpc>
            </a:pPr>
            <a:r>
              <a:rPr lang="ru-RU" sz="2400" dirty="0" smtClean="0">
                <a:latin typeface="Monotype Corsiva" panose="03010101010201010101" pitchFamily="66" charset="0"/>
              </a:rPr>
              <a:t>Он будет, мы верим, надеемся – вскоре</a:t>
            </a:r>
          </a:p>
          <a:p>
            <a:pPr>
              <a:lnSpc>
                <a:spcPct val="150000"/>
              </a:lnSpc>
            </a:pPr>
            <a:r>
              <a:rPr lang="ru-RU" sz="2400" dirty="0" smtClean="0">
                <a:latin typeface="Monotype Corsiva" panose="03010101010201010101" pitchFamily="66" charset="0"/>
              </a:rPr>
              <a:t>Спортивной, курортной мини-столицей!...»</a:t>
            </a:r>
            <a:endParaRPr lang="ru-RU" sz="2400" dirty="0">
              <a:latin typeface="Monotype Corsiva" panose="03010101010201010101" pitchFamily="66" charset="0"/>
            </a:endParaRPr>
          </a:p>
        </p:txBody>
      </p:sp>
    </p:spTree>
    <p:extLst>
      <p:ext uri="{BB962C8B-B14F-4D97-AF65-F5344CB8AC3E}">
        <p14:creationId xmlns:p14="http://schemas.microsoft.com/office/powerpoint/2010/main" val="2094616795"/>
      </p:ext>
    </p:extLst>
  </p:cSld>
  <p:clrMapOvr>
    <a:masterClrMapping/>
  </p:clrMapOvr>
  <mc:AlternateContent xmlns:mc="http://schemas.openxmlformats.org/markup-compatibility/2006" xmlns:p14="http://schemas.microsoft.com/office/powerpoint/2010/main">
    <mc:Choice Requires="p14">
      <p:transition spd="slow" p14:dur="1500" advTm="10000">
        <p:pull/>
      </p:transition>
    </mc:Choice>
    <mc:Fallback xmlns="">
      <p:transition spd="slow" advTm="10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500"/>
                                        <p:tgtEl>
                                          <p:spTgt spid="9"/>
                                        </p:tgtEl>
                                      </p:cBhvr>
                                    </p:animEffect>
                                  </p:childTnLst>
                                </p:cTn>
                              </p:par>
                            </p:childTnLst>
                          </p:cTn>
                        </p:par>
                        <p:par>
                          <p:cTn id="8" fill="hold">
                            <p:stCondLst>
                              <p:cond delay="1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1500"/>
                                        <p:tgtEl>
                                          <p:spTgt spid="3"/>
                                        </p:tgtEl>
                                      </p:cBhvr>
                                    </p:animEffect>
                                  </p:childTnLst>
                                </p:cTn>
                              </p:par>
                            </p:childTnLst>
                          </p:cTn>
                        </p:par>
                        <p:par>
                          <p:cTn id="12" fill="hold">
                            <p:stCondLst>
                              <p:cond delay="3000"/>
                            </p:stCondLst>
                            <p:childTnLst>
                              <p:par>
                                <p:cTn id="13" presetID="42"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anim calcmode="lin" valueType="num">
                                      <p:cBhvr>
                                        <p:cTn id="16" dur="2000" fill="hold"/>
                                        <p:tgtEl>
                                          <p:spTgt spid="6"/>
                                        </p:tgtEl>
                                        <p:attrNameLst>
                                          <p:attrName>ppt_x</p:attrName>
                                        </p:attrNameLst>
                                      </p:cBhvr>
                                      <p:tavLst>
                                        <p:tav tm="0">
                                          <p:val>
                                            <p:strVal val="#ppt_x"/>
                                          </p:val>
                                        </p:tav>
                                        <p:tav tm="100000">
                                          <p:val>
                                            <p:strVal val="#ppt_x"/>
                                          </p:val>
                                        </p:tav>
                                      </p:tavLst>
                                    </p:anim>
                                    <p:anim calcmode="lin" valueType="num">
                                      <p:cBhvr>
                                        <p:cTn id="17" dur="20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5000"/>
                            </p:stCondLst>
                            <p:childTnLst>
                              <p:par>
                                <p:cTn id="19" presetID="53" presetClass="entr" presetSubtype="16"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2000" fill="hold"/>
                                        <p:tgtEl>
                                          <p:spTgt spid="7"/>
                                        </p:tgtEl>
                                        <p:attrNameLst>
                                          <p:attrName>ppt_w</p:attrName>
                                        </p:attrNameLst>
                                      </p:cBhvr>
                                      <p:tavLst>
                                        <p:tav tm="0">
                                          <p:val>
                                            <p:fltVal val="0"/>
                                          </p:val>
                                        </p:tav>
                                        <p:tav tm="100000">
                                          <p:val>
                                            <p:strVal val="#ppt_w"/>
                                          </p:val>
                                        </p:tav>
                                      </p:tavLst>
                                    </p:anim>
                                    <p:anim calcmode="lin" valueType="num">
                                      <p:cBhvr>
                                        <p:cTn id="22" dur="2000" fill="hold"/>
                                        <p:tgtEl>
                                          <p:spTgt spid="7"/>
                                        </p:tgtEl>
                                        <p:attrNameLst>
                                          <p:attrName>ppt_h</p:attrName>
                                        </p:attrNameLst>
                                      </p:cBhvr>
                                      <p:tavLst>
                                        <p:tav tm="0">
                                          <p:val>
                                            <p:fltVal val="0"/>
                                          </p:val>
                                        </p:tav>
                                        <p:tav tm="100000">
                                          <p:val>
                                            <p:strVal val="#ppt_h"/>
                                          </p:val>
                                        </p:tav>
                                      </p:tavLst>
                                    </p:anim>
                                    <p:animEffect transition="in" filter="fade">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lum bright="70000" contrast="-70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sp>
        <p:nvSpPr>
          <p:cNvPr id="3" name="TextBox 2"/>
          <p:cNvSpPr txBox="1"/>
          <p:nvPr/>
        </p:nvSpPr>
        <p:spPr>
          <a:xfrm>
            <a:off x="95035" y="476672"/>
            <a:ext cx="8953930" cy="6324808"/>
          </a:xfrm>
          <a:prstGeom prst="rect">
            <a:avLst/>
          </a:prstGeom>
          <a:noFill/>
        </p:spPr>
        <p:txBody>
          <a:bodyPr wrap="square" rtlCol="0">
            <a:spAutoFit/>
          </a:bodyPr>
          <a:lstStyle/>
          <a:p>
            <a:pPr indent="457200" algn="just">
              <a:lnSpc>
                <a:spcPct val="150000"/>
              </a:lnSpc>
            </a:pPr>
            <a:r>
              <a:rPr lang="ru-RU" dirty="0">
                <a:latin typeface="Monotype Corsiva" panose="03010101010201010101" pitchFamily="66" charset="0"/>
              </a:rPr>
              <a:t>Скромный, высокообразованный, обладающий поэтическим даром, </a:t>
            </a:r>
            <a:r>
              <a:rPr lang="ru-RU" dirty="0" smtClean="0">
                <a:latin typeface="Monotype Corsiva" panose="03010101010201010101" pitchFamily="66" charset="0"/>
              </a:rPr>
              <a:t>Геннадий Рожков </a:t>
            </a:r>
            <a:r>
              <a:rPr lang="ru-RU" dirty="0">
                <a:latin typeface="Monotype Corsiva" panose="03010101010201010101" pitchFamily="66" charset="0"/>
              </a:rPr>
              <a:t>прожил интересную жизнь. В начале жизненного пути судьба не была к нему благосклонна: Геннадию Алексеевичу пришлось испытать на себе нелегкую долю сына врага народа. Несмотря на это, он был истинным патриотом своей Родины, отличным специалистом, сделавшим немало для создания отечественных шахтных дизельных погрузочно-доставочных машин</a:t>
            </a:r>
            <a:r>
              <a:rPr lang="ru-RU" dirty="0" smtClean="0">
                <a:latin typeface="Monotype Corsiva" panose="03010101010201010101" pitchFamily="66" charset="0"/>
              </a:rPr>
              <a:t>.</a:t>
            </a:r>
            <a:endParaRPr lang="ru-RU" dirty="0">
              <a:latin typeface="Monotype Corsiva" panose="03010101010201010101" pitchFamily="66" charset="0"/>
            </a:endParaRPr>
          </a:p>
          <a:p>
            <a:pPr indent="457200" algn="just">
              <a:lnSpc>
                <a:spcPct val="150000"/>
              </a:lnSpc>
            </a:pPr>
            <a:r>
              <a:rPr lang="ru-RU" dirty="0">
                <a:latin typeface="Monotype Corsiva" panose="03010101010201010101" pitchFamily="66" charset="0"/>
              </a:rPr>
              <a:t>Родился Геннадий  Алексеевич 15 февраля 1933 года в семье инструктора Казанского горкома  </a:t>
            </a:r>
            <a:r>
              <a:rPr lang="ru-RU" dirty="0" smtClean="0">
                <a:latin typeface="Monotype Corsiva" panose="03010101010201010101" pitchFamily="66" charset="0"/>
              </a:rPr>
              <a:t>ВКП(б</a:t>
            </a:r>
            <a:r>
              <a:rPr lang="ru-RU" dirty="0">
                <a:latin typeface="Monotype Corsiva" panose="03010101010201010101" pitchFamily="66" charset="0"/>
              </a:rPr>
              <a:t>) Рожкова Алексея Андреевича и члена Главсуда ТАССР Зеленовой Александры Никифоровны. В 1936 году отца переводят в Лаишевский район первым секретарем РК ВКП (б). Через год Алексей Андреевич получает новое назначение, которое становится для него роковым – его, заместителя наркома местной промышленности ТАССР, по обвинению в контрреволюционной деятельности расстреливают как врага народа</a:t>
            </a:r>
            <a:r>
              <a:rPr lang="ru-RU" dirty="0" smtClean="0">
                <a:latin typeface="Monotype Corsiva" panose="03010101010201010101" pitchFamily="66" charset="0"/>
              </a:rPr>
              <a:t>.</a:t>
            </a:r>
            <a:endParaRPr lang="ru-RU" dirty="0">
              <a:latin typeface="Monotype Corsiva" panose="03010101010201010101" pitchFamily="66" charset="0"/>
            </a:endParaRPr>
          </a:p>
          <a:p>
            <a:pPr indent="457200" algn="just">
              <a:lnSpc>
                <a:spcPct val="150000"/>
              </a:lnSpc>
            </a:pPr>
            <a:r>
              <a:rPr lang="ru-RU" dirty="0">
                <a:latin typeface="Monotype Corsiva" panose="03010101010201010101" pitchFamily="66" charset="0"/>
              </a:rPr>
              <a:t>Вслед за этим мать исключают из партии, увольняют с работы. Жену врага на работу никуда не принимали, и семья оказались без средств к существованию. На помощь пришли родственники: дочь взяли на воспитание бабушка с дедушкой, а Геннадия  - старшая мамина сестра </a:t>
            </a:r>
            <a:r>
              <a:rPr lang="ru-RU" dirty="0" err="1">
                <a:latin typeface="Monotype Corsiva" panose="03010101010201010101" pitchFamily="66" charset="0"/>
              </a:rPr>
              <a:t>Зеленова</a:t>
            </a:r>
            <a:r>
              <a:rPr lang="ru-RU" dirty="0">
                <a:latin typeface="Monotype Corsiva" panose="03010101010201010101" pitchFamily="66" charset="0"/>
              </a:rPr>
              <a:t> Анна Никифоровна, заведующая Лаишевским детсадом  «Заря революции». </a:t>
            </a:r>
          </a:p>
        </p:txBody>
      </p:sp>
      <p:sp>
        <p:nvSpPr>
          <p:cNvPr id="6" name="TextBox 5"/>
          <p:cNvSpPr txBox="1"/>
          <p:nvPr/>
        </p:nvSpPr>
        <p:spPr>
          <a:xfrm>
            <a:off x="2987824" y="0"/>
            <a:ext cx="4032448" cy="646331"/>
          </a:xfrm>
          <a:prstGeom prst="rect">
            <a:avLst/>
          </a:prstGeom>
          <a:noFill/>
        </p:spPr>
        <p:txBody>
          <a:bodyPr wrap="square" rtlCol="0">
            <a:spAutoFit/>
          </a:bodyPr>
          <a:lstStyle/>
          <a:p>
            <a:r>
              <a:rPr lang="ru-RU" sz="3600" dirty="0" smtClean="0">
                <a:solidFill>
                  <a:srgbClr val="FF0000"/>
                </a:solidFill>
                <a:latin typeface="Monotype Corsiva" panose="03010101010201010101" pitchFamily="66" charset="0"/>
              </a:rPr>
              <a:t>Из биографии</a:t>
            </a:r>
            <a:endParaRPr lang="ru-RU" sz="3600" dirty="0">
              <a:solidFill>
                <a:srgbClr val="FF0000"/>
              </a:solidFill>
              <a:latin typeface="Monotype Corsiva" panose="03010101010201010101" pitchFamily="66" charset="0"/>
            </a:endParaRPr>
          </a:p>
        </p:txBody>
      </p:sp>
    </p:spTree>
    <p:extLst>
      <p:ext uri="{BB962C8B-B14F-4D97-AF65-F5344CB8AC3E}">
        <p14:creationId xmlns:p14="http://schemas.microsoft.com/office/powerpoint/2010/main" val="4012224396"/>
      </p:ext>
    </p:extLst>
  </p:cSld>
  <p:clrMapOvr>
    <a:masterClrMapping/>
  </p:clrMapOvr>
  <mc:AlternateContent xmlns:mc="http://schemas.openxmlformats.org/markup-compatibility/2006" xmlns:p14="http://schemas.microsoft.com/office/powerpoint/2010/main">
    <mc:Choice Requires="p14">
      <p:transition spd="slow" p14:dur="1500" advTm="28000">
        <p:randomBar dir="vert"/>
      </p:transition>
    </mc:Choice>
    <mc:Fallback xmlns="">
      <p:transition spd="slow" advTm="28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000"/>
                                        <p:tgtEl>
                                          <p:spTgt spid="6"/>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2000" fill="hold"/>
                                        <p:tgtEl>
                                          <p:spTgt spid="3"/>
                                        </p:tgtEl>
                                        <p:attrNameLst>
                                          <p:attrName>ppt_w</p:attrName>
                                        </p:attrNameLst>
                                      </p:cBhvr>
                                      <p:tavLst>
                                        <p:tav tm="0">
                                          <p:val>
                                            <p:fltVal val="0"/>
                                          </p:val>
                                        </p:tav>
                                        <p:tav tm="100000">
                                          <p:val>
                                            <p:strVal val="#ppt_w"/>
                                          </p:val>
                                        </p:tav>
                                      </p:tavLst>
                                    </p:anim>
                                    <p:anim calcmode="lin" valueType="num">
                                      <p:cBhvr>
                                        <p:cTn id="12" dur="2000" fill="hold"/>
                                        <p:tgtEl>
                                          <p:spTgt spid="3"/>
                                        </p:tgtEl>
                                        <p:attrNameLst>
                                          <p:attrName>ppt_h</p:attrName>
                                        </p:attrNameLst>
                                      </p:cBhvr>
                                      <p:tavLst>
                                        <p:tav tm="0">
                                          <p:val>
                                            <p:fltVal val="0"/>
                                          </p:val>
                                        </p:tav>
                                        <p:tav tm="100000">
                                          <p:val>
                                            <p:strVal val="#ppt_h"/>
                                          </p:val>
                                        </p:tav>
                                      </p:tavLst>
                                    </p:anim>
                                    <p:animEffect transition="in" filter="fade">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sp>
        <p:nvSpPr>
          <p:cNvPr id="3" name="TextBox 2"/>
          <p:cNvSpPr txBox="1"/>
          <p:nvPr/>
        </p:nvSpPr>
        <p:spPr>
          <a:xfrm>
            <a:off x="115817" y="58846"/>
            <a:ext cx="8856984" cy="6740307"/>
          </a:xfrm>
          <a:prstGeom prst="rect">
            <a:avLst/>
          </a:prstGeom>
          <a:noFill/>
        </p:spPr>
        <p:txBody>
          <a:bodyPr wrap="square" rtlCol="0">
            <a:spAutoFit/>
          </a:bodyPr>
          <a:lstStyle/>
          <a:p>
            <a:pPr lvl="0" indent="457200" algn="just">
              <a:lnSpc>
                <a:spcPct val="150000"/>
              </a:lnSpc>
            </a:pPr>
            <a:r>
              <a:rPr lang="ru-RU" dirty="0">
                <a:solidFill>
                  <a:prstClr val="black"/>
                </a:solidFill>
                <a:latin typeface="Monotype Corsiva" panose="03010101010201010101" pitchFamily="66" charset="0"/>
              </a:rPr>
              <a:t>После седьмого класса Геннадий переезжает к матери, которая в это время учительствовала в Арском районе. В 1951 году Геннадий окончил школу и хотел поступить в Казанский авиационный институт, но детей «врагов народа» там не принимали. Подал документы в Московское  высшее техническое училище им. Баумана</a:t>
            </a:r>
            <a:r>
              <a:rPr lang="ru-RU" dirty="0" smtClean="0">
                <a:solidFill>
                  <a:prstClr val="black"/>
                </a:solidFill>
                <a:latin typeface="Monotype Corsiva" panose="03010101010201010101" pitchFamily="66" charset="0"/>
              </a:rPr>
              <a:t>.</a:t>
            </a:r>
            <a:endParaRPr lang="ru-RU" dirty="0" smtClean="0">
              <a:latin typeface="Monotype Corsiva" panose="03010101010201010101" pitchFamily="66" charset="0"/>
            </a:endParaRPr>
          </a:p>
          <a:p>
            <a:pPr indent="457200" algn="just">
              <a:lnSpc>
                <a:spcPct val="150000"/>
              </a:lnSpc>
            </a:pPr>
            <a:r>
              <a:rPr lang="ru-RU" dirty="0" smtClean="0">
                <a:latin typeface="Monotype Corsiva" panose="03010101010201010101" pitchFamily="66" charset="0"/>
              </a:rPr>
              <a:t>- «Заполняя </a:t>
            </a:r>
            <a:r>
              <a:rPr lang="ru-RU" dirty="0">
                <a:latin typeface="Monotype Corsiva" panose="03010101010201010101" pitchFamily="66" charset="0"/>
              </a:rPr>
              <a:t>анкетные данные о родителях, я  написал: "Мать – преподаватель географии Антоновской семилетней школы, отец умер в 1937 году</a:t>
            </a:r>
            <a:r>
              <a:rPr lang="ru-RU" dirty="0" smtClean="0">
                <a:latin typeface="Monotype Corsiva" panose="03010101010201010101" pitchFamily="66" charset="0"/>
              </a:rPr>
              <a:t>",» </a:t>
            </a:r>
            <a:r>
              <a:rPr lang="ru-RU" dirty="0">
                <a:latin typeface="Monotype Corsiva" panose="03010101010201010101" pitchFamily="66" charset="0"/>
              </a:rPr>
              <a:t>- вспоминал Геннадий Алексеевич.</a:t>
            </a:r>
          </a:p>
          <a:p>
            <a:pPr indent="457200" algn="just">
              <a:lnSpc>
                <a:spcPct val="150000"/>
              </a:lnSpc>
            </a:pPr>
            <a:r>
              <a:rPr lang="ru-RU" dirty="0">
                <a:latin typeface="Monotype Corsiva" panose="03010101010201010101" pitchFamily="66" charset="0"/>
              </a:rPr>
              <a:t>В 1957 году он получает диплом по специальности «инженер – механик» и поступает на работу в СКБ Свердловского завода «Углемаш». Через 10 лет  его назначают главным конструктором первых отечественных шахтных дизельных погрузочно-доставочных машин «ПД-8» (грузоподъемностью 8 тонн), которые с 1972 по 1991 год серийно выпускались на Донецком машиностроительном заводе им. ЛКСМУ. Машины успешно работали на рудниках на Урале, в Сибири, на дальнем Востоке, в Казахстане, на Украине, на Кольском полуострове, на Кубе. Вышел на пенсию в 1999 году. Вел активную общественную работу.</a:t>
            </a:r>
          </a:p>
          <a:p>
            <a:pPr indent="457200" algn="just">
              <a:lnSpc>
                <a:spcPct val="150000"/>
              </a:lnSpc>
            </a:pPr>
            <a:r>
              <a:rPr lang="ru-RU" dirty="0">
                <a:latin typeface="Monotype Corsiva" panose="03010101010201010101" pitchFamily="66" charset="0"/>
              </a:rPr>
              <a:t>За трудовые успехи награжден медалями «За трудовую доблесть», «Ветеран труда», серебряной медалью ВДНХ, значками ЦК ВЛКСМ  «За активную работу в комсомоле», «Участник уборки урожая на целине (1956 и 1958 годы</a:t>
            </a:r>
            <a:r>
              <a:rPr lang="ru-RU" dirty="0" smtClean="0">
                <a:latin typeface="Monotype Corsiva" panose="03010101010201010101" pitchFamily="66" charset="0"/>
              </a:rPr>
              <a:t>).</a:t>
            </a:r>
            <a:endParaRPr lang="ru-RU" dirty="0">
              <a:latin typeface="Monotype Corsiva" panose="03010101010201010101" pitchFamily="66" charset="0"/>
            </a:endParaRPr>
          </a:p>
        </p:txBody>
      </p:sp>
    </p:spTree>
    <p:extLst>
      <p:ext uri="{BB962C8B-B14F-4D97-AF65-F5344CB8AC3E}">
        <p14:creationId xmlns:p14="http://schemas.microsoft.com/office/powerpoint/2010/main" val="4270146061"/>
      </p:ext>
    </p:extLst>
  </p:cSld>
  <p:clrMapOvr>
    <a:masterClrMapping/>
  </p:clrMapOvr>
  <mc:AlternateContent xmlns:mc="http://schemas.openxmlformats.org/markup-compatibility/2006" xmlns:p14="http://schemas.microsoft.com/office/powerpoint/2010/main">
    <mc:Choice Requires="p14">
      <p:transition spd="slow" p14:dur="1500" advTm="28000">
        <p:push dir="u"/>
      </p:transition>
    </mc:Choice>
    <mc:Fallback xmlns="">
      <p:transition spd="slow" advTm="28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Effect transition="in" filter="fade">
                                      <p:cBhvr>
                                        <p:cTn id="9"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sp>
        <p:nvSpPr>
          <p:cNvPr id="7" name="TextBox 6"/>
          <p:cNvSpPr txBox="1"/>
          <p:nvPr/>
        </p:nvSpPr>
        <p:spPr>
          <a:xfrm>
            <a:off x="107504" y="188640"/>
            <a:ext cx="8856984" cy="4247317"/>
          </a:xfrm>
          <a:prstGeom prst="rect">
            <a:avLst/>
          </a:prstGeom>
          <a:noFill/>
        </p:spPr>
        <p:txBody>
          <a:bodyPr wrap="square" rtlCol="0">
            <a:spAutoFit/>
          </a:bodyPr>
          <a:lstStyle/>
          <a:p>
            <a:pPr lvl="0" indent="457200" algn="just">
              <a:lnSpc>
                <a:spcPct val="150000"/>
              </a:lnSpc>
            </a:pPr>
            <a:r>
              <a:rPr lang="ru-RU" dirty="0">
                <a:solidFill>
                  <a:prstClr val="black"/>
                </a:solidFill>
                <a:latin typeface="Monotype Corsiva" panose="03010101010201010101" pitchFamily="66" charset="0"/>
              </a:rPr>
              <a:t>Писать стихи начал в студенческие годы, но впервые  были опубликованы в районной  газете «Камская новь» только в 2001 году.</a:t>
            </a:r>
          </a:p>
          <a:p>
            <a:pPr lvl="0" indent="457200" algn="just">
              <a:lnSpc>
                <a:spcPct val="150000"/>
              </a:lnSpc>
            </a:pPr>
            <a:r>
              <a:rPr lang="ru-RU" dirty="0">
                <a:solidFill>
                  <a:prstClr val="black"/>
                </a:solidFill>
                <a:latin typeface="Monotype Corsiva" panose="03010101010201010101" pitchFamily="66" charset="0"/>
              </a:rPr>
              <a:t>Рожков Геннадий  Алексеевич обладал поэтическим талантом – он писал легко, его стихи и проза красочны, музыкальны, читаются с большим удовольствием</a:t>
            </a:r>
            <a:r>
              <a:rPr lang="ru-RU" dirty="0" smtClean="0">
                <a:solidFill>
                  <a:prstClr val="black"/>
                </a:solidFill>
                <a:latin typeface="Monotype Corsiva" panose="03010101010201010101" pitchFamily="66" charset="0"/>
              </a:rPr>
              <a:t>.</a:t>
            </a:r>
            <a:endParaRPr lang="ru-RU" dirty="0" smtClean="0">
              <a:latin typeface="Monotype Corsiva" panose="03010101010201010101" pitchFamily="66" charset="0"/>
            </a:endParaRPr>
          </a:p>
          <a:p>
            <a:pPr indent="457200" algn="just">
              <a:lnSpc>
                <a:spcPct val="150000"/>
              </a:lnSpc>
            </a:pPr>
            <a:r>
              <a:rPr lang="ru-RU" dirty="0" smtClean="0">
                <a:latin typeface="Monotype Corsiva" panose="03010101010201010101" pitchFamily="66" charset="0"/>
              </a:rPr>
              <a:t>Творчество </a:t>
            </a:r>
            <a:r>
              <a:rPr lang="ru-RU" dirty="0">
                <a:latin typeface="Monotype Corsiva" panose="03010101010201010101" pitchFamily="66" charset="0"/>
              </a:rPr>
              <a:t>Геннадия Рожкова хорошо известно многим </a:t>
            </a:r>
            <a:r>
              <a:rPr lang="ru-RU" dirty="0" err="1">
                <a:latin typeface="Monotype Corsiva" panose="03010101010201010101" pitchFamily="66" charset="0"/>
              </a:rPr>
              <a:t>лаишевцам</a:t>
            </a:r>
            <a:r>
              <a:rPr lang="ru-RU" dirty="0">
                <a:latin typeface="Monotype Corsiva" panose="03010101010201010101" pitchFamily="66" charset="0"/>
              </a:rPr>
              <a:t>. Его стихи неоднократно печатались в нашей газете. Недавно автор презентовал очередной сборник "Времена и годы". Первые стихи </a:t>
            </a:r>
            <a:r>
              <a:rPr lang="ru-RU" dirty="0" err="1">
                <a:latin typeface="Monotype Corsiva" panose="03010101010201010101" pitchFamily="66" charset="0"/>
              </a:rPr>
              <a:t>Г.Рожков</a:t>
            </a:r>
            <a:r>
              <a:rPr lang="ru-RU" dirty="0">
                <a:latin typeface="Monotype Corsiva" panose="03010101010201010101" pitchFamily="66" charset="0"/>
              </a:rPr>
              <a:t> написал еще в студенчестве. А первый сборник стихов "Признание" был издан в 2003-м, в год его 70-летия. Он посвящает свои строки любимым, друзьям, родному Лаишеву. По скромным подсчетам, около десятка стихов он посвятил за последние годы коллеге по творчеству Светлане </a:t>
            </a:r>
            <a:r>
              <a:rPr lang="ru-RU" dirty="0" err="1">
                <a:latin typeface="Monotype Corsiva" panose="03010101010201010101" pitchFamily="66" charset="0"/>
              </a:rPr>
              <a:t>Левандовской</a:t>
            </a:r>
            <a:r>
              <a:rPr lang="ru-RU" dirty="0">
                <a:latin typeface="Monotype Corsiva" panose="03010101010201010101" pitchFamily="66" charset="0"/>
              </a:rPr>
              <a:t>-Фоминой</a:t>
            </a:r>
            <a:r>
              <a:rPr lang="ru-RU" dirty="0" smtClean="0">
                <a:latin typeface="Monotype Corsiva" panose="03010101010201010101" pitchFamily="66" charset="0"/>
              </a:rPr>
              <a:t>.</a:t>
            </a:r>
            <a:endParaRPr lang="ru-RU" dirty="0">
              <a:latin typeface="Monotype Corsiva" panose="03010101010201010101" pitchFamily="66" charset="0"/>
            </a:endParaRPr>
          </a:p>
        </p:txBody>
      </p:sp>
    </p:spTree>
    <p:extLst>
      <p:ext uri="{BB962C8B-B14F-4D97-AF65-F5344CB8AC3E}">
        <p14:creationId xmlns:p14="http://schemas.microsoft.com/office/powerpoint/2010/main" val="800615078"/>
      </p:ext>
    </p:extLst>
  </p:cSld>
  <p:clrMapOvr>
    <a:masterClrMapping/>
  </p:clrMapOvr>
  <mc:AlternateContent xmlns:mc="http://schemas.openxmlformats.org/markup-compatibility/2006" xmlns:p14="http://schemas.microsoft.com/office/powerpoint/2010/main">
    <mc:Choice Requires="p14">
      <p:transition spd="slow" p14:dur="1500" advTm="16000">
        <p:blinds dir="vert"/>
      </p:transition>
    </mc:Choice>
    <mc:Fallback xmlns="">
      <p:transition spd="slow" advTm="16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2000" fill="hold"/>
                                        <p:tgtEl>
                                          <p:spTgt spid="7"/>
                                        </p:tgtEl>
                                        <p:attrNameLst>
                                          <p:attrName>ppt_w</p:attrName>
                                        </p:attrNameLst>
                                      </p:cBhvr>
                                      <p:tavLst>
                                        <p:tav tm="0">
                                          <p:val>
                                            <p:fltVal val="0"/>
                                          </p:val>
                                        </p:tav>
                                        <p:tav tm="100000">
                                          <p:val>
                                            <p:strVal val="#ppt_w"/>
                                          </p:val>
                                        </p:tav>
                                      </p:tavLst>
                                    </p:anim>
                                    <p:anim calcmode="lin" valueType="num">
                                      <p:cBhvr>
                                        <p:cTn id="12" dur="2000" fill="hold"/>
                                        <p:tgtEl>
                                          <p:spTgt spid="7"/>
                                        </p:tgtEl>
                                        <p:attrNameLst>
                                          <p:attrName>ppt_h</p:attrName>
                                        </p:attrNameLst>
                                      </p:cBhvr>
                                      <p:tavLst>
                                        <p:tav tm="0">
                                          <p:val>
                                            <p:fltVal val="0"/>
                                          </p:val>
                                        </p:tav>
                                        <p:tav tm="100000">
                                          <p:val>
                                            <p:strVal val="#ppt_h"/>
                                          </p:val>
                                        </p:tav>
                                      </p:tavLst>
                                    </p:anim>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43608" y="86967"/>
            <a:ext cx="7416824" cy="830997"/>
          </a:xfrm>
          <a:prstGeom prst="rect">
            <a:avLst/>
          </a:prstGeom>
          <a:noFill/>
        </p:spPr>
        <p:txBody>
          <a:bodyPr wrap="square" rtlCol="0">
            <a:spAutoFit/>
          </a:bodyPr>
          <a:lstStyle/>
          <a:p>
            <a:pPr algn="ctr"/>
            <a:r>
              <a:rPr lang="ru-RU" sz="4800" b="1" dirty="0" smtClean="0">
                <a:solidFill>
                  <a:srgbClr val="FF0000"/>
                </a:solidFill>
                <a:latin typeface="Monotype Corsiva" panose="03010101010201010101" pitchFamily="66" charset="0"/>
              </a:rPr>
              <a:t>Геннадий Рожков</a:t>
            </a:r>
            <a:endParaRPr lang="ru-RU" sz="4800" b="1" dirty="0">
              <a:solidFill>
                <a:srgbClr val="FF0000"/>
              </a:solidFill>
              <a:latin typeface="Monotype Corsiva" panose="03010101010201010101" pitchFamily="66" charset="0"/>
            </a:endParaRPr>
          </a:p>
        </p:txBody>
      </p:sp>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sp>
        <p:nvSpPr>
          <p:cNvPr id="6" name="TextBox 5"/>
          <p:cNvSpPr txBox="1"/>
          <p:nvPr/>
        </p:nvSpPr>
        <p:spPr>
          <a:xfrm>
            <a:off x="251520" y="1222243"/>
            <a:ext cx="8784976" cy="5196963"/>
          </a:xfrm>
          <a:prstGeom prst="rect">
            <a:avLst/>
          </a:prstGeom>
          <a:noFill/>
        </p:spPr>
        <p:txBody>
          <a:bodyPr wrap="square" numCol="3" rtlCol="0">
            <a:spAutoFit/>
          </a:bodyPr>
          <a:lstStyle/>
          <a:p>
            <a:r>
              <a:rPr lang="ru-RU" sz="1600" b="1" dirty="0" smtClean="0">
                <a:latin typeface="Monotype Corsiva" panose="03010101010201010101" pitchFamily="66" charset="0"/>
              </a:rPr>
              <a:t>Лаишевской библиотеке – 115 лет</a:t>
            </a:r>
          </a:p>
          <a:p>
            <a:endParaRPr lang="ru-RU" sz="1600" dirty="0" smtClean="0">
              <a:latin typeface="Monotype Corsiva" panose="03010101010201010101" pitchFamily="66" charset="0"/>
            </a:endParaRPr>
          </a:p>
          <a:p>
            <a:r>
              <a:rPr lang="ru-RU" sz="1600" dirty="0" smtClean="0">
                <a:latin typeface="Monotype Corsiva" panose="03010101010201010101" pitchFamily="66" charset="0"/>
              </a:rPr>
              <a:t>В Дни Культуры поздравляем</a:t>
            </a:r>
          </a:p>
          <a:p>
            <a:r>
              <a:rPr lang="ru-RU" sz="1600" dirty="0" smtClean="0">
                <a:latin typeface="Monotype Corsiva" panose="03010101010201010101" pitchFamily="66" charset="0"/>
              </a:rPr>
              <a:t>Всех работников Центральной</a:t>
            </a:r>
          </a:p>
          <a:p>
            <a:r>
              <a:rPr lang="ru-RU" sz="1600" dirty="0" smtClean="0">
                <a:latin typeface="Monotype Corsiva" panose="03010101010201010101" pitchFamily="66" charset="0"/>
              </a:rPr>
              <a:t>Лучшей из библиотек</a:t>
            </a:r>
          </a:p>
          <a:p>
            <a:r>
              <a:rPr lang="ru-RU" sz="1600" dirty="0" smtClean="0">
                <a:latin typeface="Monotype Corsiva" panose="03010101010201010101" pitchFamily="66" charset="0"/>
              </a:rPr>
              <a:t>С юбилеем! Всем желаем</a:t>
            </a:r>
          </a:p>
          <a:p>
            <a:r>
              <a:rPr lang="ru-RU" sz="1600" dirty="0" smtClean="0">
                <a:latin typeface="Monotype Corsiva" panose="03010101010201010101" pitchFamily="66" charset="0"/>
              </a:rPr>
              <a:t>Награждений, премиальных,</a:t>
            </a:r>
          </a:p>
          <a:p>
            <a:r>
              <a:rPr lang="ru-RU" sz="1600" dirty="0" smtClean="0">
                <a:latin typeface="Monotype Corsiva" panose="03010101010201010101" pitchFamily="66" charset="0"/>
              </a:rPr>
              <a:t>Постоянных благ реальных</a:t>
            </a:r>
          </a:p>
          <a:p>
            <a:r>
              <a:rPr lang="ru-RU" sz="1600" dirty="0" smtClean="0">
                <a:latin typeface="Monotype Corsiva" panose="03010101010201010101" pitchFamily="66" charset="0"/>
              </a:rPr>
              <a:t>И здоровья в новый век!</a:t>
            </a:r>
          </a:p>
          <a:p>
            <a:r>
              <a:rPr lang="ru-RU" sz="1600" dirty="0" smtClean="0">
                <a:latin typeface="Monotype Corsiva" panose="03010101010201010101" pitchFamily="66" charset="0"/>
              </a:rPr>
              <a:t>         Коллектив ваш очень дружен</a:t>
            </a:r>
          </a:p>
          <a:p>
            <a:r>
              <a:rPr lang="ru-RU" sz="1600" dirty="0" smtClean="0">
                <a:latin typeface="Monotype Corsiva" panose="03010101010201010101" pitchFamily="66" charset="0"/>
              </a:rPr>
              <a:t>         И известен на Руси.</a:t>
            </a:r>
          </a:p>
          <a:p>
            <a:r>
              <a:rPr lang="ru-RU" sz="1600" dirty="0" smtClean="0">
                <a:latin typeface="Monotype Corsiva" panose="03010101010201010101" pitchFamily="66" charset="0"/>
              </a:rPr>
              <a:t>         Труд ваш важен, очень нужен,</a:t>
            </a:r>
          </a:p>
          <a:p>
            <a:r>
              <a:rPr lang="ru-RU" sz="1600" dirty="0" smtClean="0">
                <a:latin typeface="Monotype Corsiva" panose="03010101010201010101" pitchFamily="66" charset="0"/>
              </a:rPr>
              <a:t>         В Юбилеи перегружен,</a:t>
            </a:r>
          </a:p>
          <a:p>
            <a:r>
              <a:rPr lang="ru-RU" sz="1600" dirty="0" smtClean="0">
                <a:latin typeface="Monotype Corsiva" panose="03010101010201010101" pitchFamily="66" charset="0"/>
              </a:rPr>
              <a:t>         Чтоб достойно и, к тому же,</a:t>
            </a:r>
          </a:p>
          <a:p>
            <a:r>
              <a:rPr lang="ru-RU" sz="1600" dirty="0" smtClean="0">
                <a:latin typeface="Monotype Corsiva" panose="03010101010201010101" pitchFamily="66" charset="0"/>
              </a:rPr>
              <a:t>         Суть торжеств преподнести.</a:t>
            </a:r>
          </a:p>
          <a:p>
            <a:r>
              <a:rPr lang="ru-RU" sz="1600" dirty="0" smtClean="0">
                <a:latin typeface="Monotype Corsiva" panose="03010101010201010101" pitchFamily="66" charset="0"/>
              </a:rPr>
              <a:t>Коллектив ваш энергичен,</a:t>
            </a:r>
          </a:p>
          <a:p>
            <a:r>
              <a:rPr lang="ru-RU" sz="1600" dirty="0" smtClean="0">
                <a:latin typeface="Monotype Corsiva" panose="03010101010201010101" pitchFamily="66" charset="0"/>
              </a:rPr>
              <a:t>Хоть к кому ни подойти,</a:t>
            </a:r>
          </a:p>
          <a:p>
            <a:r>
              <a:rPr lang="ru-RU" sz="1600" dirty="0" smtClean="0">
                <a:latin typeface="Monotype Corsiva" panose="03010101010201010101" pitchFamily="66" charset="0"/>
              </a:rPr>
              <a:t>Каждый опытен, практичен,</a:t>
            </a:r>
          </a:p>
          <a:p>
            <a:r>
              <a:rPr lang="ru-RU" sz="1600" dirty="0" smtClean="0">
                <a:latin typeface="Monotype Corsiva" panose="03010101010201010101" pitchFamily="66" charset="0"/>
              </a:rPr>
              <a:t>Добр, душевен, симпатичен, - </a:t>
            </a:r>
          </a:p>
          <a:p>
            <a:r>
              <a:rPr lang="ru-RU" sz="1600" dirty="0" smtClean="0">
                <a:latin typeface="Monotype Corsiva" panose="03010101010201010101" pitchFamily="66" charset="0"/>
              </a:rPr>
              <a:t>Где ещё такой найти?!</a:t>
            </a:r>
          </a:p>
          <a:p>
            <a:r>
              <a:rPr lang="ru-RU" sz="1600" dirty="0" smtClean="0">
                <a:latin typeface="Monotype Corsiva" panose="03010101010201010101" pitchFamily="66" charset="0"/>
              </a:rPr>
              <a:t>          </a:t>
            </a:r>
          </a:p>
          <a:p>
            <a:endParaRPr lang="ru-RU" sz="1600" dirty="0" smtClean="0">
              <a:latin typeface="Monotype Corsiva" panose="03010101010201010101" pitchFamily="66" charset="0"/>
            </a:endParaRPr>
          </a:p>
          <a:p>
            <a:r>
              <a:rPr lang="ru-RU" sz="1600" dirty="0">
                <a:latin typeface="Monotype Corsiva" panose="03010101010201010101" pitchFamily="66" charset="0"/>
              </a:rPr>
              <a:t> </a:t>
            </a:r>
            <a:r>
              <a:rPr lang="ru-RU" sz="1600" dirty="0" smtClean="0">
                <a:latin typeface="Monotype Corsiva" panose="03010101010201010101" pitchFamily="66" charset="0"/>
              </a:rPr>
              <a:t>         115 – это дата!</a:t>
            </a:r>
          </a:p>
          <a:p>
            <a:r>
              <a:rPr lang="ru-RU" sz="1600" dirty="0" smtClean="0">
                <a:latin typeface="Monotype Corsiva" panose="03010101010201010101" pitchFamily="66" charset="0"/>
              </a:rPr>
              <a:t>          Как – то время передать?</a:t>
            </a:r>
          </a:p>
          <a:p>
            <a:r>
              <a:rPr lang="ru-RU" sz="1600" dirty="0" smtClean="0">
                <a:latin typeface="Monotype Corsiva" panose="03010101010201010101" pitchFamily="66" charset="0"/>
              </a:rPr>
              <a:t>          Ведь прабабушки когда - то,</a:t>
            </a:r>
          </a:p>
          <a:p>
            <a:r>
              <a:rPr lang="ru-RU" sz="1600" dirty="0">
                <a:latin typeface="Monotype Corsiva" panose="03010101010201010101" pitchFamily="66" charset="0"/>
              </a:rPr>
              <a:t> </a:t>
            </a:r>
            <a:r>
              <a:rPr lang="ru-RU" sz="1600" dirty="0" smtClean="0">
                <a:latin typeface="Monotype Corsiva" panose="03010101010201010101" pitchFamily="66" charset="0"/>
              </a:rPr>
              <a:t>         И прадедушки когда – то, - </a:t>
            </a:r>
          </a:p>
          <a:p>
            <a:r>
              <a:rPr lang="ru-RU" sz="1600" dirty="0" smtClean="0">
                <a:latin typeface="Monotype Corsiva" panose="03010101010201010101" pitchFamily="66" charset="0"/>
              </a:rPr>
              <a:t>          Дети – школьники – ребята – </a:t>
            </a:r>
          </a:p>
          <a:p>
            <a:r>
              <a:rPr lang="ru-RU" sz="1600" dirty="0" smtClean="0">
                <a:latin typeface="Monotype Corsiva" panose="03010101010201010101" pitchFamily="66" charset="0"/>
              </a:rPr>
              <a:t>          Стали на дом книги брать!</a:t>
            </a:r>
          </a:p>
          <a:p>
            <a:r>
              <a:rPr lang="ru-RU" sz="1600" dirty="0" smtClean="0">
                <a:latin typeface="Monotype Corsiva" panose="03010101010201010101" pitchFamily="66" charset="0"/>
              </a:rPr>
              <a:t>Как менялись с властью зданья,</a:t>
            </a:r>
          </a:p>
          <a:p>
            <a:r>
              <a:rPr lang="ru-RU" sz="1600" dirty="0" smtClean="0">
                <a:latin typeface="Monotype Corsiva" panose="03010101010201010101" pitchFamily="66" charset="0"/>
              </a:rPr>
              <a:t>Книжный фонд и картотека,</a:t>
            </a:r>
          </a:p>
          <a:p>
            <a:r>
              <a:rPr lang="ru-RU" sz="1600" dirty="0" smtClean="0">
                <a:latin typeface="Monotype Corsiva" panose="03010101010201010101" pitchFamily="66" charset="0"/>
              </a:rPr>
              <a:t>Как добились вновь признанья,</a:t>
            </a:r>
          </a:p>
          <a:p>
            <a:r>
              <a:rPr lang="ru-RU" sz="1600" dirty="0" smtClean="0">
                <a:latin typeface="Monotype Corsiva" panose="03010101010201010101" pitchFamily="66" charset="0"/>
              </a:rPr>
              <a:t>Подтвердив – здесь кладезь знаний,</a:t>
            </a:r>
          </a:p>
          <a:p>
            <a:r>
              <a:rPr lang="ru-RU" sz="1600" dirty="0" smtClean="0">
                <a:latin typeface="Monotype Corsiva" panose="03010101010201010101" pitchFamily="66" charset="0"/>
              </a:rPr>
              <a:t>Место встречи дарований,</a:t>
            </a:r>
          </a:p>
          <a:p>
            <a:r>
              <a:rPr lang="ru-RU" sz="1600" dirty="0" smtClean="0">
                <a:latin typeface="Monotype Corsiva" panose="03010101010201010101" pitchFamily="66" charset="0"/>
              </a:rPr>
              <a:t>Что нужна библиотека!</a:t>
            </a:r>
          </a:p>
          <a:p>
            <a:r>
              <a:rPr lang="ru-RU" sz="1600" dirty="0">
                <a:latin typeface="Monotype Corsiva" panose="03010101010201010101" pitchFamily="66" charset="0"/>
              </a:rPr>
              <a:t> </a:t>
            </a:r>
            <a:r>
              <a:rPr lang="ru-RU" sz="1600" dirty="0" smtClean="0">
                <a:latin typeface="Monotype Corsiva" panose="03010101010201010101" pitchFamily="66" charset="0"/>
              </a:rPr>
              <a:t>          Ты на благо человека</a:t>
            </a:r>
          </a:p>
          <a:p>
            <a:r>
              <a:rPr lang="ru-RU" sz="1600" dirty="0">
                <a:latin typeface="Monotype Corsiva" panose="03010101010201010101" pitchFamily="66" charset="0"/>
              </a:rPr>
              <a:t> </a:t>
            </a:r>
            <a:r>
              <a:rPr lang="ru-RU" sz="1600" dirty="0" smtClean="0">
                <a:latin typeface="Monotype Corsiva" panose="03010101010201010101" pitchFamily="66" charset="0"/>
              </a:rPr>
              <a:t>          Создана и будешь жить!</a:t>
            </a:r>
          </a:p>
          <a:p>
            <a:r>
              <a:rPr lang="ru-RU" sz="1600" dirty="0">
                <a:latin typeface="Monotype Corsiva" panose="03010101010201010101" pitchFamily="66" charset="0"/>
              </a:rPr>
              <a:t> </a:t>
            </a:r>
            <a:r>
              <a:rPr lang="ru-RU" sz="1600" dirty="0" smtClean="0">
                <a:latin typeface="Monotype Corsiva" panose="03010101010201010101" pitchFamily="66" charset="0"/>
              </a:rPr>
              <a:t>          Добрых дел, библиотека!</a:t>
            </a:r>
          </a:p>
          <a:p>
            <a:r>
              <a:rPr lang="ru-RU" sz="1600" dirty="0">
                <a:latin typeface="Monotype Corsiva" panose="03010101010201010101" pitchFamily="66" charset="0"/>
              </a:rPr>
              <a:t> </a:t>
            </a:r>
            <a:r>
              <a:rPr lang="ru-RU" sz="1600" dirty="0" smtClean="0">
                <a:latin typeface="Monotype Corsiva" panose="03010101010201010101" pitchFamily="66" charset="0"/>
              </a:rPr>
              <a:t>          Так держать, библиотека!</a:t>
            </a:r>
          </a:p>
          <a:p>
            <a:r>
              <a:rPr lang="ru-RU" sz="1600" dirty="0">
                <a:latin typeface="Monotype Corsiva" panose="03010101010201010101" pitchFamily="66" charset="0"/>
              </a:rPr>
              <a:t> </a:t>
            </a:r>
            <a:r>
              <a:rPr lang="ru-RU" sz="1600" dirty="0" smtClean="0">
                <a:latin typeface="Monotype Corsiva" panose="03010101010201010101" pitchFamily="66" charset="0"/>
              </a:rPr>
              <a:t>          В первых будь от века к веку,</a:t>
            </a:r>
          </a:p>
          <a:p>
            <a:r>
              <a:rPr lang="ru-RU" sz="1600" dirty="0">
                <a:latin typeface="Monotype Corsiva" panose="03010101010201010101" pitchFamily="66" charset="0"/>
              </a:rPr>
              <a:t> </a:t>
            </a:r>
            <a:r>
              <a:rPr lang="ru-RU" sz="1600" dirty="0" smtClean="0">
                <a:latin typeface="Monotype Corsiva" panose="03010101010201010101" pitchFamily="66" charset="0"/>
              </a:rPr>
              <a:t>        Хоть не просто в первых быть!</a:t>
            </a:r>
          </a:p>
          <a:p>
            <a:endParaRPr lang="ru-RU" sz="1600" dirty="0" smtClean="0">
              <a:latin typeface="Monotype Corsiva" panose="03010101010201010101" pitchFamily="66" charset="0"/>
            </a:endParaRPr>
          </a:p>
          <a:p>
            <a:endParaRPr lang="ru-RU" sz="1600" dirty="0">
              <a:latin typeface="Monotype Corsiva" panose="03010101010201010101" pitchFamily="66" charset="0"/>
            </a:endParaRPr>
          </a:p>
          <a:p>
            <a:r>
              <a:rPr lang="ru-RU" sz="1600" dirty="0" smtClean="0">
                <a:latin typeface="Monotype Corsiva" panose="03010101010201010101" pitchFamily="66" charset="0"/>
              </a:rPr>
              <a:t>Поздравленья из Казани,</a:t>
            </a:r>
          </a:p>
          <a:p>
            <a:r>
              <a:rPr lang="ru-RU" sz="1600" dirty="0" smtClean="0">
                <a:latin typeface="Monotype Corsiva" panose="03010101010201010101" pitchFamily="66" charset="0"/>
              </a:rPr>
              <a:t>Всем подарки от верхов,</a:t>
            </a:r>
          </a:p>
          <a:p>
            <a:r>
              <a:rPr lang="ru-RU" sz="1600" dirty="0" smtClean="0">
                <a:latin typeface="Monotype Corsiva" panose="03010101010201010101" pitchFamily="66" charset="0"/>
              </a:rPr>
              <a:t>Вам сегодня в этом зале</a:t>
            </a:r>
          </a:p>
          <a:p>
            <a:r>
              <a:rPr lang="ru-RU" sz="1600" dirty="0" smtClean="0">
                <a:latin typeface="Monotype Corsiva" panose="03010101010201010101" pitchFamily="66" charset="0"/>
              </a:rPr>
              <a:t>Столько доброго сказали…</a:t>
            </a:r>
          </a:p>
          <a:p>
            <a:r>
              <a:rPr lang="ru-RU" sz="1600" dirty="0" smtClean="0">
                <a:latin typeface="Monotype Corsiva" panose="03010101010201010101" pitchFamily="66" charset="0"/>
              </a:rPr>
              <a:t>Вот ещё одно посланье</a:t>
            </a:r>
          </a:p>
          <a:p>
            <a:r>
              <a:rPr lang="ru-RU" sz="1600" dirty="0" smtClean="0">
                <a:latin typeface="Monotype Corsiva" panose="03010101010201010101" pitchFamily="66" charset="0"/>
              </a:rPr>
              <a:t>С уваженьем и признаньем</a:t>
            </a:r>
          </a:p>
          <a:p>
            <a:r>
              <a:rPr lang="ru-RU" sz="1600" dirty="0" smtClean="0">
                <a:latin typeface="Monotype Corsiva" panose="03010101010201010101" pitchFamily="66" charset="0"/>
              </a:rPr>
              <a:t>От любителя стихов!</a:t>
            </a:r>
          </a:p>
          <a:p>
            <a:r>
              <a:rPr lang="ru-RU" sz="1600" dirty="0" smtClean="0">
                <a:latin typeface="Monotype Corsiva" panose="03010101010201010101" pitchFamily="66" charset="0"/>
              </a:rPr>
              <a:t>Поздравляю! </a:t>
            </a:r>
            <a:r>
              <a:rPr lang="ru-RU" sz="1600" dirty="0" err="1" smtClean="0">
                <a:latin typeface="Monotype Corsiva" panose="03010101010201010101" pitchFamily="66" charset="0"/>
              </a:rPr>
              <a:t>Г.Рожков</a:t>
            </a:r>
            <a:r>
              <a:rPr lang="ru-RU" sz="1600" dirty="0" smtClean="0">
                <a:latin typeface="Monotype Corsiva" panose="03010101010201010101" pitchFamily="66" charset="0"/>
              </a:rPr>
              <a:t>.</a:t>
            </a:r>
          </a:p>
          <a:p>
            <a:r>
              <a:rPr lang="ru-RU" sz="1600" dirty="0">
                <a:latin typeface="Monotype Corsiva" panose="03010101010201010101" pitchFamily="66" charset="0"/>
              </a:rPr>
              <a:t> </a:t>
            </a:r>
            <a:r>
              <a:rPr lang="ru-RU" sz="1600" dirty="0" smtClean="0">
                <a:latin typeface="Monotype Corsiva" panose="03010101010201010101" pitchFamily="66" charset="0"/>
              </a:rPr>
              <a:t>                                        15.05.2002 г.</a:t>
            </a:r>
          </a:p>
          <a:p>
            <a:endParaRPr lang="ru-RU" sz="1600" dirty="0" smtClean="0">
              <a:latin typeface="Monotype Corsiva" panose="03010101010201010101" pitchFamily="66" charset="0"/>
            </a:endParaRPr>
          </a:p>
          <a:p>
            <a:endParaRPr lang="ru-RU" sz="1600" dirty="0">
              <a:latin typeface="Monotype Corsiva" panose="03010101010201010101" pitchFamily="66" charset="0"/>
            </a:endParaRPr>
          </a:p>
        </p:txBody>
      </p:sp>
      <p:pic>
        <p:nvPicPr>
          <p:cNvPr id="9" name="Рисунок 8"/>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564156" y="-29411"/>
            <a:ext cx="8375728" cy="10618291"/>
          </a:xfrm>
          <a:prstGeom prst="rect">
            <a:avLst/>
          </a:prstGeom>
          <a:noFill/>
        </p:spPr>
        <p:txBody>
          <a:bodyPr wrap="square" numCol="2" rtlCol="0">
            <a:spAutoFit/>
          </a:bodyPr>
          <a:lstStyle/>
          <a:p>
            <a:r>
              <a:rPr lang="ru-RU" dirty="0" smtClean="0">
                <a:latin typeface="Monotype Corsiva" panose="03010101010201010101" pitchFamily="66" charset="0"/>
              </a:rPr>
              <a:t>          </a:t>
            </a:r>
            <a:r>
              <a:rPr lang="ru-RU" sz="2400" dirty="0" smtClean="0">
                <a:latin typeface="Monotype Corsiva" panose="03010101010201010101" pitchFamily="66" charset="0"/>
              </a:rPr>
              <a:t>Лаишеву </a:t>
            </a:r>
            <a:r>
              <a:rPr lang="ru-RU" sz="2400" dirty="0">
                <a:latin typeface="Monotype Corsiva" panose="03010101010201010101" pitchFamily="66" charset="0"/>
              </a:rPr>
              <a:t>- 440 лет </a:t>
            </a:r>
            <a:endParaRPr lang="ru-RU" sz="2400" dirty="0" smtClean="0">
              <a:latin typeface="Monotype Corsiva" panose="03010101010201010101" pitchFamily="66" charset="0"/>
            </a:endParaRPr>
          </a:p>
          <a:p>
            <a:endParaRPr lang="ru-RU" dirty="0">
              <a:latin typeface="Monotype Corsiva" panose="03010101010201010101" pitchFamily="66" charset="0"/>
            </a:endParaRPr>
          </a:p>
          <a:p>
            <a:r>
              <a:rPr lang="ru-RU" dirty="0" smtClean="0">
                <a:latin typeface="Monotype Corsiva" panose="03010101010201010101" pitchFamily="66" charset="0"/>
              </a:rPr>
              <a:t>Прочёл </a:t>
            </a:r>
            <a:r>
              <a:rPr lang="ru-RU" dirty="0">
                <a:latin typeface="Monotype Corsiva" panose="03010101010201010101" pitchFamily="66" charset="0"/>
              </a:rPr>
              <a:t>«КН» и «РТ»- взволнован, </a:t>
            </a:r>
          </a:p>
          <a:p>
            <a:r>
              <a:rPr lang="ru-RU" dirty="0" smtClean="0">
                <a:latin typeface="Monotype Corsiva" panose="03010101010201010101" pitchFamily="66" charset="0"/>
              </a:rPr>
              <a:t>Праздником </a:t>
            </a:r>
            <a:r>
              <a:rPr lang="ru-RU" dirty="0">
                <a:latin typeface="Monotype Corsiva" panose="03010101010201010101" pitchFamily="66" charset="0"/>
              </a:rPr>
              <a:t>дышат страницы газет: </a:t>
            </a:r>
          </a:p>
          <a:p>
            <a:r>
              <a:rPr lang="ru-RU" dirty="0">
                <a:latin typeface="Monotype Corsiva" panose="03010101010201010101" pitchFamily="66" charset="0"/>
              </a:rPr>
              <a:t>«Райцентру Лаишево стукнуло ровно </a:t>
            </a:r>
          </a:p>
          <a:p>
            <a:r>
              <a:rPr lang="ru-RU" dirty="0">
                <a:latin typeface="Monotype Corsiva" panose="03010101010201010101" pitchFamily="66" charset="0"/>
              </a:rPr>
              <a:t>440 с рождения лет!». </a:t>
            </a:r>
          </a:p>
          <a:p>
            <a:r>
              <a:rPr lang="ru-RU" dirty="0">
                <a:latin typeface="Monotype Corsiva" panose="03010101010201010101" pitchFamily="66" charset="0"/>
              </a:rPr>
              <a:t>Далее в республиканской газете </a:t>
            </a:r>
          </a:p>
          <a:p>
            <a:r>
              <a:rPr lang="ru-RU" dirty="0">
                <a:latin typeface="Monotype Corsiva" panose="03010101010201010101" pitchFamily="66" charset="0"/>
              </a:rPr>
              <a:t>Есть интересное мнение, </a:t>
            </a:r>
          </a:p>
          <a:p>
            <a:r>
              <a:rPr lang="ru-RU" dirty="0">
                <a:latin typeface="Monotype Corsiva" panose="03010101010201010101" pitchFamily="66" charset="0"/>
              </a:rPr>
              <a:t>Что посёлок отметил совершеннолетие, </a:t>
            </a:r>
          </a:p>
          <a:p>
            <a:r>
              <a:rPr lang="ru-RU" dirty="0">
                <a:latin typeface="Monotype Corsiva" panose="03010101010201010101" pitchFamily="66" charset="0"/>
              </a:rPr>
              <a:t>Если считать «по сравнению»: </a:t>
            </a:r>
          </a:p>
          <a:p>
            <a:r>
              <a:rPr lang="ru-RU" dirty="0">
                <a:latin typeface="Monotype Corsiva" panose="03010101010201010101" pitchFamily="66" charset="0"/>
              </a:rPr>
              <a:t>«Если Нижнекамску - 30, </a:t>
            </a:r>
          </a:p>
          <a:p>
            <a:r>
              <a:rPr lang="ru-RU" dirty="0">
                <a:latin typeface="Monotype Corsiva" panose="03010101010201010101" pitchFamily="66" charset="0"/>
              </a:rPr>
              <a:t>850 - Москве седой, - </a:t>
            </a:r>
          </a:p>
          <a:p>
            <a:r>
              <a:rPr lang="ru-RU" dirty="0">
                <a:latin typeface="Monotype Corsiva" panose="03010101010201010101" pitchFamily="66" charset="0"/>
              </a:rPr>
              <a:t>Лаишево - </a:t>
            </a:r>
            <a:r>
              <a:rPr lang="ru-RU" dirty="0" smtClean="0">
                <a:latin typeface="Monotype Corsiva" panose="03010101010201010101" pitchFamily="66" charset="0"/>
              </a:rPr>
              <a:t>посерёдке</a:t>
            </a:r>
            <a:r>
              <a:rPr lang="ru-RU" dirty="0">
                <a:latin typeface="Monotype Corsiva" panose="03010101010201010101" pitchFamily="66" charset="0"/>
              </a:rPr>
              <a:t>». </a:t>
            </a:r>
          </a:p>
          <a:p>
            <a:r>
              <a:rPr lang="ru-RU" dirty="0">
                <a:latin typeface="Monotype Corsiva" panose="03010101010201010101" pitchFamily="66" charset="0"/>
              </a:rPr>
              <a:t>Чем можем гордиться, - </a:t>
            </a:r>
            <a:endParaRPr lang="ru-RU" dirty="0" smtClean="0">
              <a:latin typeface="Monotype Corsiva" panose="03010101010201010101" pitchFamily="66" charset="0"/>
            </a:endParaRPr>
          </a:p>
          <a:p>
            <a:r>
              <a:rPr lang="ru-RU" dirty="0">
                <a:latin typeface="Monotype Corsiva" panose="03010101010201010101" pitchFamily="66" charset="0"/>
              </a:rPr>
              <a:t>Рабочий посёлок ещё молодой! </a:t>
            </a:r>
            <a:endParaRPr lang="ru-RU" dirty="0" smtClean="0">
              <a:latin typeface="Monotype Corsiva" panose="03010101010201010101" pitchFamily="66" charset="0"/>
            </a:endParaRPr>
          </a:p>
          <a:p>
            <a:endParaRPr lang="ru-RU" dirty="0">
              <a:latin typeface="Monotype Corsiva" panose="03010101010201010101" pitchFamily="66" charset="0"/>
            </a:endParaRPr>
          </a:p>
          <a:p>
            <a:r>
              <a:rPr lang="ru-RU" dirty="0">
                <a:latin typeface="Monotype Corsiva" panose="03010101010201010101" pitchFamily="66" charset="0"/>
              </a:rPr>
              <a:t>На страницах газет описание, </a:t>
            </a:r>
          </a:p>
          <a:p>
            <a:r>
              <a:rPr lang="ru-RU" dirty="0" smtClean="0">
                <a:latin typeface="Monotype Corsiva" panose="03010101010201010101" pitchFamily="66" charset="0"/>
              </a:rPr>
              <a:t>Фотографии </a:t>
            </a:r>
            <a:r>
              <a:rPr lang="ru-RU" dirty="0">
                <a:latin typeface="Monotype Corsiva" panose="03010101010201010101" pitchFamily="66" charset="0"/>
              </a:rPr>
              <a:t>и сообщение, </a:t>
            </a:r>
          </a:p>
          <a:p>
            <a:r>
              <a:rPr lang="ru-RU" dirty="0">
                <a:latin typeface="Monotype Corsiva" panose="03010101010201010101" pitchFamily="66" charset="0"/>
              </a:rPr>
              <a:t>ЧТО </a:t>
            </a:r>
            <a:r>
              <a:rPr lang="ru-RU" dirty="0" smtClean="0">
                <a:latin typeface="Monotype Corsiva" panose="03010101010201010101" pitchFamily="66" charset="0"/>
              </a:rPr>
              <a:t>торжества </a:t>
            </a:r>
            <a:r>
              <a:rPr lang="ru-RU" dirty="0">
                <a:latin typeface="Monotype Corsiva" panose="03010101010201010101" pitchFamily="66" charset="0"/>
              </a:rPr>
              <a:t>начались с присвоения </a:t>
            </a:r>
          </a:p>
          <a:p>
            <a:r>
              <a:rPr lang="ru-RU" dirty="0">
                <a:latin typeface="Monotype Corsiva" panose="03010101010201010101" pitchFamily="66" charset="0"/>
              </a:rPr>
              <a:t>Ряду жителей Почётного звания. </a:t>
            </a:r>
          </a:p>
          <a:p>
            <a:r>
              <a:rPr lang="ru-RU" dirty="0">
                <a:latin typeface="Monotype Corsiva" panose="03010101010201010101" pitchFamily="66" charset="0"/>
              </a:rPr>
              <a:t>Кто присутствовал видели, слышали </a:t>
            </a:r>
          </a:p>
          <a:p>
            <a:r>
              <a:rPr lang="ru-RU" dirty="0">
                <a:latin typeface="Monotype Corsiva" panose="03010101010201010101" pitchFamily="66" charset="0"/>
              </a:rPr>
              <a:t>И узнали, что с этого дня </a:t>
            </a:r>
          </a:p>
          <a:p>
            <a:r>
              <a:rPr lang="ru-RU" dirty="0">
                <a:latin typeface="Monotype Corsiva" panose="03010101010201010101" pitchFamily="66" charset="0"/>
              </a:rPr>
              <a:t>«</a:t>
            </a:r>
            <a:r>
              <a:rPr lang="ru-RU" dirty="0" smtClean="0">
                <a:latin typeface="Monotype Corsiva" panose="03010101010201010101" pitchFamily="66" charset="0"/>
              </a:rPr>
              <a:t>Почётный </a:t>
            </a:r>
            <a:r>
              <a:rPr lang="ru-RU" dirty="0">
                <a:latin typeface="Monotype Corsiva" panose="03010101010201010101" pitchFamily="66" charset="0"/>
              </a:rPr>
              <a:t>житель Лаишева» - </a:t>
            </a:r>
          </a:p>
          <a:p>
            <a:r>
              <a:rPr lang="ru-RU" dirty="0">
                <a:latin typeface="Monotype Corsiva" panose="03010101010201010101" pitchFamily="66" charset="0"/>
              </a:rPr>
              <a:t>90-летняя мама моя! </a:t>
            </a:r>
            <a:endParaRPr lang="ru-RU" dirty="0" smtClean="0">
              <a:latin typeface="Monotype Corsiva" panose="03010101010201010101" pitchFamily="66" charset="0"/>
            </a:endParaRPr>
          </a:p>
          <a:p>
            <a:endParaRPr lang="ru-RU" dirty="0" smtClean="0">
              <a:latin typeface="Monotype Corsiva" panose="03010101010201010101" pitchFamily="66" charset="0"/>
            </a:endParaRPr>
          </a:p>
          <a:p>
            <a:endParaRPr lang="ru-RU" dirty="0" smtClean="0">
              <a:latin typeface="Monotype Corsiva" panose="03010101010201010101" pitchFamily="66" charset="0"/>
            </a:endParaRPr>
          </a:p>
          <a:p>
            <a:endParaRPr lang="ru-RU" dirty="0">
              <a:latin typeface="Monotype Corsiva" panose="03010101010201010101" pitchFamily="66" charset="0"/>
            </a:endParaRPr>
          </a:p>
          <a:p>
            <a:endParaRPr lang="ru-RU" dirty="0" smtClean="0">
              <a:latin typeface="Monotype Corsiva" panose="03010101010201010101" pitchFamily="66" charset="0"/>
            </a:endParaRPr>
          </a:p>
          <a:p>
            <a:endParaRPr lang="ru-RU" dirty="0">
              <a:latin typeface="Monotype Corsiva" panose="03010101010201010101" pitchFamily="66" charset="0"/>
            </a:endParaRPr>
          </a:p>
          <a:p>
            <a:endParaRPr lang="ru-RU" dirty="0" smtClean="0">
              <a:latin typeface="Monotype Corsiva" panose="03010101010201010101" pitchFamily="66" charset="0"/>
            </a:endParaRPr>
          </a:p>
          <a:p>
            <a:endParaRPr lang="ru-RU" dirty="0">
              <a:latin typeface="Monotype Corsiva" panose="03010101010201010101" pitchFamily="66" charset="0"/>
            </a:endParaRPr>
          </a:p>
          <a:p>
            <a:endParaRPr lang="ru-RU" dirty="0" smtClean="0">
              <a:latin typeface="Monotype Corsiva" panose="03010101010201010101" pitchFamily="66" charset="0"/>
            </a:endParaRPr>
          </a:p>
          <a:p>
            <a:endParaRPr lang="ru-RU" dirty="0">
              <a:latin typeface="Monotype Corsiva" panose="03010101010201010101" pitchFamily="66" charset="0"/>
            </a:endParaRPr>
          </a:p>
          <a:p>
            <a:endParaRPr lang="ru-RU" dirty="0" smtClean="0">
              <a:latin typeface="Monotype Corsiva" panose="03010101010201010101" pitchFamily="66" charset="0"/>
            </a:endParaRPr>
          </a:p>
          <a:p>
            <a:endParaRPr lang="ru-RU" dirty="0">
              <a:latin typeface="Monotype Corsiva" panose="03010101010201010101" pitchFamily="66" charset="0"/>
            </a:endParaRPr>
          </a:p>
          <a:p>
            <a:endParaRPr lang="ru-RU" dirty="0" smtClean="0">
              <a:latin typeface="Monotype Corsiva" panose="03010101010201010101" pitchFamily="66" charset="0"/>
            </a:endParaRPr>
          </a:p>
          <a:p>
            <a:endParaRPr lang="ru-RU" dirty="0">
              <a:latin typeface="Monotype Corsiva" panose="03010101010201010101" pitchFamily="66" charset="0"/>
            </a:endParaRPr>
          </a:p>
          <a:p>
            <a:endParaRPr lang="ru-RU" dirty="0" smtClean="0">
              <a:latin typeface="Monotype Corsiva" panose="03010101010201010101" pitchFamily="66" charset="0"/>
            </a:endParaRPr>
          </a:p>
          <a:p>
            <a:endParaRPr lang="ru-RU" dirty="0">
              <a:latin typeface="Monotype Corsiva" panose="03010101010201010101" pitchFamily="66" charset="0"/>
            </a:endParaRPr>
          </a:p>
          <a:p>
            <a:endParaRPr lang="ru-RU" dirty="0" smtClean="0">
              <a:latin typeface="Monotype Corsiva" panose="03010101010201010101" pitchFamily="66" charset="0"/>
            </a:endParaRPr>
          </a:p>
          <a:p>
            <a:r>
              <a:rPr lang="ru-RU" dirty="0" smtClean="0">
                <a:latin typeface="Monotype Corsiva" panose="03010101010201010101" pitchFamily="66" charset="0"/>
              </a:rPr>
              <a:t>Вручили букет ей, </a:t>
            </a:r>
            <a:r>
              <a:rPr lang="ru-RU" dirty="0">
                <a:latin typeface="Monotype Corsiva" panose="03010101010201010101" pitchFamily="66" charset="0"/>
              </a:rPr>
              <a:t>Удостоверение </a:t>
            </a:r>
          </a:p>
          <a:p>
            <a:r>
              <a:rPr lang="ru-RU" dirty="0">
                <a:latin typeface="Monotype Corsiva" panose="03010101010201010101" pitchFamily="66" charset="0"/>
              </a:rPr>
              <a:t>К </a:t>
            </a:r>
            <a:r>
              <a:rPr lang="ru-RU" dirty="0" smtClean="0">
                <a:latin typeface="Monotype Corsiva" panose="03010101010201010101" pitchFamily="66" charset="0"/>
              </a:rPr>
              <a:t>ношению местной Почётной </a:t>
            </a:r>
            <a:r>
              <a:rPr lang="ru-RU" dirty="0">
                <a:latin typeface="Monotype Corsiva" panose="03010101010201010101" pitchFamily="66" charset="0"/>
              </a:rPr>
              <a:t>медали, </a:t>
            </a:r>
          </a:p>
          <a:p>
            <a:r>
              <a:rPr lang="ru-RU" dirty="0">
                <a:latin typeface="Monotype Corsiva" panose="03010101010201010101" pitchFamily="66" charset="0"/>
              </a:rPr>
              <a:t>Подарок, который потом, к сожалению, </a:t>
            </a:r>
          </a:p>
          <a:p>
            <a:r>
              <a:rPr lang="ru-RU" dirty="0">
                <a:latin typeface="Monotype Corsiva" panose="03010101010201010101" pitchFamily="66" charset="0"/>
              </a:rPr>
              <a:t>После вручения, тут же украли! </a:t>
            </a:r>
            <a:endParaRPr lang="ru-RU" dirty="0" smtClean="0">
              <a:latin typeface="Monotype Corsiva" panose="03010101010201010101" pitchFamily="66" charset="0"/>
            </a:endParaRPr>
          </a:p>
          <a:p>
            <a:endParaRPr lang="ru-RU" dirty="0">
              <a:latin typeface="Monotype Corsiva" panose="03010101010201010101" pitchFamily="66" charset="0"/>
            </a:endParaRPr>
          </a:p>
          <a:p>
            <a:r>
              <a:rPr lang="ru-RU" dirty="0" smtClean="0">
                <a:latin typeface="Monotype Corsiva" panose="03010101010201010101" pitchFamily="66" charset="0"/>
              </a:rPr>
              <a:t>Я </a:t>
            </a:r>
            <a:r>
              <a:rPr lang="ru-RU" dirty="0">
                <a:latin typeface="Monotype Corsiva" panose="03010101010201010101" pitchFamily="66" charset="0"/>
              </a:rPr>
              <a:t>не был на празднике, был на Урале, </a:t>
            </a:r>
          </a:p>
          <a:p>
            <a:r>
              <a:rPr lang="ru-RU" dirty="0">
                <a:latin typeface="Monotype Corsiva" panose="03010101010201010101" pitchFamily="66" charset="0"/>
              </a:rPr>
              <a:t>Как всё проходило, узнал из газет. </a:t>
            </a:r>
          </a:p>
          <a:p>
            <a:r>
              <a:rPr lang="ru-RU" dirty="0">
                <a:latin typeface="Monotype Corsiva" panose="03010101010201010101" pitchFamily="66" charset="0"/>
              </a:rPr>
              <a:t>Соседи, что помнили, то рассказали. </a:t>
            </a:r>
          </a:p>
          <a:p>
            <a:r>
              <a:rPr lang="ru-RU" dirty="0">
                <a:latin typeface="Monotype Corsiva" panose="03010101010201010101" pitchFamily="66" charset="0"/>
              </a:rPr>
              <a:t>Читал документы, коснулся медали, </a:t>
            </a:r>
          </a:p>
          <a:p>
            <a:r>
              <a:rPr lang="ru-RU" dirty="0">
                <a:latin typeface="Monotype Corsiva" panose="03010101010201010101" pitchFamily="66" charset="0"/>
              </a:rPr>
              <a:t>Что маме от имени жителей дали </a:t>
            </a:r>
          </a:p>
          <a:p>
            <a:r>
              <a:rPr lang="ru-RU" dirty="0">
                <a:latin typeface="Monotype Corsiva" panose="03010101010201010101" pitchFamily="66" charset="0"/>
              </a:rPr>
              <a:t>За труд в 90 свершившихся лет! </a:t>
            </a:r>
          </a:p>
          <a:p>
            <a:endParaRPr lang="ru-RU" dirty="0" smtClean="0">
              <a:latin typeface="Monotype Corsiva" panose="03010101010201010101" pitchFamily="66" charset="0"/>
            </a:endParaRPr>
          </a:p>
          <a:p>
            <a:r>
              <a:rPr lang="ru-RU" dirty="0" smtClean="0">
                <a:latin typeface="Monotype Corsiva" panose="03010101010201010101" pitchFamily="66" charset="0"/>
              </a:rPr>
              <a:t>Красуйся </a:t>
            </a:r>
            <a:r>
              <a:rPr lang="ru-RU" dirty="0">
                <a:latin typeface="Monotype Corsiva" panose="03010101010201010101" pitchFamily="66" charset="0"/>
              </a:rPr>
              <a:t>наш край, </a:t>
            </a:r>
          </a:p>
          <a:p>
            <a:r>
              <a:rPr lang="ru-RU" dirty="0">
                <a:latin typeface="Monotype Corsiva" panose="03010101010201010101" pitchFamily="66" charset="0"/>
              </a:rPr>
              <a:t>Расцветай на просторе! </a:t>
            </a:r>
          </a:p>
          <a:p>
            <a:r>
              <a:rPr lang="ru-RU" dirty="0">
                <a:latin typeface="Monotype Corsiva" panose="03010101010201010101" pitchFamily="66" charset="0"/>
              </a:rPr>
              <a:t>Расти, мини-город, </a:t>
            </a:r>
          </a:p>
          <a:p>
            <a:r>
              <a:rPr lang="ru-RU" dirty="0">
                <a:latin typeface="Monotype Corsiva" panose="03010101010201010101" pitchFamily="66" charset="0"/>
              </a:rPr>
              <a:t>Быстрей и смелей! </a:t>
            </a:r>
          </a:p>
          <a:p>
            <a:r>
              <a:rPr lang="ru-RU" dirty="0">
                <a:latin typeface="Monotype Corsiva" panose="03010101010201010101" pitchFamily="66" charset="0"/>
              </a:rPr>
              <a:t>У нас рядом горы, </a:t>
            </a:r>
          </a:p>
          <a:p>
            <a:r>
              <a:rPr lang="ru-RU" dirty="0">
                <a:latin typeface="Monotype Corsiva" panose="03010101010201010101" pitchFamily="66" charset="0"/>
              </a:rPr>
              <a:t>У нас рядом море, </a:t>
            </a:r>
          </a:p>
          <a:p>
            <a:r>
              <a:rPr lang="ru-RU" dirty="0">
                <a:latin typeface="Monotype Corsiva" panose="03010101010201010101" pitchFamily="66" charset="0"/>
              </a:rPr>
              <a:t>Для яхт должен порт </a:t>
            </a:r>
            <a:r>
              <a:rPr lang="ru-RU" dirty="0" smtClean="0">
                <a:latin typeface="Monotype Corsiva" panose="03010101010201010101" pitchFamily="66" charset="0"/>
              </a:rPr>
              <a:t>быть </a:t>
            </a:r>
            <a:endParaRPr lang="ru-RU" dirty="0">
              <a:latin typeface="Monotype Corsiva" panose="03010101010201010101" pitchFamily="66" charset="0"/>
            </a:endParaRPr>
          </a:p>
          <a:p>
            <a:r>
              <a:rPr lang="ru-RU" dirty="0">
                <a:latin typeface="Monotype Corsiva" panose="03010101010201010101" pitchFamily="66" charset="0"/>
              </a:rPr>
              <a:t>И для кораблей! </a:t>
            </a:r>
          </a:p>
          <a:p>
            <a:r>
              <a:rPr lang="ru-RU" dirty="0" smtClean="0">
                <a:latin typeface="Monotype Corsiva" panose="03010101010201010101" pitchFamily="66" charset="0"/>
              </a:rPr>
              <a:t>                                                     30.08.1997 </a:t>
            </a:r>
            <a:r>
              <a:rPr lang="ru-RU" dirty="0">
                <a:latin typeface="Monotype Corsiva" panose="03010101010201010101" pitchFamily="66" charset="0"/>
              </a:rPr>
              <a:t>г.</a:t>
            </a:r>
          </a:p>
          <a:p>
            <a:endParaRPr lang="ru-RU" dirty="0"/>
          </a:p>
          <a:p>
            <a:endParaRPr lang="ru-RU" dirty="0"/>
          </a:p>
          <a:p>
            <a:endParaRPr lang="ru-RU" dirty="0"/>
          </a:p>
        </p:txBody>
      </p:sp>
    </p:spTree>
    <p:extLst>
      <p:ext uri="{BB962C8B-B14F-4D97-AF65-F5344CB8AC3E}">
        <p14:creationId xmlns:p14="http://schemas.microsoft.com/office/powerpoint/2010/main" val="2103677215"/>
      </p:ext>
    </p:extLst>
  </p:cSld>
  <p:clrMapOvr>
    <a:masterClrMapping/>
  </p:clrMapOvr>
  <mc:AlternateContent xmlns:mc="http://schemas.openxmlformats.org/markup-compatibility/2006" xmlns:p14="http://schemas.microsoft.com/office/powerpoint/2010/main">
    <mc:Choice Requires="p14">
      <p:transition spd="slow" p14:dur="1500" advTm="15000">
        <p:split orient="vert"/>
      </p:transition>
    </mc:Choice>
    <mc:Fallback xmlns="">
      <p:transition spd="slow" advTm="15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 calcmode="lin" valueType="num">
                                      <p:cBhvr>
                                        <p:cTn id="9" dur="2000" fill="hold"/>
                                        <p:tgtEl>
                                          <p:spTgt spid="2"/>
                                        </p:tgtEl>
                                        <p:attrNameLst>
                                          <p:attrName>style.rotation</p:attrName>
                                        </p:attrNameLst>
                                      </p:cBhvr>
                                      <p:tavLst>
                                        <p:tav tm="0">
                                          <p:val>
                                            <p:fltVal val="90"/>
                                          </p:val>
                                        </p:tav>
                                        <p:tav tm="100000">
                                          <p:val>
                                            <p:fltVal val="0"/>
                                          </p:val>
                                        </p:tav>
                                      </p:tavLst>
                                    </p:anim>
                                    <p:animEffect transition="in" filter="fad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863588" y="70381"/>
            <a:ext cx="7416824" cy="830997"/>
          </a:xfrm>
          <a:prstGeom prst="rect">
            <a:avLst/>
          </a:prstGeom>
          <a:noFill/>
        </p:spPr>
        <p:txBody>
          <a:bodyPr wrap="square" rtlCol="0">
            <a:spAutoFit/>
          </a:bodyPr>
          <a:lstStyle/>
          <a:p>
            <a:pPr algn="ctr"/>
            <a:r>
              <a:rPr lang="tt-RU" sz="4800" b="1" dirty="0" smtClean="0">
                <a:solidFill>
                  <a:srgbClr val="0070C0"/>
                </a:solidFill>
                <a:latin typeface="Monotype Corsiva" panose="03010101010201010101" pitchFamily="66" charset="0"/>
              </a:rPr>
              <a:t>Сергей Исаев</a:t>
            </a:r>
            <a:endParaRPr lang="ru-RU" sz="4800" b="1" dirty="0">
              <a:solidFill>
                <a:srgbClr val="0070C0"/>
              </a:solidFill>
              <a:latin typeface="Monotype Corsiva" panose="03010101010201010101" pitchFamily="66" charset="0"/>
            </a:endParaRPr>
          </a:p>
        </p:txBody>
      </p:sp>
      <p:sp>
        <p:nvSpPr>
          <p:cNvPr id="5" name="TextBox 4"/>
          <p:cNvSpPr txBox="1"/>
          <p:nvPr/>
        </p:nvSpPr>
        <p:spPr>
          <a:xfrm>
            <a:off x="3707904" y="1052736"/>
            <a:ext cx="5017466" cy="5416868"/>
          </a:xfrm>
          <a:prstGeom prst="rect">
            <a:avLst/>
          </a:prstGeom>
          <a:noFill/>
        </p:spPr>
        <p:txBody>
          <a:bodyPr wrap="square" rtlCol="0">
            <a:spAutoFit/>
          </a:bodyPr>
          <a:lstStyle/>
          <a:p>
            <a:pPr algn="ctr">
              <a:lnSpc>
                <a:spcPct val="150000"/>
              </a:lnSpc>
            </a:pPr>
            <a:r>
              <a:rPr lang="ru-RU" sz="2000" dirty="0" smtClean="0">
                <a:latin typeface="Monotype Corsiva" panose="03010101010201010101" pitchFamily="66" charset="0"/>
                <a:cs typeface="Aharoni" panose="02010803020104030203" pitchFamily="2" charset="-79"/>
              </a:rPr>
              <a:t>Теплые душевные строки о родном лебедином крае:</a:t>
            </a:r>
          </a:p>
          <a:p>
            <a:pPr algn="ctr">
              <a:lnSpc>
                <a:spcPct val="150000"/>
              </a:lnSpc>
            </a:pPr>
            <a:endParaRPr lang="ru-RU" sz="2000" dirty="0">
              <a:latin typeface="Monotype Corsiva" panose="03010101010201010101" pitchFamily="66" charset="0"/>
              <a:cs typeface="Aharoni" panose="02010803020104030203" pitchFamily="2" charset="-79"/>
            </a:endParaRPr>
          </a:p>
          <a:p>
            <a:pPr>
              <a:lnSpc>
                <a:spcPct val="150000"/>
              </a:lnSpc>
            </a:pPr>
            <a:r>
              <a:rPr lang="ru-RU" sz="2000" dirty="0" smtClean="0">
                <a:latin typeface="Monotype Corsiva" panose="03010101010201010101" pitchFamily="66" charset="0"/>
                <a:cs typeface="Aharoni" panose="02010803020104030203" pitchFamily="2" charset="-79"/>
              </a:rPr>
              <a:t>«Улетели, как птицы, </a:t>
            </a:r>
            <a:r>
              <a:rPr lang="ru-RU" sz="2000" dirty="0">
                <a:latin typeface="Monotype Corsiva" panose="03010101010201010101" pitchFamily="66" charset="0"/>
                <a:cs typeface="Aharoni" panose="02010803020104030203" pitchFamily="2" charset="-79"/>
              </a:rPr>
              <a:t>г</a:t>
            </a:r>
            <a:r>
              <a:rPr lang="ru-RU" sz="2000" dirty="0" smtClean="0">
                <a:latin typeface="Monotype Corsiva" panose="03010101010201010101" pitchFamily="66" charset="0"/>
                <a:cs typeface="Aharoni" panose="02010803020104030203" pitchFamily="2" charset="-79"/>
              </a:rPr>
              <a:t>ода,</a:t>
            </a:r>
          </a:p>
          <a:p>
            <a:pPr>
              <a:lnSpc>
                <a:spcPct val="150000"/>
              </a:lnSpc>
            </a:pPr>
            <a:r>
              <a:rPr lang="ru-RU" sz="2000" dirty="0" smtClean="0">
                <a:latin typeface="Monotype Corsiva" panose="03010101010201010101" pitchFamily="66" charset="0"/>
                <a:cs typeface="Aharoni" panose="02010803020104030203" pitchFamily="2" charset="-79"/>
              </a:rPr>
              <a:t> Я в разлуке живу уже долго.</a:t>
            </a:r>
          </a:p>
          <a:p>
            <a:pPr>
              <a:lnSpc>
                <a:spcPct val="150000"/>
              </a:lnSpc>
            </a:pPr>
            <a:r>
              <a:rPr lang="ru-RU" sz="2000" dirty="0" smtClean="0">
                <a:latin typeface="Monotype Corsiva" panose="03010101010201010101" pitchFamily="66" charset="0"/>
                <a:cs typeface="Aharoni" panose="02010803020104030203" pitchFamily="2" charset="-79"/>
              </a:rPr>
              <a:t> Но вернуться хотел бы сюда,</a:t>
            </a:r>
          </a:p>
          <a:p>
            <a:pPr>
              <a:lnSpc>
                <a:spcPct val="150000"/>
              </a:lnSpc>
            </a:pPr>
            <a:r>
              <a:rPr lang="ru-RU" sz="2000" dirty="0" smtClean="0">
                <a:latin typeface="Monotype Corsiva" panose="03010101010201010101" pitchFamily="66" charset="0"/>
                <a:cs typeface="Aharoni" panose="02010803020104030203" pitchFamily="2" charset="-79"/>
              </a:rPr>
              <a:t> Где целуются Кама и Волга.</a:t>
            </a:r>
          </a:p>
          <a:p>
            <a:pPr>
              <a:lnSpc>
                <a:spcPct val="150000"/>
              </a:lnSpc>
            </a:pPr>
            <a:r>
              <a:rPr lang="ru-RU" sz="2000" dirty="0">
                <a:latin typeface="Monotype Corsiva" panose="03010101010201010101" pitchFamily="66" charset="0"/>
                <a:cs typeface="Aharoni" panose="02010803020104030203" pitchFamily="2" charset="-79"/>
              </a:rPr>
              <a:t> </a:t>
            </a:r>
            <a:r>
              <a:rPr lang="ru-RU" sz="2000" dirty="0" smtClean="0">
                <a:latin typeface="Monotype Corsiva" panose="03010101010201010101" pitchFamily="66" charset="0"/>
                <a:cs typeface="Aharoni" panose="02010803020104030203" pitchFamily="2" charset="-79"/>
              </a:rPr>
              <a:t>                   Я из тысячи сел</a:t>
            </a:r>
          </a:p>
          <a:p>
            <a:pPr algn="ctr">
              <a:lnSpc>
                <a:spcPct val="150000"/>
              </a:lnSpc>
            </a:pPr>
            <a:r>
              <a:rPr lang="ru-RU" sz="2000" dirty="0" smtClean="0">
                <a:latin typeface="Monotype Corsiva" panose="03010101010201010101" pitchFamily="66" charset="0"/>
                <a:cs typeface="Aharoni" panose="02010803020104030203" pitchFamily="2" charset="-79"/>
              </a:rPr>
              <a:t>       Лишь одно полюбил, как родное.</a:t>
            </a:r>
          </a:p>
          <a:p>
            <a:pPr>
              <a:lnSpc>
                <a:spcPct val="150000"/>
              </a:lnSpc>
            </a:pPr>
            <a:r>
              <a:rPr lang="ru-RU" sz="2000" dirty="0">
                <a:latin typeface="Monotype Corsiva" panose="03010101010201010101" pitchFamily="66" charset="0"/>
                <a:cs typeface="Aharoni" panose="02010803020104030203" pitchFamily="2" charset="-79"/>
              </a:rPr>
              <a:t> </a:t>
            </a:r>
            <a:r>
              <a:rPr lang="ru-RU" sz="2000" dirty="0" smtClean="0">
                <a:latin typeface="Monotype Corsiva" panose="03010101010201010101" pitchFamily="66" charset="0"/>
                <a:cs typeface="Aharoni" panose="02010803020104030203" pitchFamily="2" charset="-79"/>
              </a:rPr>
              <a:t>                  Здесь я детство провел</a:t>
            </a:r>
          </a:p>
          <a:p>
            <a:pPr>
              <a:lnSpc>
                <a:spcPct val="150000"/>
              </a:lnSpc>
            </a:pPr>
            <a:r>
              <a:rPr lang="ru-RU" sz="2000" dirty="0" smtClean="0">
                <a:latin typeface="Monotype Corsiva" panose="03010101010201010101" pitchFamily="66" charset="0"/>
                <a:cs typeface="Aharoni" panose="02010803020104030203" pitchFamily="2" charset="-79"/>
              </a:rPr>
              <a:t>                   И нашел своей жизни дорогу.»</a:t>
            </a:r>
          </a:p>
          <a:p>
            <a:pPr algn="ctr"/>
            <a:endParaRPr lang="ru-RU" sz="1600" b="1" dirty="0">
              <a:latin typeface="Monotype Corsiva" panose="03010101010201010101" pitchFamily="66" charset="0"/>
              <a:cs typeface="Aharoni" panose="02010803020104030203" pitchFamily="2" charset="-79"/>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268760"/>
            <a:ext cx="2853630" cy="44930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68403225"/>
      </p:ext>
    </p:extLst>
  </p:cSld>
  <p:clrMapOvr>
    <a:masterClrMapping/>
  </p:clrMapOvr>
  <mc:AlternateContent xmlns:mc="http://schemas.openxmlformats.org/markup-compatibility/2006" xmlns:p14="http://schemas.microsoft.com/office/powerpoint/2010/main">
    <mc:Choice Requires="p14">
      <p:transition spd="slow" p14:dur="1500" advTm="15000">
        <p:cover/>
      </p:transition>
    </mc:Choice>
    <mc:Fallback xmlns="">
      <p:transition spd="slow" advTm="15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500"/>
                                        <p:tgtEl>
                                          <p:spTgt spid="3"/>
                                        </p:tgtEl>
                                      </p:cBhvr>
                                    </p:animEffect>
                                  </p:childTnLst>
                                </p:cTn>
                              </p:par>
                            </p:childTnLst>
                          </p:cTn>
                        </p:par>
                        <p:par>
                          <p:cTn id="8" fill="hold">
                            <p:stCondLst>
                              <p:cond delay="1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anim calcmode="lin" valueType="num">
                                      <p:cBhvr>
                                        <p:cTn id="12" dur="2000" fill="hold"/>
                                        <p:tgtEl>
                                          <p:spTgt spid="9"/>
                                        </p:tgtEl>
                                        <p:attrNameLst>
                                          <p:attrName>ppt_x</p:attrName>
                                        </p:attrNameLst>
                                      </p:cBhvr>
                                      <p:tavLst>
                                        <p:tav tm="0">
                                          <p:val>
                                            <p:strVal val="#ppt_x"/>
                                          </p:val>
                                        </p:tav>
                                        <p:tav tm="100000">
                                          <p:val>
                                            <p:strVal val="#ppt_x"/>
                                          </p:val>
                                        </p:tav>
                                      </p:tavLst>
                                    </p:anim>
                                    <p:anim calcmode="lin" valueType="num">
                                      <p:cBhvr>
                                        <p:cTn id="13" dur="20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3500"/>
                            </p:stCondLst>
                            <p:childTnLst>
                              <p:par>
                                <p:cTn id="15" presetID="53" presetClass="entr" presetSubtype="16"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2000" fill="hold"/>
                                        <p:tgtEl>
                                          <p:spTgt spid="5"/>
                                        </p:tgtEl>
                                        <p:attrNameLst>
                                          <p:attrName>ppt_w</p:attrName>
                                        </p:attrNameLst>
                                      </p:cBhvr>
                                      <p:tavLst>
                                        <p:tav tm="0">
                                          <p:val>
                                            <p:fltVal val="0"/>
                                          </p:val>
                                        </p:tav>
                                        <p:tav tm="100000">
                                          <p:val>
                                            <p:strVal val="#ppt_w"/>
                                          </p:val>
                                        </p:tav>
                                      </p:tavLst>
                                    </p:anim>
                                    <p:anim calcmode="lin" valueType="num">
                                      <p:cBhvr>
                                        <p:cTn id="18" dur="2000" fill="hold"/>
                                        <p:tgtEl>
                                          <p:spTgt spid="5"/>
                                        </p:tgtEl>
                                        <p:attrNameLst>
                                          <p:attrName>ppt_h</p:attrName>
                                        </p:attrNameLst>
                                      </p:cBhvr>
                                      <p:tavLst>
                                        <p:tav tm="0">
                                          <p:val>
                                            <p:fltVal val="0"/>
                                          </p:val>
                                        </p:tav>
                                        <p:tav tm="100000">
                                          <p:val>
                                            <p:strVal val="#ppt_h"/>
                                          </p:val>
                                        </p:tav>
                                      </p:tavLst>
                                    </p:anim>
                                    <p:animEffect transition="in" filter="fade">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sp>
        <p:nvSpPr>
          <p:cNvPr id="7" name="TextBox 6"/>
          <p:cNvSpPr txBox="1"/>
          <p:nvPr/>
        </p:nvSpPr>
        <p:spPr>
          <a:xfrm>
            <a:off x="184136" y="170414"/>
            <a:ext cx="4824536" cy="6517169"/>
          </a:xfrm>
          <a:prstGeom prst="rect">
            <a:avLst/>
          </a:prstGeom>
          <a:noFill/>
        </p:spPr>
        <p:txBody>
          <a:bodyPr wrap="square" rtlCol="0">
            <a:spAutoFit/>
          </a:bodyPr>
          <a:lstStyle/>
          <a:p>
            <a:pPr indent="457200" algn="just">
              <a:lnSpc>
                <a:spcPct val="150000"/>
              </a:lnSpc>
            </a:pPr>
            <a:r>
              <a:rPr lang="ru-RU" sz="2000" dirty="0">
                <a:latin typeface="Monotype Corsiva" panose="03010101010201010101" pitchFamily="66" charset="0"/>
              </a:rPr>
              <a:t>Жители Лаишева знают Сергея Ивановича Исаева как бывшего первого секретаря райкома комсомола Лаишевского района, а позднее - первого секретаря РК КПСС </a:t>
            </a:r>
            <a:r>
              <a:rPr lang="ru-RU" sz="2000" dirty="0" err="1">
                <a:latin typeface="Monotype Corsiva" panose="03010101010201010101" pitchFamily="66" charset="0"/>
              </a:rPr>
              <a:t>Пестречинского</a:t>
            </a:r>
            <a:r>
              <a:rPr lang="ru-RU" sz="2000" dirty="0">
                <a:latin typeface="Monotype Corsiva" panose="03010101010201010101" pitchFamily="66" charset="0"/>
              </a:rPr>
              <a:t> района. Писать стихи он начал давно, но напряженная работа не давала возможности полностью отдаться любимому творчеству. И только после выхода на заслуженный отдых появилось </a:t>
            </a:r>
            <a:r>
              <a:rPr lang="ru-RU" sz="2000" dirty="0" smtClean="0">
                <a:latin typeface="Monotype Corsiva" panose="03010101010201010101" pitchFamily="66" charset="0"/>
              </a:rPr>
              <a:t>свободное </a:t>
            </a:r>
            <a:r>
              <a:rPr lang="ru-RU" sz="2000" dirty="0">
                <a:latin typeface="Monotype Corsiva" panose="03010101010201010101" pitchFamily="66" charset="0"/>
              </a:rPr>
              <a:t>время, а вместе с ним - и четвертый сборник стихов, которому автор дал красивое название - "Радуга времени</a:t>
            </a:r>
            <a:r>
              <a:rPr lang="ru-RU" sz="2000" dirty="0" smtClean="0">
                <a:latin typeface="Monotype Corsiva" panose="03010101010201010101" pitchFamily="66" charset="0"/>
              </a:rPr>
              <a:t>". Большая </a:t>
            </a:r>
            <a:r>
              <a:rPr lang="ru-RU" sz="2000" dirty="0">
                <a:latin typeface="Monotype Corsiva" panose="03010101010201010101" pitchFamily="66" charset="0"/>
              </a:rPr>
              <a:t>часть стихов в представленном сборнике посвящена </a:t>
            </a:r>
            <a:r>
              <a:rPr lang="ru-RU" sz="2000" dirty="0" err="1">
                <a:latin typeface="Monotype Corsiva" panose="03010101010201010101" pitchFamily="66" charset="0"/>
              </a:rPr>
              <a:t>Лаишевскому</a:t>
            </a:r>
            <a:r>
              <a:rPr lang="ru-RU" sz="2000" dirty="0">
                <a:latin typeface="Monotype Corsiva" panose="03010101010201010101" pitchFamily="66" charset="0"/>
              </a:rPr>
              <a:t> району, его людям и природе. </a:t>
            </a:r>
            <a:endParaRPr lang="ru-RU" sz="2000" dirty="0" smtClean="0">
              <a:latin typeface="Monotype Corsiva" panose="03010101010201010101" pitchFamily="66" charset="0"/>
            </a:endParaRPr>
          </a:p>
        </p:txBody>
      </p:sp>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l="12500" t="22305" r="8281" b="11168"/>
          <a:stretch/>
        </p:blipFill>
        <p:spPr>
          <a:xfrm rot="5836424">
            <a:off x="4972712" y="1242204"/>
            <a:ext cx="4344707" cy="3181487"/>
          </a:xfrm>
          <a:prstGeom prst="rect">
            <a:avLst/>
          </a:prstGeom>
          <a:ln>
            <a:noFill/>
          </a:ln>
          <a:effectLst>
            <a:reflection blurRad="12700" stA="30000" endPos="30000" dist="5000" dir="5400000" sy="-100000" algn="bl" rotWithShape="0"/>
          </a:effectLst>
          <a:scene3d>
            <a:camera prst="obliqueBottomRight"/>
            <a:lightRig rig="threePt" dir="t">
              <a:rot lat="0" lon="0" rev="2700000"/>
            </a:lightRig>
          </a:scene3d>
          <a:sp3d>
            <a:bevelT w="63500" h="50800"/>
          </a:sp3d>
        </p:spPr>
      </p:pic>
    </p:spTree>
    <p:extLst>
      <p:ext uri="{BB962C8B-B14F-4D97-AF65-F5344CB8AC3E}">
        <p14:creationId xmlns:p14="http://schemas.microsoft.com/office/powerpoint/2010/main" val="1014462008"/>
      </p:ext>
    </p:extLst>
  </p:cSld>
  <p:clrMapOvr>
    <a:masterClrMapping/>
  </p:clrMapOvr>
  <mc:AlternateContent xmlns:mc="http://schemas.openxmlformats.org/markup-compatibility/2006" xmlns:p14="http://schemas.microsoft.com/office/powerpoint/2010/main">
    <mc:Choice Requires="p14">
      <p:transition spd="slow" p14:dur="1500" advTm="15000">
        <p:dissolve/>
      </p:transition>
    </mc:Choice>
    <mc:Fallback xmlns="">
      <p:transition spd="slow" advTm="15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6000" fill="hold"/>
                                        <p:tgtEl>
                                          <p:spTgt spid="7"/>
                                        </p:tgtEl>
                                        <p:attrNameLst>
                                          <p:attrName>ppt_w</p:attrName>
                                        </p:attrNameLst>
                                      </p:cBhvr>
                                      <p:tavLst>
                                        <p:tav tm="0">
                                          <p:val>
                                            <p:fltVal val="0"/>
                                          </p:val>
                                        </p:tav>
                                        <p:tav tm="100000">
                                          <p:val>
                                            <p:strVal val="#ppt_w"/>
                                          </p:val>
                                        </p:tav>
                                      </p:tavLst>
                                    </p:anim>
                                    <p:anim calcmode="lin" valueType="num">
                                      <p:cBhvr>
                                        <p:cTn id="8" dur="6000" fill="hold"/>
                                        <p:tgtEl>
                                          <p:spTgt spid="7"/>
                                        </p:tgtEl>
                                        <p:attrNameLst>
                                          <p:attrName>ppt_h</p:attrName>
                                        </p:attrNameLst>
                                      </p:cBhvr>
                                      <p:tavLst>
                                        <p:tav tm="0">
                                          <p:val>
                                            <p:fltVal val="0"/>
                                          </p:val>
                                        </p:tav>
                                        <p:tav tm="100000">
                                          <p:val>
                                            <p:strVal val="#ppt_h"/>
                                          </p:val>
                                        </p:tav>
                                      </p:tavLst>
                                    </p:anim>
                                    <p:animEffect transition="in" filter="fade">
                                      <p:cBhvr>
                                        <p:cTn id="9" dur="6000"/>
                                        <p:tgtEl>
                                          <p:spTgt spid="7"/>
                                        </p:tgtEl>
                                      </p:cBhvr>
                                    </p:animEffect>
                                  </p:childTnLst>
                                </p:cTn>
                              </p:par>
                            </p:childTnLst>
                          </p:cTn>
                        </p:par>
                        <p:par>
                          <p:cTn id="10" fill="hold">
                            <p:stCondLst>
                              <p:cond delay="6000"/>
                            </p:stCondLst>
                            <p:childTnLst>
                              <p:par>
                                <p:cTn id="11" presetID="1" presetClass="entr" presetSubtype="0" fill="hold" nodeType="afterEffect">
                                  <p:stCondLst>
                                    <p:cond delay="0"/>
                                  </p:stCondLst>
                                  <p:childTnLst>
                                    <p:set>
                                      <p:cBhvr>
                                        <p:cTn id="12" dur="1" fill="hold">
                                          <p:stCondLst>
                                            <p:cond delay="19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sp>
        <p:nvSpPr>
          <p:cNvPr id="7" name="TextBox 6"/>
          <p:cNvSpPr txBox="1"/>
          <p:nvPr/>
        </p:nvSpPr>
        <p:spPr>
          <a:xfrm>
            <a:off x="295115" y="5157192"/>
            <a:ext cx="8352928" cy="2708434"/>
          </a:xfrm>
          <a:prstGeom prst="rect">
            <a:avLst/>
          </a:prstGeom>
          <a:noFill/>
        </p:spPr>
        <p:txBody>
          <a:bodyPr wrap="square" rtlCol="0">
            <a:spAutoFit/>
          </a:bodyPr>
          <a:lstStyle/>
          <a:p>
            <a:pPr indent="457200" algn="just">
              <a:lnSpc>
                <a:spcPct val="150000"/>
              </a:lnSpc>
            </a:pPr>
            <a:r>
              <a:rPr lang="ru-RU" sz="2000" dirty="0">
                <a:latin typeface="Monotype Corsiva" panose="03010101010201010101" pitchFamily="66" charset="0"/>
              </a:rPr>
              <a:t>Э</a:t>
            </a:r>
            <a:r>
              <a:rPr lang="ru-RU" sz="2000" dirty="0" smtClean="0">
                <a:latin typeface="Monotype Corsiva" panose="03010101010201010101" pitchFamily="66" charset="0"/>
              </a:rPr>
              <a:t>то </a:t>
            </a:r>
            <a:r>
              <a:rPr lang="ru-RU" sz="2000" dirty="0">
                <a:latin typeface="Monotype Corsiva" panose="03010101010201010101" pitchFamily="66" charset="0"/>
              </a:rPr>
              <a:t>не первое литературное детище </a:t>
            </a:r>
            <a:r>
              <a:rPr lang="ru-RU" sz="2000" dirty="0" err="1">
                <a:latin typeface="Monotype Corsiva" panose="03010101010201010101" pitchFamily="66" charset="0"/>
              </a:rPr>
              <a:t>С.Исаева</a:t>
            </a:r>
            <a:r>
              <a:rPr lang="ru-RU" sz="2000" dirty="0">
                <a:latin typeface="Monotype Corsiva" panose="03010101010201010101" pitchFamily="66" charset="0"/>
              </a:rPr>
              <a:t>. </a:t>
            </a:r>
            <a:r>
              <a:rPr lang="ru-RU" sz="2000" dirty="0" smtClean="0">
                <a:latin typeface="Monotype Corsiva" panose="03010101010201010101" pitchFamily="66" charset="0"/>
              </a:rPr>
              <a:t>Первая книга «Лебединый край» вышел в 2003 г., вторая книга «Время любви и тревог» в 2007 г., третья книга «Души прекрасные порывы» в 2008 г.</a:t>
            </a:r>
          </a:p>
          <a:p>
            <a:pPr indent="457200" algn="just"/>
            <a:endParaRPr lang="ru-RU" sz="2000" dirty="0">
              <a:latin typeface="Monotype Corsiva" panose="03010101010201010101" pitchFamily="66" charset="0"/>
            </a:endParaRPr>
          </a:p>
          <a:p>
            <a:pPr indent="457200" algn="just"/>
            <a:endParaRPr lang="ru-RU" sz="2000" dirty="0" smtClean="0">
              <a:latin typeface="Monotype Corsiva" panose="03010101010201010101" pitchFamily="66" charset="0"/>
            </a:endParaRPr>
          </a:p>
          <a:p>
            <a:pPr indent="457200" algn="just"/>
            <a:endParaRPr lang="ru-RU" sz="2000" dirty="0">
              <a:latin typeface="Monotype Corsiva" panose="03010101010201010101" pitchFamily="66" charset="0"/>
            </a:endParaRPr>
          </a:p>
          <a:p>
            <a:pPr indent="457200" algn="just"/>
            <a:endParaRPr lang="ru-RU" sz="2000" dirty="0">
              <a:latin typeface="Monotype Corsiva" panose="03010101010201010101" pitchFamily="66" charset="0"/>
            </a:endParaRPr>
          </a:p>
        </p:txBody>
      </p:sp>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9510" t="19713" r="5678" b="10655"/>
          <a:stretch/>
        </p:blipFill>
        <p:spPr>
          <a:xfrm rot="4948753">
            <a:off x="284223" y="948702"/>
            <a:ext cx="4627586" cy="3168699"/>
          </a:xfrm>
          <a:prstGeom prst="rect">
            <a:avLst/>
          </a:prstGeom>
          <a:ln>
            <a:noFill/>
          </a:ln>
          <a:effectLst>
            <a:reflection blurRad="12700" stA="30000" endPos="30000" dist="5000" dir="5400000" sy="-100000" algn="bl" rotWithShape="0"/>
          </a:effectLst>
          <a:scene3d>
            <a:camera prst="perspectiveAbove"/>
            <a:lightRig rig="threePt" dir="t">
              <a:rot lat="0" lon="0" rev="2700000"/>
            </a:lightRig>
          </a:scene3d>
          <a:sp3d>
            <a:bevelT w="63500" h="50800"/>
          </a:sp3d>
        </p:spPr>
      </p:pic>
      <p:pic>
        <p:nvPicPr>
          <p:cNvPr id="8" name="Рисунок 7"/>
          <p:cNvPicPr>
            <a:picLocks noChangeAspect="1"/>
          </p:cNvPicPr>
          <p:nvPr/>
        </p:nvPicPr>
        <p:blipFill rotWithShape="1">
          <a:blip r:embed="rId4" cstate="print">
            <a:extLst>
              <a:ext uri="{28A0092B-C50C-407E-A947-70E740481C1C}">
                <a14:useLocalDpi xmlns:a14="http://schemas.microsoft.com/office/drawing/2010/main" val="0"/>
              </a:ext>
            </a:extLst>
          </a:blip>
          <a:srcRect r="4771"/>
          <a:stretch/>
        </p:blipFill>
        <p:spPr>
          <a:xfrm rot="5939330">
            <a:off x="4599008" y="1266909"/>
            <a:ext cx="3553321" cy="2798498"/>
          </a:xfrm>
          <a:prstGeom prst="rect">
            <a:avLst/>
          </a:prstGeom>
          <a:ln>
            <a:noFill/>
          </a:ln>
          <a:effectLst>
            <a:reflection blurRad="12700" stA="30000" endPos="30000" dist="5000" dir="5400000" sy="-100000" algn="bl" rotWithShape="0"/>
          </a:effectLst>
          <a:scene3d>
            <a:camera prst="obliqueBottomRight"/>
            <a:lightRig rig="threePt" dir="t">
              <a:rot lat="0" lon="0" rev="2700000"/>
            </a:lightRig>
          </a:scene3d>
          <a:sp3d>
            <a:bevelT w="63500" h="50800"/>
          </a:sp3d>
        </p:spPr>
      </p:pic>
    </p:spTree>
    <p:extLst>
      <p:ext uri="{BB962C8B-B14F-4D97-AF65-F5344CB8AC3E}">
        <p14:creationId xmlns:p14="http://schemas.microsoft.com/office/powerpoint/2010/main" val="3736073387"/>
      </p:ext>
    </p:extLst>
  </p:cSld>
  <p:clrMapOvr>
    <a:masterClrMapping/>
  </p:clrMapOvr>
  <mc:AlternateContent xmlns:mc="http://schemas.openxmlformats.org/markup-compatibility/2006" xmlns:p14="http://schemas.microsoft.com/office/powerpoint/2010/main">
    <mc:Choice Requires="p14">
      <p:transition spd="slow" p14:dur="1500" advTm="7000">
        <p14:flash/>
      </p:transition>
    </mc:Choice>
    <mc:Fallback xmlns="">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1500"/>
                                        <p:tgtEl>
                                          <p:spTgt spid="8"/>
                                        </p:tgtEl>
                                      </p:cBhvr>
                                    </p:animEffect>
                                  </p:childTnLst>
                                </p:cTn>
                              </p:par>
                            </p:childTnLst>
                          </p:cTn>
                        </p:par>
                        <p:par>
                          <p:cTn id="12" fill="hold">
                            <p:stCondLst>
                              <p:cond delay="3500"/>
                            </p:stCondLst>
                            <p:childTnLst>
                              <p:par>
                                <p:cTn id="13" presetID="53" presetClass="entr" presetSubtype="16"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2000" fill="hold"/>
                                        <p:tgtEl>
                                          <p:spTgt spid="7"/>
                                        </p:tgtEl>
                                        <p:attrNameLst>
                                          <p:attrName>ppt_w</p:attrName>
                                        </p:attrNameLst>
                                      </p:cBhvr>
                                      <p:tavLst>
                                        <p:tav tm="0">
                                          <p:val>
                                            <p:fltVal val="0"/>
                                          </p:val>
                                        </p:tav>
                                        <p:tav tm="100000">
                                          <p:val>
                                            <p:strVal val="#ppt_w"/>
                                          </p:val>
                                        </p:tav>
                                      </p:tavLst>
                                    </p:anim>
                                    <p:anim calcmode="lin" valueType="num">
                                      <p:cBhvr>
                                        <p:cTn id="16" dur="2000" fill="hold"/>
                                        <p:tgtEl>
                                          <p:spTgt spid="7"/>
                                        </p:tgtEl>
                                        <p:attrNameLst>
                                          <p:attrName>ppt_h</p:attrName>
                                        </p:attrNameLst>
                                      </p:cBhvr>
                                      <p:tavLst>
                                        <p:tav tm="0">
                                          <p:val>
                                            <p:fltVal val="0"/>
                                          </p:val>
                                        </p:tav>
                                        <p:tav tm="100000">
                                          <p:val>
                                            <p:strVal val="#ppt_h"/>
                                          </p:val>
                                        </p:tav>
                                      </p:tavLst>
                                    </p:anim>
                                    <p:animEffect transition="in" filter="fade">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179512" y="836712"/>
            <a:ext cx="8568952" cy="4985980"/>
          </a:xfrm>
          <a:prstGeom prst="rect">
            <a:avLst/>
          </a:prstGeom>
          <a:noFill/>
        </p:spPr>
        <p:txBody>
          <a:bodyPr wrap="square" rtlCol="0">
            <a:spAutoFit/>
          </a:bodyPr>
          <a:lstStyle/>
          <a:p>
            <a:pPr lvl="0" indent="450000" algn="just"/>
            <a:r>
              <a:rPr lang="ru-RU" sz="1400" i="1" dirty="0">
                <a:solidFill>
                  <a:prstClr val="black"/>
                </a:solidFill>
                <a:latin typeface="Sitka Subheading" panose="02000505000000020004" pitchFamily="2" charset="0"/>
              </a:rPr>
              <a:t>Лаишевская библиотека является одной из самых старейших библиотек в Республике Татарстан.    История районной  библиотеки – важная и неотъемлемая часть культурной и общественной жизни Лаишево, Татарстана и шире всей России. Поэтому неудивительно, что </a:t>
            </a:r>
            <a:r>
              <a:rPr lang="ru-RU" sz="1400" i="1" dirty="0" smtClean="0">
                <a:solidFill>
                  <a:prstClr val="black"/>
                </a:solidFill>
                <a:latin typeface="Sitka Subheading" panose="02000505000000020004" pitchFamily="2" charset="0"/>
              </a:rPr>
              <a:t>биография писателей-земляков, история создания сборников стихов и сами стихотворения </a:t>
            </a:r>
            <a:r>
              <a:rPr lang="ru-RU" sz="1400" i="1" dirty="0">
                <a:solidFill>
                  <a:prstClr val="black"/>
                </a:solidFill>
                <a:latin typeface="Sitka Subheading" panose="02000505000000020004" pitchFamily="2" charset="0"/>
              </a:rPr>
              <a:t>пользуются высоким спросом у исследователей-краеведов, преподавателей и учащейся молодёжи, а также у друзей библиотеки и у гостей города</a:t>
            </a:r>
            <a:r>
              <a:rPr lang="ru-RU" sz="1400" i="1" dirty="0" smtClean="0">
                <a:solidFill>
                  <a:prstClr val="black"/>
                </a:solidFill>
                <a:latin typeface="Sitka Subheading" panose="02000505000000020004" pitchFamily="2" charset="0"/>
              </a:rPr>
              <a:t>.</a:t>
            </a:r>
          </a:p>
          <a:p>
            <a:pPr lvl="0" indent="450000" algn="just"/>
            <a:r>
              <a:rPr lang="ru-RU" sz="1400" i="1" dirty="0" smtClean="0">
                <a:solidFill>
                  <a:prstClr val="black"/>
                </a:solidFill>
                <a:latin typeface="Sitka Subheading" panose="02000505000000020004" pitchFamily="2" charset="0"/>
              </a:rPr>
              <a:t>Краеведению </a:t>
            </a:r>
            <a:r>
              <a:rPr lang="ru-RU" sz="1400" i="1" dirty="0">
                <a:solidFill>
                  <a:prstClr val="black"/>
                </a:solidFill>
                <a:latin typeface="Sitka Subheading" panose="02000505000000020004" pitchFamily="2" charset="0"/>
              </a:rPr>
              <a:t>отводится значительная роль в решении различных задач, в первую очередь, в решении задач духовно-нравственного, гражданско-патриотического воспитания. Мозаика «Любовь…», пропагандируя творчество земляков, способствует расширению кругозора, помогает и стать соучастниками рождения настоящей прозы, воспитывает чувства молодых читателей. Знакомство с жизнью писателей и творчеством помогает лучше понять художественную правду произведений, красоту национального языка, глубину мыслей и </a:t>
            </a:r>
            <a:r>
              <a:rPr lang="ru-RU" sz="1400" i="1" dirty="0" smtClean="0">
                <a:solidFill>
                  <a:prstClr val="black"/>
                </a:solidFill>
                <a:latin typeface="Sitka Subheading" panose="02000505000000020004" pitchFamily="2" charset="0"/>
              </a:rPr>
              <a:t>чувств. Замечено</a:t>
            </a:r>
            <a:r>
              <a:rPr lang="ru-RU" sz="1400" i="1" dirty="0">
                <a:solidFill>
                  <a:prstClr val="black"/>
                </a:solidFill>
                <a:latin typeface="Sitka Subheading" panose="02000505000000020004" pitchFamily="2" charset="0"/>
              </a:rPr>
              <a:t>, что чем больше и разнообразней круг знаний у человека о своей малой Родине, особенно у подрастающего поколения, тем больше вероятность, что место рождения станет для него действительно самым родным, любимым и незабываемым.</a:t>
            </a:r>
          </a:p>
          <a:p>
            <a:pPr lvl="0" indent="450000" algn="just"/>
            <a:r>
              <a:rPr lang="ru-RU" sz="1400" i="1" dirty="0" smtClean="0">
                <a:solidFill>
                  <a:prstClr val="black"/>
                </a:solidFill>
                <a:latin typeface="Sitka Subheading" panose="02000505000000020004" pitchFamily="2" charset="0"/>
              </a:rPr>
              <a:t>Поэтому </a:t>
            </a:r>
            <a:r>
              <a:rPr lang="ru-RU" sz="1400" i="1" dirty="0">
                <a:solidFill>
                  <a:prstClr val="black"/>
                </a:solidFill>
                <a:latin typeface="Sitka Subheading" panose="02000505000000020004" pitchFamily="2" charset="0"/>
              </a:rPr>
              <a:t>сотрудники библиотеки уверены, что литературно-краеведческая мозаика «Любовь к родному…» будет интересна и полезна широкому кругу </a:t>
            </a:r>
            <a:r>
              <a:rPr lang="ru-RU" sz="1400" i="1" dirty="0" smtClean="0">
                <a:solidFill>
                  <a:prstClr val="black"/>
                </a:solidFill>
                <a:latin typeface="Sitka Subheading" panose="02000505000000020004" pitchFamily="2" charset="0"/>
              </a:rPr>
              <a:t>читателей</a:t>
            </a:r>
            <a:r>
              <a:rPr lang="ru-RU" sz="1400" i="1" dirty="0">
                <a:solidFill>
                  <a:prstClr val="black"/>
                </a:solidFill>
                <a:latin typeface="Sitka Subheading" panose="02000505000000020004" pitchFamily="2" charset="0"/>
              </a:rPr>
              <a:t>.</a:t>
            </a:r>
            <a:endParaRPr lang="ru-RU" sz="1400" i="1" dirty="0">
              <a:solidFill>
                <a:prstClr val="black"/>
              </a:solidFill>
              <a:latin typeface="Sitka Subheading" panose="02000505000000020004" pitchFamily="2" charset="0"/>
            </a:endParaRPr>
          </a:p>
          <a:p>
            <a:pPr algn="just"/>
            <a:endParaRPr lang="ru-RU" sz="1600" dirty="0">
              <a:solidFill>
                <a:srgbClr val="000000"/>
              </a:solidFill>
              <a:latin typeface="Times New Roman, serif"/>
            </a:endParaRPr>
          </a:p>
          <a:p>
            <a:pPr algn="just"/>
            <a:endParaRPr lang="ru-RU" sz="1600" dirty="0" smtClean="0">
              <a:solidFill>
                <a:srgbClr val="000000"/>
              </a:solidFill>
              <a:latin typeface="Times New Roman, serif"/>
            </a:endParaRPr>
          </a:p>
          <a:p>
            <a:pPr algn="just"/>
            <a:endParaRPr lang="ru-RU" sz="1600" dirty="0">
              <a:solidFill>
                <a:srgbClr val="000000"/>
              </a:solidFill>
              <a:latin typeface="Times New Roman, serif"/>
            </a:endParaRPr>
          </a:p>
          <a:p>
            <a:pPr algn="just"/>
            <a:endParaRPr lang="ru-RU" sz="1600" dirty="0" smtClean="0">
              <a:solidFill>
                <a:srgbClr val="000000"/>
              </a:solidFill>
              <a:latin typeface="Times New Roman, serif"/>
            </a:endParaRPr>
          </a:p>
          <a:p>
            <a:pPr algn="just"/>
            <a:endParaRPr lang="ru-RU" sz="1600" dirty="0">
              <a:solidFill>
                <a:srgbClr val="000000"/>
              </a:solidFill>
              <a:latin typeface="Times New Roman, serif"/>
            </a:endParaRPr>
          </a:p>
        </p:txBody>
      </p:sp>
    </p:spTree>
    <p:extLst>
      <p:ext uri="{BB962C8B-B14F-4D97-AF65-F5344CB8AC3E}">
        <p14:creationId xmlns:p14="http://schemas.microsoft.com/office/powerpoint/2010/main" val="4229103723"/>
      </p:ext>
    </p:extLst>
  </p:cSld>
  <p:clrMapOvr>
    <a:masterClrMapping/>
  </p:clrMapOvr>
  <mc:AlternateContent xmlns:mc="http://schemas.openxmlformats.org/markup-compatibility/2006" xmlns:p14="http://schemas.microsoft.com/office/powerpoint/2010/main">
    <mc:Choice Requires="p14">
      <p:transition spd="slow" p14:dur="1750" advTm="20000">
        <p:push dir="u"/>
      </p:transition>
    </mc:Choice>
    <mc:Fallback xmlns="">
      <p:transition spd="slow" advTm="20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395536" y="332656"/>
            <a:ext cx="8568952" cy="6678751"/>
          </a:xfrm>
          <a:prstGeom prst="rect">
            <a:avLst/>
          </a:prstGeom>
          <a:noFill/>
        </p:spPr>
        <p:txBody>
          <a:bodyPr wrap="square" numCol="2" rtlCol="0">
            <a:spAutoFit/>
          </a:bodyPr>
          <a:lstStyle/>
          <a:p>
            <a:r>
              <a:rPr lang="ru-RU" sz="2800" dirty="0" smtClean="0">
                <a:latin typeface="Monotype Corsiva" panose="03010101010201010101" pitchFamily="66" charset="0"/>
              </a:rPr>
              <a:t>  Моим землякам</a:t>
            </a:r>
          </a:p>
          <a:p>
            <a:endParaRPr lang="ru-RU" sz="2000" dirty="0" smtClean="0">
              <a:latin typeface="Monotype Corsiva" panose="03010101010201010101" pitchFamily="66" charset="0"/>
            </a:endParaRPr>
          </a:p>
          <a:p>
            <a:r>
              <a:rPr lang="ru-RU" sz="2000" dirty="0" smtClean="0">
                <a:latin typeface="Monotype Corsiva" panose="03010101010201010101" pitchFamily="66" charset="0"/>
              </a:rPr>
              <a:t>Над </a:t>
            </a:r>
            <a:r>
              <a:rPr lang="ru-RU" sz="2000" dirty="0">
                <a:latin typeface="Monotype Corsiva" panose="03010101010201010101" pitchFamily="66" charset="0"/>
              </a:rPr>
              <a:t>Лаишевом снег и пурга – </a:t>
            </a:r>
          </a:p>
          <a:p>
            <a:r>
              <a:rPr lang="ru-RU" sz="2000" dirty="0">
                <a:latin typeface="Monotype Corsiva" panose="03010101010201010101" pitchFamily="66" charset="0"/>
              </a:rPr>
              <a:t>Откружилися чайки над Камой.</a:t>
            </a:r>
          </a:p>
          <a:p>
            <a:r>
              <a:rPr lang="ru-RU" sz="2000" dirty="0">
                <a:latin typeface="Monotype Corsiva" panose="03010101010201010101" pitchFamily="66" charset="0"/>
              </a:rPr>
              <a:t>Побелели ее берега,</a:t>
            </a:r>
          </a:p>
          <a:p>
            <a:r>
              <a:rPr lang="ru-RU" sz="2000" dirty="0">
                <a:latin typeface="Monotype Corsiva" panose="03010101010201010101" pitchFamily="66" charset="0"/>
              </a:rPr>
              <a:t>И другая уже панорама.</a:t>
            </a:r>
          </a:p>
          <a:p>
            <a:endParaRPr lang="ru-RU" sz="2000" dirty="0">
              <a:latin typeface="Monotype Corsiva" panose="03010101010201010101" pitchFamily="66" charset="0"/>
            </a:endParaRPr>
          </a:p>
          <a:p>
            <a:r>
              <a:rPr lang="ru-RU" sz="2000" dirty="0">
                <a:latin typeface="Monotype Corsiva" panose="03010101010201010101" pitchFamily="66" charset="0"/>
              </a:rPr>
              <a:t>Тишина здесь, уют и покой,</a:t>
            </a:r>
          </a:p>
          <a:p>
            <a:r>
              <a:rPr lang="ru-RU" sz="2000" dirty="0">
                <a:latin typeface="Monotype Corsiva" panose="03010101010201010101" pitchFamily="66" charset="0"/>
              </a:rPr>
              <a:t>Величавый храм дремлет на взгорье.</a:t>
            </a:r>
          </a:p>
          <a:p>
            <a:r>
              <a:rPr lang="ru-RU" sz="2000" dirty="0">
                <a:latin typeface="Monotype Corsiva" panose="03010101010201010101" pitchFamily="66" charset="0"/>
              </a:rPr>
              <a:t>Зима осени машет рукой – </a:t>
            </a:r>
          </a:p>
          <a:p>
            <a:r>
              <a:rPr lang="ru-RU" sz="2000" dirty="0">
                <a:latin typeface="Monotype Corsiva" panose="03010101010201010101" pitchFamily="66" charset="0"/>
              </a:rPr>
              <a:t>Сном глубоким спят белые горы.</a:t>
            </a:r>
          </a:p>
          <a:p>
            <a:endParaRPr lang="ru-RU" sz="2000" dirty="0">
              <a:latin typeface="Monotype Corsiva" panose="03010101010201010101" pitchFamily="66" charset="0"/>
            </a:endParaRPr>
          </a:p>
          <a:p>
            <a:r>
              <a:rPr lang="ru-RU" sz="2000" dirty="0">
                <a:latin typeface="Monotype Corsiva" panose="03010101010201010101" pitchFamily="66" charset="0"/>
              </a:rPr>
              <a:t>Сам Державин глядит свысока,</a:t>
            </a:r>
          </a:p>
          <a:p>
            <a:r>
              <a:rPr lang="ru-RU" sz="2000" dirty="0">
                <a:latin typeface="Monotype Corsiva" panose="03010101010201010101" pitchFamily="66" charset="0"/>
              </a:rPr>
              <a:t>Вспоминая места, где родился.</a:t>
            </a:r>
          </a:p>
          <a:p>
            <a:r>
              <a:rPr lang="ru-RU" sz="2000" dirty="0">
                <a:latin typeface="Monotype Corsiva" panose="03010101010201010101" pitchFamily="66" charset="0"/>
              </a:rPr>
              <a:t>Течет времени жизни река – </a:t>
            </a:r>
          </a:p>
          <a:p>
            <a:r>
              <a:rPr lang="ru-RU" sz="2000" dirty="0">
                <a:latin typeface="Monotype Corsiva" panose="03010101010201010101" pitchFamily="66" charset="0"/>
              </a:rPr>
              <a:t>Дым Отечества не изменился.</a:t>
            </a:r>
          </a:p>
          <a:p>
            <a:endParaRPr lang="ru-RU" sz="2000" dirty="0">
              <a:latin typeface="Monotype Corsiva" panose="03010101010201010101" pitchFamily="66" charset="0"/>
            </a:endParaRPr>
          </a:p>
          <a:p>
            <a:endParaRPr lang="ru-RU" sz="2000" dirty="0" smtClean="0">
              <a:latin typeface="Monotype Corsiva" panose="03010101010201010101" pitchFamily="66" charset="0"/>
            </a:endParaRPr>
          </a:p>
          <a:p>
            <a:endParaRPr lang="ru-RU" sz="2000" dirty="0">
              <a:latin typeface="Monotype Corsiva" panose="03010101010201010101" pitchFamily="66" charset="0"/>
            </a:endParaRPr>
          </a:p>
          <a:p>
            <a:endParaRPr lang="ru-RU" sz="2000" dirty="0" smtClean="0">
              <a:latin typeface="Monotype Corsiva" panose="03010101010201010101" pitchFamily="66" charset="0"/>
            </a:endParaRPr>
          </a:p>
          <a:p>
            <a:endParaRPr lang="ru-RU" sz="2000" dirty="0">
              <a:latin typeface="Monotype Corsiva" panose="03010101010201010101" pitchFamily="66" charset="0"/>
            </a:endParaRPr>
          </a:p>
          <a:p>
            <a:endParaRPr lang="ru-RU" sz="2000" dirty="0" smtClean="0">
              <a:latin typeface="Monotype Corsiva" panose="03010101010201010101" pitchFamily="66" charset="0"/>
            </a:endParaRPr>
          </a:p>
          <a:p>
            <a:endParaRPr lang="ru-RU" sz="2000" dirty="0" smtClean="0">
              <a:latin typeface="Monotype Corsiva" panose="03010101010201010101" pitchFamily="66" charset="0"/>
            </a:endParaRPr>
          </a:p>
          <a:p>
            <a:r>
              <a:rPr lang="ru-RU" sz="2000" dirty="0" smtClean="0">
                <a:latin typeface="Monotype Corsiva" panose="03010101010201010101" pitchFamily="66" charset="0"/>
              </a:rPr>
              <a:t>Все </a:t>
            </a:r>
            <a:r>
              <a:rPr lang="ru-RU" sz="2000" dirty="0">
                <a:latin typeface="Monotype Corsiva" panose="03010101010201010101" pitchFamily="66" charset="0"/>
              </a:rPr>
              <a:t>что было, как будто вчера – </a:t>
            </a:r>
          </a:p>
          <a:p>
            <a:r>
              <a:rPr lang="ru-RU" sz="2000" dirty="0">
                <a:latin typeface="Monotype Corsiva" panose="03010101010201010101" pitchFamily="66" charset="0"/>
              </a:rPr>
              <a:t>Пушкин смотрит на маленький город,</a:t>
            </a:r>
          </a:p>
          <a:p>
            <a:r>
              <a:rPr lang="ru-RU" sz="2000" dirty="0">
                <a:latin typeface="Monotype Corsiva" panose="03010101010201010101" pitchFamily="66" charset="0"/>
              </a:rPr>
              <a:t>И Радищева мчат кучера,</a:t>
            </a:r>
          </a:p>
          <a:p>
            <a:r>
              <a:rPr lang="ru-RU" sz="2000" dirty="0">
                <a:latin typeface="Monotype Corsiva" panose="03010101010201010101" pitchFamily="66" charset="0"/>
              </a:rPr>
              <a:t>Лев Толстой был, когда еще молод</a:t>
            </a:r>
            <a:r>
              <a:rPr lang="ru-RU" sz="2000" dirty="0" smtClean="0">
                <a:latin typeface="Monotype Corsiva" panose="03010101010201010101" pitchFamily="66" charset="0"/>
              </a:rPr>
              <a:t>.</a:t>
            </a:r>
          </a:p>
          <a:p>
            <a:endParaRPr lang="ru-RU" sz="2000" dirty="0">
              <a:latin typeface="Monotype Corsiva" panose="03010101010201010101" pitchFamily="66" charset="0"/>
            </a:endParaRPr>
          </a:p>
          <a:p>
            <a:r>
              <a:rPr lang="ru-RU" sz="2000" dirty="0" smtClean="0">
                <a:latin typeface="Monotype Corsiva" panose="03010101010201010101" pitchFamily="66" charset="0"/>
              </a:rPr>
              <a:t>Родной город так сердцу мне мил – </a:t>
            </a:r>
          </a:p>
          <a:p>
            <a:r>
              <a:rPr lang="ru-RU" sz="2000" dirty="0" smtClean="0">
                <a:latin typeface="Monotype Corsiva" panose="03010101010201010101" pitchFamily="66" charset="0"/>
              </a:rPr>
              <a:t>Здесь я был вожаком и учился.</a:t>
            </a:r>
          </a:p>
          <a:p>
            <a:r>
              <a:rPr lang="ru-RU" sz="2000" dirty="0" smtClean="0">
                <a:latin typeface="Monotype Corsiva" panose="03010101010201010101" pitchFamily="66" charset="0"/>
              </a:rPr>
              <a:t>Ничего до сих пор не забыл,</a:t>
            </a:r>
          </a:p>
          <a:p>
            <a:r>
              <a:rPr lang="ru-RU" sz="2000" dirty="0" smtClean="0">
                <a:latin typeface="Monotype Corsiva" panose="03010101010201010101" pitchFamily="66" charset="0"/>
              </a:rPr>
              <a:t>Даже то, что во сне не приснилось.</a:t>
            </a:r>
          </a:p>
          <a:p>
            <a:endParaRPr lang="ru-RU" sz="2000" dirty="0">
              <a:latin typeface="Monotype Corsiva" panose="03010101010201010101" pitchFamily="66" charset="0"/>
            </a:endParaRPr>
          </a:p>
          <a:p>
            <a:r>
              <a:rPr lang="ru-RU" sz="2000" dirty="0" smtClean="0">
                <a:latin typeface="Monotype Corsiva" panose="03010101010201010101" pitchFamily="66" charset="0"/>
              </a:rPr>
              <a:t>Нал Лаишевом кружит пурга – </a:t>
            </a:r>
          </a:p>
          <a:p>
            <a:r>
              <a:rPr lang="ru-RU" sz="2000" dirty="0" smtClean="0">
                <a:latin typeface="Monotype Corsiva" panose="03010101010201010101" pitchFamily="66" charset="0"/>
              </a:rPr>
              <a:t>Мглой закрылося Камское море.</a:t>
            </a:r>
          </a:p>
          <a:p>
            <a:r>
              <a:rPr lang="ru-RU" sz="2000" dirty="0" smtClean="0">
                <a:latin typeface="Monotype Corsiva" panose="03010101010201010101" pitchFamily="66" charset="0"/>
              </a:rPr>
              <a:t>Побелели его берега,</a:t>
            </a:r>
          </a:p>
          <a:p>
            <a:r>
              <a:rPr lang="ru-RU" sz="2000" dirty="0" smtClean="0">
                <a:latin typeface="Monotype Corsiva" panose="03010101010201010101" pitchFamily="66" charset="0"/>
              </a:rPr>
              <a:t>И совсем стали белые горы.</a:t>
            </a:r>
          </a:p>
          <a:p>
            <a:r>
              <a:rPr lang="ru-RU" sz="2000" dirty="0">
                <a:latin typeface="Monotype Corsiva" panose="03010101010201010101" pitchFamily="66" charset="0"/>
              </a:rPr>
              <a:t> </a:t>
            </a:r>
            <a:r>
              <a:rPr lang="ru-RU" sz="2000" dirty="0" smtClean="0">
                <a:latin typeface="Monotype Corsiva" panose="03010101010201010101" pitchFamily="66" charset="0"/>
              </a:rPr>
              <a:t>                </a:t>
            </a:r>
          </a:p>
          <a:p>
            <a:r>
              <a:rPr lang="ru-RU" sz="2000" dirty="0">
                <a:latin typeface="Monotype Corsiva" panose="03010101010201010101" pitchFamily="66" charset="0"/>
              </a:rPr>
              <a:t> </a:t>
            </a:r>
            <a:r>
              <a:rPr lang="ru-RU" sz="2000" dirty="0" smtClean="0">
                <a:latin typeface="Monotype Corsiva" panose="03010101010201010101" pitchFamily="66" charset="0"/>
              </a:rPr>
              <a:t>                                17 ноября 2008 г.</a:t>
            </a:r>
            <a:endParaRPr lang="ru-RU" sz="2000" dirty="0">
              <a:latin typeface="Monotype Corsiva" panose="03010101010201010101" pitchFamily="66" charset="0"/>
            </a:endParaRPr>
          </a:p>
          <a:p>
            <a:pPr algn="ctr"/>
            <a:endParaRPr lang="ru-RU" dirty="0">
              <a:latin typeface="Segoe Print" panose="02000600000000000000" pitchFamily="2" charset="0"/>
            </a:endParaRPr>
          </a:p>
        </p:txBody>
      </p:sp>
    </p:spTree>
    <p:extLst>
      <p:ext uri="{BB962C8B-B14F-4D97-AF65-F5344CB8AC3E}">
        <p14:creationId xmlns:p14="http://schemas.microsoft.com/office/powerpoint/2010/main" val="837113468"/>
      </p:ext>
    </p:extLst>
  </p:cSld>
  <p:clrMapOvr>
    <a:masterClrMapping/>
  </p:clrMapOvr>
  <mc:AlternateContent xmlns:mc="http://schemas.openxmlformats.org/markup-compatibility/2006" xmlns:p14="http://schemas.microsoft.com/office/powerpoint/2010/main">
    <mc:Choice Requires="p14">
      <p:transition spd="slow" p14:dur="1500" advTm="15000">
        <p:randomBar dir="vert"/>
      </p:transition>
    </mc:Choice>
    <mc:Fallback xmlns="">
      <p:transition spd="slow" advTm="15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90"/>
                                          </p:val>
                                        </p:tav>
                                        <p:tav tm="100000">
                                          <p:val>
                                            <p:fltVal val="0"/>
                                          </p:val>
                                        </p:tav>
                                      </p:tavLst>
                                    </p:anim>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lum bright="70000" contrast="-70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1259632" y="188640"/>
            <a:ext cx="864096" cy="369332"/>
          </a:xfrm>
          <a:prstGeom prst="rect">
            <a:avLst/>
          </a:prstGeom>
          <a:noFill/>
        </p:spPr>
        <p:txBody>
          <a:bodyPr wrap="square" rtlCol="0">
            <a:spAutoFit/>
          </a:bodyPr>
          <a:lstStyle/>
          <a:p>
            <a:r>
              <a:rPr lang="ru-RU" dirty="0" smtClean="0"/>
              <a:t> * * *</a:t>
            </a:r>
          </a:p>
        </p:txBody>
      </p:sp>
      <p:sp>
        <p:nvSpPr>
          <p:cNvPr id="4" name="TextBox 3"/>
          <p:cNvSpPr txBox="1"/>
          <p:nvPr/>
        </p:nvSpPr>
        <p:spPr>
          <a:xfrm>
            <a:off x="395536" y="573831"/>
            <a:ext cx="8568951" cy="6463308"/>
          </a:xfrm>
          <a:prstGeom prst="rect">
            <a:avLst/>
          </a:prstGeom>
          <a:noFill/>
        </p:spPr>
        <p:txBody>
          <a:bodyPr wrap="square" numCol="2" rtlCol="0">
            <a:spAutoFit/>
          </a:bodyPr>
          <a:lstStyle/>
          <a:p>
            <a:endParaRPr lang="ru-RU" sz="2000" dirty="0" smtClean="0">
              <a:latin typeface="Monotype Corsiva" panose="03010101010201010101" pitchFamily="66" charset="0"/>
            </a:endParaRPr>
          </a:p>
          <a:p>
            <a:r>
              <a:rPr lang="ru-RU" sz="2000" dirty="0" smtClean="0">
                <a:latin typeface="Monotype Corsiva" panose="03010101010201010101" pitchFamily="66" charset="0"/>
              </a:rPr>
              <a:t>О малой родине моей</a:t>
            </a:r>
          </a:p>
          <a:p>
            <a:r>
              <a:rPr lang="ru-RU" sz="2000" dirty="0" smtClean="0">
                <a:latin typeface="Monotype Corsiva" panose="03010101010201010101" pitchFamily="66" charset="0"/>
              </a:rPr>
              <a:t>Остались лишь воспоминанья.</a:t>
            </a:r>
          </a:p>
          <a:p>
            <a:r>
              <a:rPr lang="ru-RU" sz="2000" dirty="0" smtClean="0">
                <a:latin typeface="Monotype Corsiva" panose="03010101010201010101" pitchFamily="66" charset="0"/>
              </a:rPr>
              <a:t>Здесь песни пел мне соловей                              И серенады утром ранним.</a:t>
            </a:r>
          </a:p>
          <a:p>
            <a:r>
              <a:rPr lang="ru-RU" sz="2000" dirty="0">
                <a:latin typeface="Monotype Corsiva" panose="03010101010201010101" pitchFamily="66" charset="0"/>
              </a:rPr>
              <a:t> </a:t>
            </a:r>
            <a:r>
              <a:rPr lang="ru-RU" sz="2000" dirty="0" smtClean="0">
                <a:latin typeface="Monotype Corsiva" panose="03010101010201010101" pitchFamily="66" charset="0"/>
              </a:rPr>
              <a:t>          Я с детства там корнями врос – </a:t>
            </a:r>
          </a:p>
          <a:p>
            <a:r>
              <a:rPr lang="ru-RU" sz="2000" dirty="0">
                <a:latin typeface="Monotype Corsiva" panose="03010101010201010101" pitchFamily="66" charset="0"/>
              </a:rPr>
              <a:t> </a:t>
            </a:r>
            <a:r>
              <a:rPr lang="ru-RU" sz="2000" dirty="0" smtClean="0">
                <a:latin typeface="Monotype Corsiva" panose="03010101010201010101" pitchFamily="66" charset="0"/>
              </a:rPr>
              <a:t>          Места Державина родные.</a:t>
            </a:r>
          </a:p>
          <a:p>
            <a:r>
              <a:rPr lang="ru-RU" sz="2000" dirty="0">
                <a:latin typeface="Monotype Corsiva" panose="03010101010201010101" pitchFamily="66" charset="0"/>
              </a:rPr>
              <a:t> </a:t>
            </a:r>
            <a:r>
              <a:rPr lang="ru-RU" sz="2000" dirty="0" smtClean="0">
                <a:latin typeface="Monotype Corsiva" panose="03010101010201010101" pitchFamily="66" charset="0"/>
              </a:rPr>
              <a:t>          Где рядом Меша, сенокос,</a:t>
            </a:r>
          </a:p>
          <a:p>
            <a:r>
              <a:rPr lang="ru-RU" sz="2000" dirty="0">
                <a:latin typeface="Monotype Corsiva" panose="03010101010201010101" pitchFamily="66" charset="0"/>
              </a:rPr>
              <a:t> </a:t>
            </a:r>
            <a:r>
              <a:rPr lang="ru-RU" sz="2000" dirty="0" smtClean="0">
                <a:latin typeface="Monotype Corsiva" panose="03010101010201010101" pitchFamily="66" charset="0"/>
              </a:rPr>
              <a:t>          Сосновый бор, леса грибные.</a:t>
            </a:r>
          </a:p>
          <a:p>
            <a:r>
              <a:rPr lang="ru-RU" sz="2000" dirty="0" err="1" smtClean="0">
                <a:latin typeface="Monotype Corsiva" panose="03010101010201010101" pitchFamily="66" charset="0"/>
              </a:rPr>
              <a:t>Бокалда</a:t>
            </a:r>
            <a:r>
              <a:rPr lang="ru-RU" sz="2000" dirty="0" smtClean="0">
                <a:latin typeface="Monotype Corsiva" panose="03010101010201010101" pitchFamily="66" charset="0"/>
              </a:rPr>
              <a:t>, озеро с беседкой,</a:t>
            </a:r>
          </a:p>
          <a:p>
            <a:r>
              <a:rPr lang="ru-RU" sz="2000" dirty="0" smtClean="0">
                <a:latin typeface="Monotype Corsiva" panose="03010101010201010101" pitchFamily="66" charset="0"/>
              </a:rPr>
              <a:t>Дорожный тракт Казань – Сибирь.</a:t>
            </a:r>
          </a:p>
          <a:p>
            <a:r>
              <a:rPr lang="ru-RU" sz="2000" dirty="0" smtClean="0">
                <a:latin typeface="Monotype Corsiva" panose="03010101010201010101" pitchFamily="66" charset="0"/>
              </a:rPr>
              <a:t>Гулял я весело с соседкой,</a:t>
            </a:r>
          </a:p>
          <a:p>
            <a:r>
              <a:rPr lang="ru-RU" sz="2000" dirty="0" smtClean="0">
                <a:latin typeface="Monotype Corsiva" panose="03010101010201010101" pitchFamily="66" charset="0"/>
              </a:rPr>
              <a:t>Любил полей раздолье, ширь.</a:t>
            </a:r>
          </a:p>
          <a:p>
            <a:r>
              <a:rPr lang="ru-RU" sz="2000" dirty="0">
                <a:latin typeface="Monotype Corsiva" panose="03010101010201010101" pitchFamily="66" charset="0"/>
              </a:rPr>
              <a:t> </a:t>
            </a:r>
            <a:r>
              <a:rPr lang="ru-RU" sz="2000" dirty="0" smtClean="0">
                <a:latin typeface="Monotype Corsiva" panose="03010101010201010101" pitchFamily="66" charset="0"/>
              </a:rPr>
              <a:t>           А церковь – одинокий стражник –</a:t>
            </a:r>
          </a:p>
          <a:p>
            <a:r>
              <a:rPr lang="ru-RU" sz="2000" dirty="0">
                <a:latin typeface="Monotype Corsiva" panose="03010101010201010101" pitchFamily="66" charset="0"/>
              </a:rPr>
              <a:t> </a:t>
            </a:r>
            <a:r>
              <a:rPr lang="ru-RU" sz="2000" dirty="0" smtClean="0">
                <a:latin typeface="Monotype Corsiva" panose="03010101010201010101" pitchFamily="66" charset="0"/>
              </a:rPr>
              <a:t>           Стоит в разрухе много лет.</a:t>
            </a:r>
          </a:p>
          <a:p>
            <a:r>
              <a:rPr lang="ru-RU" sz="2000" dirty="0">
                <a:latin typeface="Monotype Corsiva" panose="03010101010201010101" pitchFamily="66" charset="0"/>
              </a:rPr>
              <a:t> </a:t>
            </a:r>
            <a:r>
              <a:rPr lang="ru-RU" sz="2000" dirty="0" smtClean="0">
                <a:latin typeface="Monotype Corsiva" panose="03010101010201010101" pitchFamily="66" charset="0"/>
              </a:rPr>
              <a:t>           И нет уже надежды даже,</a:t>
            </a:r>
          </a:p>
          <a:p>
            <a:r>
              <a:rPr lang="ru-RU" sz="2000" dirty="0">
                <a:latin typeface="Monotype Corsiva" panose="03010101010201010101" pitchFamily="66" charset="0"/>
              </a:rPr>
              <a:t> </a:t>
            </a:r>
            <a:r>
              <a:rPr lang="ru-RU" sz="2000" dirty="0" smtClean="0">
                <a:latin typeface="Monotype Corsiva" panose="03010101010201010101" pitchFamily="66" charset="0"/>
              </a:rPr>
              <a:t>           Что восстановят силуэт. </a:t>
            </a:r>
          </a:p>
          <a:p>
            <a:endParaRPr lang="ru-RU" sz="2000" dirty="0" smtClean="0">
              <a:latin typeface="Monotype Corsiva" panose="03010101010201010101" pitchFamily="66" charset="0"/>
            </a:endParaRPr>
          </a:p>
          <a:p>
            <a:endParaRPr lang="ru-RU" sz="2000" dirty="0">
              <a:latin typeface="Monotype Corsiva" panose="03010101010201010101" pitchFamily="66" charset="0"/>
            </a:endParaRPr>
          </a:p>
          <a:p>
            <a:endParaRPr lang="ru-RU" sz="2000" dirty="0" smtClean="0">
              <a:latin typeface="Monotype Corsiva" panose="03010101010201010101" pitchFamily="66" charset="0"/>
            </a:endParaRPr>
          </a:p>
          <a:p>
            <a:endParaRPr lang="ru-RU" sz="2000" dirty="0">
              <a:latin typeface="Monotype Corsiva" panose="03010101010201010101" pitchFamily="66" charset="0"/>
            </a:endParaRPr>
          </a:p>
          <a:p>
            <a:r>
              <a:rPr lang="ru-RU" sz="2000" dirty="0" smtClean="0">
                <a:latin typeface="Monotype Corsiva" panose="03010101010201010101" pitchFamily="66" charset="0"/>
              </a:rPr>
              <a:t>Колхоз всегда был небогатым:</a:t>
            </a:r>
          </a:p>
          <a:p>
            <a:r>
              <a:rPr lang="ru-RU" sz="2000" dirty="0" smtClean="0">
                <a:latin typeface="Monotype Corsiva" panose="03010101010201010101" pitchFamily="66" charset="0"/>
              </a:rPr>
              <a:t>Земля – песок, сплошной подзол.</a:t>
            </a:r>
          </a:p>
          <a:p>
            <a:r>
              <a:rPr lang="ru-RU" sz="2000" dirty="0" smtClean="0">
                <a:latin typeface="Monotype Corsiva" panose="03010101010201010101" pitchFamily="66" charset="0"/>
              </a:rPr>
              <a:t>Все жили впроголодь когда-то,</a:t>
            </a:r>
          </a:p>
          <a:p>
            <a:r>
              <a:rPr lang="ru-RU" sz="2000" dirty="0" smtClean="0">
                <a:latin typeface="Monotype Corsiva" panose="03010101010201010101" pitchFamily="66" charset="0"/>
              </a:rPr>
              <a:t>И не было тех хуже зол.</a:t>
            </a:r>
          </a:p>
          <a:p>
            <a:r>
              <a:rPr lang="ru-RU" sz="2000" dirty="0" smtClean="0">
                <a:latin typeface="Monotype Corsiva" panose="03010101010201010101" pitchFamily="66" charset="0"/>
              </a:rPr>
              <a:t>             Но помню я другое время:</a:t>
            </a:r>
          </a:p>
          <a:p>
            <a:r>
              <a:rPr lang="ru-RU" sz="2000" dirty="0">
                <a:latin typeface="Monotype Corsiva" panose="03010101010201010101" pitchFamily="66" charset="0"/>
              </a:rPr>
              <a:t> </a:t>
            </a:r>
            <a:r>
              <a:rPr lang="ru-RU" sz="2000" dirty="0" smtClean="0">
                <a:latin typeface="Monotype Corsiva" panose="03010101010201010101" pitchFamily="66" charset="0"/>
              </a:rPr>
              <a:t>            Веселье вновь вернулось в дом,</a:t>
            </a:r>
          </a:p>
          <a:p>
            <a:r>
              <a:rPr lang="ru-RU" sz="2000" dirty="0">
                <a:latin typeface="Monotype Corsiva" panose="03010101010201010101" pitchFamily="66" charset="0"/>
              </a:rPr>
              <a:t> </a:t>
            </a:r>
            <a:r>
              <a:rPr lang="ru-RU" sz="2000" dirty="0" smtClean="0">
                <a:latin typeface="Monotype Corsiva" panose="03010101010201010101" pitchFamily="66" charset="0"/>
              </a:rPr>
              <a:t>            И на устах был гений Ленин,</a:t>
            </a:r>
          </a:p>
          <a:p>
            <a:r>
              <a:rPr lang="ru-RU" sz="2000" dirty="0">
                <a:latin typeface="Monotype Corsiva" panose="03010101010201010101" pitchFamily="66" charset="0"/>
              </a:rPr>
              <a:t> </a:t>
            </a:r>
            <a:r>
              <a:rPr lang="ru-RU" sz="2000" dirty="0" smtClean="0">
                <a:latin typeface="Monotype Corsiva" panose="03010101010201010101" pitchFamily="66" charset="0"/>
              </a:rPr>
              <a:t>            Казалось, кончился содом.</a:t>
            </a:r>
          </a:p>
          <a:p>
            <a:r>
              <a:rPr lang="ru-RU" sz="2000" dirty="0" smtClean="0">
                <a:latin typeface="Monotype Corsiva" panose="03010101010201010101" pitchFamily="66" charset="0"/>
              </a:rPr>
              <a:t>Но перестройка захлебнулась,</a:t>
            </a:r>
          </a:p>
          <a:p>
            <a:r>
              <a:rPr lang="ru-RU" sz="2000" dirty="0" smtClean="0">
                <a:latin typeface="Monotype Corsiva" panose="03010101010201010101" pitchFamily="66" charset="0"/>
              </a:rPr>
              <a:t>И новый неизбежен путь.</a:t>
            </a:r>
          </a:p>
          <a:p>
            <a:r>
              <a:rPr lang="ru-RU" sz="2000" dirty="0" smtClean="0">
                <a:latin typeface="Monotype Corsiva" panose="03010101010201010101" pitchFamily="66" charset="0"/>
              </a:rPr>
              <a:t>Россия все-таки проснулась,</a:t>
            </a:r>
          </a:p>
          <a:p>
            <a:r>
              <a:rPr lang="ru-RU" sz="2000" dirty="0" smtClean="0">
                <a:latin typeface="Monotype Corsiva" panose="03010101010201010101" pitchFamily="66" charset="0"/>
              </a:rPr>
              <a:t>Надеждой наполняет грудь,</a:t>
            </a:r>
          </a:p>
          <a:p>
            <a:r>
              <a:rPr lang="ru-RU" sz="2000" dirty="0">
                <a:latin typeface="Monotype Corsiva" panose="03010101010201010101" pitchFamily="66" charset="0"/>
              </a:rPr>
              <a:t> </a:t>
            </a:r>
            <a:r>
              <a:rPr lang="ru-RU" sz="2000" dirty="0" smtClean="0">
                <a:latin typeface="Monotype Corsiva" panose="03010101010201010101" pitchFamily="66" charset="0"/>
              </a:rPr>
              <a:t>            Что оживут места родные,</a:t>
            </a:r>
          </a:p>
          <a:p>
            <a:r>
              <a:rPr lang="ru-RU" sz="2000" dirty="0">
                <a:latin typeface="Monotype Corsiva" panose="03010101010201010101" pitchFamily="66" charset="0"/>
              </a:rPr>
              <a:t> </a:t>
            </a:r>
            <a:r>
              <a:rPr lang="ru-RU" sz="2000" dirty="0" smtClean="0">
                <a:latin typeface="Monotype Corsiva" panose="03010101010201010101" pitchFamily="66" charset="0"/>
              </a:rPr>
              <a:t>            Церквей услышим перезвон.</a:t>
            </a:r>
          </a:p>
          <a:p>
            <a:r>
              <a:rPr lang="ru-RU" sz="2000" dirty="0">
                <a:latin typeface="Monotype Corsiva" panose="03010101010201010101" pitchFamily="66" charset="0"/>
              </a:rPr>
              <a:t> </a:t>
            </a:r>
            <a:r>
              <a:rPr lang="ru-RU" sz="2000" dirty="0" smtClean="0">
                <a:latin typeface="Monotype Corsiva" panose="03010101010201010101" pitchFamily="66" charset="0"/>
              </a:rPr>
              <a:t>            Сосновый бор, места грибные – </a:t>
            </a:r>
          </a:p>
          <a:p>
            <a:r>
              <a:rPr lang="ru-RU" sz="2000" dirty="0">
                <a:latin typeface="Monotype Corsiva" panose="03010101010201010101" pitchFamily="66" charset="0"/>
              </a:rPr>
              <a:t> </a:t>
            </a:r>
            <a:r>
              <a:rPr lang="ru-RU" sz="2000" dirty="0" smtClean="0">
                <a:latin typeface="Monotype Corsiva" panose="03010101010201010101" pitchFamily="66" charset="0"/>
              </a:rPr>
              <a:t>            Мой весь Лаишевский район.</a:t>
            </a:r>
          </a:p>
          <a:p>
            <a:r>
              <a:rPr lang="ru-RU" dirty="0">
                <a:latin typeface="Monotype Corsiva" panose="03010101010201010101" pitchFamily="66" charset="0"/>
              </a:rPr>
              <a:t> </a:t>
            </a:r>
            <a:r>
              <a:rPr lang="ru-RU" dirty="0" smtClean="0">
                <a:latin typeface="Monotype Corsiva" panose="03010101010201010101" pitchFamily="66" charset="0"/>
              </a:rPr>
              <a:t>                                                        </a:t>
            </a:r>
          </a:p>
          <a:p>
            <a:r>
              <a:rPr lang="ru-RU" dirty="0">
                <a:latin typeface="Monotype Corsiva" panose="03010101010201010101" pitchFamily="66" charset="0"/>
              </a:rPr>
              <a:t> </a:t>
            </a:r>
            <a:r>
              <a:rPr lang="ru-RU" dirty="0" smtClean="0">
                <a:latin typeface="Monotype Corsiva" panose="03010101010201010101" pitchFamily="66" charset="0"/>
              </a:rPr>
              <a:t>                                                                17.01.02 г.</a:t>
            </a:r>
          </a:p>
          <a:p>
            <a:endParaRPr lang="ru-RU" sz="2000" dirty="0">
              <a:latin typeface="Monotype Corsiva" panose="03010101010201010101" pitchFamily="66" charset="0"/>
            </a:endParaRPr>
          </a:p>
        </p:txBody>
      </p:sp>
    </p:spTree>
    <p:extLst>
      <p:ext uri="{BB962C8B-B14F-4D97-AF65-F5344CB8AC3E}">
        <p14:creationId xmlns:p14="http://schemas.microsoft.com/office/powerpoint/2010/main" val="3033916404"/>
      </p:ext>
    </p:extLst>
  </p:cSld>
  <p:clrMapOvr>
    <a:masterClrMapping/>
  </p:clrMapOvr>
  <mc:AlternateContent xmlns:mc="http://schemas.openxmlformats.org/markup-compatibility/2006" xmlns:p14="http://schemas.microsoft.com/office/powerpoint/2010/main">
    <mc:Choice Requires="p14">
      <p:transition spd="slow" p14:dur="1500" advTm="15000">
        <p:cover/>
      </p:transition>
    </mc:Choice>
    <mc:Fallback xmlns="">
      <p:transition spd="slow" advTm="15000">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9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42"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ppt_x</p:attrName>
                                        </p:attrNameLst>
                                      </p:cBhvr>
                                      <p:tavLst>
                                        <p:tav tm="0">
                                          <p:val>
                                            <p:strVal val="#ppt_x"/>
                                          </p:val>
                                        </p:tav>
                                        <p:tav tm="100000">
                                          <p:val>
                                            <p:strVal val="#ppt_x"/>
                                          </p:val>
                                        </p:tav>
                                      </p:tavLst>
                                    </p:anim>
                                    <p:anim calcmode="lin" valueType="num">
                                      <p:cBhvr>
                                        <p:cTn id="16"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sp>
        <p:nvSpPr>
          <p:cNvPr id="7" name="TextBox 6"/>
          <p:cNvSpPr txBox="1"/>
          <p:nvPr/>
        </p:nvSpPr>
        <p:spPr>
          <a:xfrm>
            <a:off x="107504" y="84441"/>
            <a:ext cx="8928992" cy="6740307"/>
          </a:xfrm>
          <a:prstGeom prst="rect">
            <a:avLst/>
          </a:prstGeom>
          <a:noFill/>
        </p:spPr>
        <p:txBody>
          <a:bodyPr wrap="square" rtlCol="0">
            <a:spAutoFit/>
          </a:bodyPr>
          <a:lstStyle/>
          <a:p>
            <a:pPr indent="457200" algn="just">
              <a:lnSpc>
                <a:spcPct val="150000"/>
              </a:lnSpc>
            </a:pPr>
            <a:r>
              <a:rPr lang="ru-RU" dirty="0">
                <a:latin typeface="Monotype Corsiva" panose="03010101010201010101" pitchFamily="66" charset="0"/>
              </a:rPr>
              <a:t>С первого по пятый класс он учился в Лаишевской средней школе, потом - в Егорьеве, а затем - снова в ЛСШ. После службы на Северном флоте вернулся в </a:t>
            </a:r>
            <a:r>
              <a:rPr lang="ru-RU" dirty="0" smtClean="0">
                <a:latin typeface="Monotype Corsiva" panose="03010101010201010101" pitchFamily="66" charset="0"/>
              </a:rPr>
              <a:t>родные </a:t>
            </a:r>
            <a:r>
              <a:rPr lang="ru-RU" dirty="0">
                <a:latin typeface="Monotype Corsiva" panose="03010101010201010101" pitchFamily="66" charset="0"/>
              </a:rPr>
              <a:t>края. Молодому человеку с активной жизненной позицией предложили стать первым секретарем райкома комсомола. Он отказался: "У меня семья, корова". Однако в райкоме его поправили: "Ты что же это, из-за коровы не хочешь быть первым секретарем?". Вопрос застал врасплох. "И мне так стало стыдно, что я согласился", - с улыбкой рассказал </a:t>
            </a:r>
            <a:r>
              <a:rPr lang="ru-RU" dirty="0" err="1">
                <a:latin typeface="Monotype Corsiva" panose="03010101010201010101" pitchFamily="66" charset="0"/>
              </a:rPr>
              <a:t>С.Исаев</a:t>
            </a:r>
            <a:r>
              <a:rPr lang="ru-RU" dirty="0">
                <a:latin typeface="Monotype Corsiva" panose="03010101010201010101" pitchFamily="66" charset="0"/>
              </a:rPr>
              <a:t>. Он полностью окунулся в комсомольскую работу. В 1963 году его избрали делегатом Всероссийского съезда комсомола. А когда вернулся из Москвы домой, то Лаишевского района уже не существовало - его объединили с </a:t>
            </a:r>
            <a:r>
              <a:rPr lang="ru-RU" dirty="0" err="1">
                <a:latin typeface="Monotype Corsiva" panose="03010101010201010101" pitchFamily="66" charset="0"/>
              </a:rPr>
              <a:t>Пестречинским</a:t>
            </a:r>
            <a:r>
              <a:rPr lang="ru-RU" dirty="0">
                <a:latin typeface="Monotype Corsiva" panose="03010101010201010101" pitchFamily="66" charset="0"/>
              </a:rPr>
              <a:t>. Однако партийные руководители не выпускали из виду молодого политика. Он становится вторым секретарем райкома партии в Буинском районе, а затем - первым секретарем РК КПСС </a:t>
            </a:r>
            <a:r>
              <a:rPr lang="ru-RU" dirty="0" err="1">
                <a:latin typeface="Monotype Corsiva" panose="03010101010201010101" pitchFamily="66" charset="0"/>
              </a:rPr>
              <a:t>Пестречинского</a:t>
            </a:r>
            <a:r>
              <a:rPr lang="ru-RU" dirty="0">
                <a:latin typeface="Monotype Corsiva" panose="03010101010201010101" pitchFamily="66" charset="0"/>
              </a:rPr>
              <a:t> района. На одном из съездов партии по поручению пионеров Ленино-</a:t>
            </a:r>
            <a:r>
              <a:rPr lang="ru-RU" dirty="0" err="1">
                <a:latin typeface="Monotype Corsiva" panose="03010101010201010101" pitchFamily="66" charset="0"/>
              </a:rPr>
              <a:t>Кокушкинской</a:t>
            </a:r>
            <a:r>
              <a:rPr lang="ru-RU" dirty="0">
                <a:latin typeface="Monotype Corsiva" panose="03010101010201010101" pitchFamily="66" charset="0"/>
              </a:rPr>
              <a:t> школы Сергею Исаеву удалось взять автограф у Леонида Ильича Брежнева! А сделать это было далеко не просто.</a:t>
            </a:r>
          </a:p>
          <a:p>
            <a:pPr indent="457200" algn="just">
              <a:lnSpc>
                <a:spcPct val="150000"/>
              </a:lnSpc>
            </a:pPr>
            <a:r>
              <a:rPr lang="ru-RU" dirty="0">
                <a:latin typeface="Monotype Corsiva" panose="03010101010201010101" pitchFamily="66" charset="0"/>
              </a:rPr>
              <a:t>Перебирая в памяти события минувших дней, </a:t>
            </a:r>
            <a:r>
              <a:rPr lang="ru-RU" dirty="0" err="1">
                <a:latin typeface="Monotype Corsiva" panose="03010101010201010101" pitchFamily="66" charset="0"/>
              </a:rPr>
              <a:t>С.Исаев</a:t>
            </a:r>
            <a:r>
              <a:rPr lang="ru-RU" dirty="0">
                <a:latin typeface="Monotype Corsiva" panose="03010101010201010101" pitchFamily="66" charset="0"/>
              </a:rPr>
              <a:t> вновь возвращается к своему творчеству. Молодой поэт подражал своим кумирам - Маяковскому, позднее - Есенину, лирика которого глубоко тронула начинающего литератора. "Я стараюсь показать людей, отзываюсь на каждую дату", - комментирует он свои стихи</a:t>
            </a:r>
            <a:r>
              <a:rPr lang="ru-RU" dirty="0" smtClean="0">
                <a:latin typeface="Monotype Corsiva" panose="03010101010201010101" pitchFamily="66" charset="0"/>
              </a:rPr>
              <a:t>.</a:t>
            </a:r>
            <a:endParaRPr lang="ru-RU" dirty="0">
              <a:latin typeface="Monotype Corsiva" panose="03010101010201010101" pitchFamily="66" charset="0"/>
            </a:endParaRPr>
          </a:p>
        </p:txBody>
      </p:sp>
    </p:spTree>
    <p:extLst>
      <p:ext uri="{BB962C8B-B14F-4D97-AF65-F5344CB8AC3E}">
        <p14:creationId xmlns:p14="http://schemas.microsoft.com/office/powerpoint/2010/main" val="814903787"/>
      </p:ext>
    </p:extLst>
  </p:cSld>
  <p:clrMapOvr>
    <a:masterClrMapping/>
  </p:clrMapOvr>
  <mc:AlternateContent xmlns:mc="http://schemas.openxmlformats.org/markup-compatibility/2006" xmlns:p14="http://schemas.microsoft.com/office/powerpoint/2010/main">
    <mc:Choice Requires="p14">
      <p:transition spd="slow" p14:dur="1500" advTm="25000">
        <p:dissolve/>
      </p:transition>
    </mc:Choice>
    <mc:Fallback xmlns="">
      <p:transition spd="slow" advTm="25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500" fill="hold"/>
                                        <p:tgtEl>
                                          <p:spTgt spid="7"/>
                                        </p:tgtEl>
                                        <p:attrNameLst>
                                          <p:attrName>ppt_w</p:attrName>
                                        </p:attrNameLst>
                                      </p:cBhvr>
                                      <p:tavLst>
                                        <p:tav tm="0">
                                          <p:val>
                                            <p:fltVal val="0"/>
                                          </p:val>
                                        </p:tav>
                                        <p:tav tm="100000">
                                          <p:val>
                                            <p:strVal val="#ppt_w"/>
                                          </p:val>
                                        </p:tav>
                                      </p:tavLst>
                                    </p:anim>
                                    <p:anim calcmode="lin" valueType="num">
                                      <p:cBhvr>
                                        <p:cTn id="8" dur="2500" fill="hold"/>
                                        <p:tgtEl>
                                          <p:spTgt spid="7"/>
                                        </p:tgtEl>
                                        <p:attrNameLst>
                                          <p:attrName>ppt_h</p:attrName>
                                        </p:attrNameLst>
                                      </p:cBhvr>
                                      <p:tavLst>
                                        <p:tav tm="0">
                                          <p:val>
                                            <p:fltVal val="0"/>
                                          </p:val>
                                        </p:tav>
                                        <p:tav tm="100000">
                                          <p:val>
                                            <p:strVal val="#ppt_h"/>
                                          </p:val>
                                        </p:tav>
                                      </p:tavLst>
                                    </p:anim>
                                    <p:animEffect transition="in" filter="fade">
                                      <p:cBhvr>
                                        <p:cTn id="9" dur="2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extBox 2"/>
          <p:cNvSpPr txBox="1"/>
          <p:nvPr/>
        </p:nvSpPr>
        <p:spPr>
          <a:xfrm>
            <a:off x="1043608" y="86967"/>
            <a:ext cx="7416824" cy="830997"/>
          </a:xfrm>
          <a:prstGeom prst="rect">
            <a:avLst/>
          </a:prstGeom>
          <a:noFill/>
        </p:spPr>
        <p:txBody>
          <a:bodyPr wrap="square" rtlCol="0">
            <a:spAutoFit/>
          </a:bodyPr>
          <a:lstStyle/>
          <a:p>
            <a:pPr algn="ctr"/>
            <a:r>
              <a:rPr lang="ru-RU" sz="4800" b="1" dirty="0" smtClean="0">
                <a:solidFill>
                  <a:srgbClr val="FF0000"/>
                </a:solidFill>
                <a:latin typeface="Monotype Corsiva" panose="03010101010201010101" pitchFamily="66" charset="0"/>
              </a:rPr>
              <a:t>Анатолий Белозёрцев</a:t>
            </a:r>
            <a:endParaRPr lang="ru-RU" sz="4800" b="1" dirty="0">
              <a:solidFill>
                <a:srgbClr val="FF0000"/>
              </a:solidFill>
              <a:latin typeface="Monotype Corsiva" panose="03010101010201010101" pitchFamily="66" charset="0"/>
            </a:endParaRPr>
          </a:p>
        </p:txBody>
      </p:sp>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l="28817" t="26545" r="16546" b="13575"/>
          <a:stretch/>
        </p:blipFill>
        <p:spPr>
          <a:xfrm rot="5400000">
            <a:off x="4924546" y="1796676"/>
            <a:ext cx="4321250" cy="35519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p:cNvSpPr txBox="1"/>
          <p:nvPr/>
        </p:nvSpPr>
        <p:spPr>
          <a:xfrm>
            <a:off x="467544" y="2164552"/>
            <a:ext cx="4464496" cy="2816156"/>
          </a:xfrm>
          <a:prstGeom prst="rect">
            <a:avLst/>
          </a:prstGeom>
          <a:noFill/>
        </p:spPr>
        <p:txBody>
          <a:bodyPr wrap="square" rtlCol="0">
            <a:spAutoFit/>
          </a:bodyPr>
          <a:lstStyle/>
          <a:p>
            <a:pPr algn="just">
              <a:lnSpc>
                <a:spcPct val="150000"/>
              </a:lnSpc>
            </a:pPr>
            <a:r>
              <a:rPr lang="ru-RU" sz="2400" dirty="0" smtClean="0">
                <a:latin typeface="Monotype Corsiva" panose="03010101010201010101" pitchFamily="66" charset="0"/>
              </a:rPr>
              <a:t>«За горами золотится поле,</a:t>
            </a:r>
          </a:p>
          <a:p>
            <a:pPr algn="just">
              <a:lnSpc>
                <a:spcPct val="150000"/>
              </a:lnSpc>
            </a:pPr>
            <a:r>
              <a:rPr lang="ru-RU" sz="2400" dirty="0" smtClean="0">
                <a:latin typeface="Monotype Corsiva" panose="03010101010201010101" pitchFamily="66" charset="0"/>
              </a:rPr>
              <a:t>  Здесь я не прохожий и не гость.</a:t>
            </a:r>
          </a:p>
          <a:p>
            <a:pPr algn="just">
              <a:lnSpc>
                <a:spcPct val="150000"/>
              </a:lnSpc>
            </a:pPr>
            <a:r>
              <a:rPr lang="ru-RU" sz="2400" dirty="0">
                <a:latin typeface="Monotype Corsiva" panose="03010101010201010101" pitchFamily="66" charset="0"/>
              </a:rPr>
              <a:t> </a:t>
            </a:r>
            <a:r>
              <a:rPr lang="ru-RU" sz="2400" dirty="0" smtClean="0">
                <a:latin typeface="Monotype Corsiva" panose="03010101010201010101" pitchFamily="66" charset="0"/>
              </a:rPr>
              <a:t> Хорошо, что на твоем раздолье</a:t>
            </a:r>
          </a:p>
          <a:p>
            <a:pPr algn="just">
              <a:lnSpc>
                <a:spcPct val="150000"/>
              </a:lnSpc>
            </a:pPr>
            <a:r>
              <a:rPr lang="ru-RU" sz="2400" dirty="0">
                <a:latin typeface="Monotype Corsiva" panose="03010101010201010101" pitchFamily="66" charset="0"/>
              </a:rPr>
              <a:t> </a:t>
            </a:r>
            <a:r>
              <a:rPr lang="ru-RU" sz="2400" dirty="0" smtClean="0">
                <a:latin typeface="Monotype Corsiva" panose="03010101010201010101" pitchFamily="66" charset="0"/>
              </a:rPr>
              <a:t> Мне встречать рассветы довелось…»</a:t>
            </a:r>
            <a:endParaRPr lang="ru-RU" sz="2400" dirty="0">
              <a:latin typeface="Monotype Corsiva" panose="03010101010201010101" pitchFamily="66" charset="0"/>
            </a:endParaRPr>
          </a:p>
        </p:txBody>
      </p:sp>
    </p:spTree>
    <p:extLst>
      <p:ext uri="{BB962C8B-B14F-4D97-AF65-F5344CB8AC3E}">
        <p14:creationId xmlns:p14="http://schemas.microsoft.com/office/powerpoint/2010/main" val="167896469"/>
      </p:ext>
    </p:extLst>
  </p:cSld>
  <p:clrMapOvr>
    <a:masterClrMapping/>
  </p:clrMapOvr>
  <mc:AlternateContent xmlns:mc="http://schemas.openxmlformats.org/markup-compatibility/2006" xmlns:p14="http://schemas.microsoft.com/office/powerpoint/2010/main">
    <mc:Choice Requires="p14">
      <p:transition spd="slow" p14:dur="1250" advTm="10000">
        <p:blinds dir="vert"/>
      </p:transition>
    </mc:Choice>
    <mc:Fallback xmlns="">
      <p:transition spd="slow" advTm="10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000"/>
                                        <p:tgtEl>
                                          <p:spTgt spid="3"/>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500"/>
                                        <p:tgtEl>
                                          <p:spTgt spid="8"/>
                                        </p:tgtEl>
                                      </p:cBhvr>
                                    </p:animEffect>
                                    <p:anim calcmode="lin" valueType="num">
                                      <p:cBhvr>
                                        <p:cTn id="12" dur="1500" fill="hold"/>
                                        <p:tgtEl>
                                          <p:spTgt spid="8"/>
                                        </p:tgtEl>
                                        <p:attrNameLst>
                                          <p:attrName>ppt_x</p:attrName>
                                        </p:attrNameLst>
                                      </p:cBhvr>
                                      <p:tavLst>
                                        <p:tav tm="0">
                                          <p:val>
                                            <p:strVal val="#ppt_x"/>
                                          </p:val>
                                        </p:tav>
                                        <p:tav tm="100000">
                                          <p:val>
                                            <p:strVal val="#ppt_x"/>
                                          </p:val>
                                        </p:tav>
                                      </p:tavLst>
                                    </p:anim>
                                    <p:anim calcmode="lin" valueType="num">
                                      <p:cBhvr>
                                        <p:cTn id="13" dur="15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3500"/>
                            </p:stCondLst>
                            <p:childTnLst>
                              <p:par>
                                <p:cTn id="15" presetID="53"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500" fill="hold"/>
                                        <p:tgtEl>
                                          <p:spTgt spid="9"/>
                                        </p:tgtEl>
                                        <p:attrNameLst>
                                          <p:attrName>ppt_w</p:attrName>
                                        </p:attrNameLst>
                                      </p:cBhvr>
                                      <p:tavLst>
                                        <p:tav tm="0">
                                          <p:val>
                                            <p:fltVal val="0"/>
                                          </p:val>
                                        </p:tav>
                                        <p:tav tm="100000">
                                          <p:val>
                                            <p:strVal val="#ppt_w"/>
                                          </p:val>
                                        </p:tav>
                                      </p:tavLst>
                                    </p:anim>
                                    <p:anim calcmode="lin" valueType="num">
                                      <p:cBhvr>
                                        <p:cTn id="18" dur="1500" fill="hold"/>
                                        <p:tgtEl>
                                          <p:spTgt spid="9"/>
                                        </p:tgtEl>
                                        <p:attrNameLst>
                                          <p:attrName>ppt_h</p:attrName>
                                        </p:attrNameLst>
                                      </p:cBhvr>
                                      <p:tavLst>
                                        <p:tav tm="0">
                                          <p:val>
                                            <p:fltVal val="0"/>
                                          </p:val>
                                        </p:tav>
                                        <p:tav tm="100000">
                                          <p:val>
                                            <p:strVal val="#ppt_h"/>
                                          </p:val>
                                        </p:tav>
                                      </p:tavLst>
                                    </p:anim>
                                    <p:animEffect transition="in" filter="fade">
                                      <p:cBhvr>
                                        <p:cTn id="19"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539552" y="85122"/>
            <a:ext cx="7416824" cy="646331"/>
          </a:xfrm>
          <a:prstGeom prst="rect">
            <a:avLst/>
          </a:prstGeom>
          <a:noFill/>
        </p:spPr>
        <p:txBody>
          <a:bodyPr wrap="square" rtlCol="0">
            <a:spAutoFit/>
          </a:bodyPr>
          <a:lstStyle/>
          <a:p>
            <a:pPr algn="ctr"/>
            <a:r>
              <a:rPr lang="ru-RU" sz="3600" dirty="0" smtClean="0">
                <a:solidFill>
                  <a:srgbClr val="FF0000"/>
                </a:solidFill>
                <a:latin typeface="Monotype Corsiva" panose="03010101010201010101" pitchFamily="66" charset="0"/>
              </a:rPr>
              <a:t>Из биографии</a:t>
            </a:r>
            <a:endParaRPr lang="ru-RU" sz="3600" dirty="0">
              <a:solidFill>
                <a:srgbClr val="FF0000"/>
              </a:solidFill>
              <a:latin typeface="Monotype Corsiva" panose="03010101010201010101" pitchFamily="66" charset="0"/>
            </a:endParaRPr>
          </a:p>
        </p:txBody>
      </p:sp>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sp>
        <p:nvSpPr>
          <p:cNvPr id="6" name="TextBox 5"/>
          <p:cNvSpPr txBox="1"/>
          <p:nvPr/>
        </p:nvSpPr>
        <p:spPr>
          <a:xfrm>
            <a:off x="107504" y="764704"/>
            <a:ext cx="8928992" cy="6281848"/>
          </a:xfrm>
          <a:prstGeom prst="rect">
            <a:avLst/>
          </a:prstGeom>
          <a:noFill/>
        </p:spPr>
        <p:txBody>
          <a:bodyPr wrap="square" rtlCol="0">
            <a:spAutoFit/>
          </a:bodyPr>
          <a:lstStyle/>
          <a:p>
            <a:pPr indent="457200" algn="just">
              <a:lnSpc>
                <a:spcPct val="150000"/>
              </a:lnSpc>
            </a:pPr>
            <a:r>
              <a:rPr lang="ru-RU" dirty="0">
                <a:latin typeface="Monotype Corsiva" panose="03010101010201010101" pitchFamily="66" charset="0"/>
              </a:rPr>
              <a:t>Анатолий Константинович Белозёрцев - поэт, прозаик и </a:t>
            </a:r>
            <a:r>
              <a:rPr lang="ru-RU" dirty="0" smtClean="0">
                <a:latin typeface="Monotype Corsiva" panose="03010101010201010101" pitchFamily="66" charset="0"/>
              </a:rPr>
              <a:t>публицист.</a:t>
            </a:r>
            <a:endParaRPr lang="ru-RU" dirty="0">
              <a:latin typeface="Monotype Corsiva" panose="03010101010201010101" pitchFamily="66" charset="0"/>
            </a:endParaRPr>
          </a:p>
          <a:p>
            <a:pPr indent="457200" algn="just">
              <a:lnSpc>
                <a:spcPct val="150000"/>
              </a:lnSpc>
            </a:pPr>
            <a:r>
              <a:rPr lang="ru-RU" dirty="0">
                <a:latin typeface="Monotype Corsiva" panose="03010101010201010101" pitchFamily="66" charset="0"/>
              </a:rPr>
              <a:t>Р</a:t>
            </a:r>
            <a:r>
              <a:rPr lang="ru-RU" dirty="0" smtClean="0">
                <a:latin typeface="Monotype Corsiva" panose="03010101010201010101" pitchFamily="66" charset="0"/>
              </a:rPr>
              <a:t>одился </a:t>
            </a:r>
            <a:r>
              <a:rPr lang="ru-RU" dirty="0">
                <a:latin typeface="Monotype Corsiva" panose="03010101010201010101" pitchFamily="66" charset="0"/>
              </a:rPr>
              <a:t>16 июля 1941 года в с. Лаишево Татарской АССР. Здесь закончил среднюю школу. В юные годы стал писать стихи, очерки, статьи для районной газеты, называвшейся тогда «Путь победы». Уже в 17 лет его приняли литсотрудником в </a:t>
            </a:r>
            <a:r>
              <a:rPr lang="ru-RU" dirty="0" smtClean="0">
                <a:latin typeface="Monotype Corsiva" panose="03010101010201010101" pitchFamily="66" charset="0"/>
              </a:rPr>
              <a:t>штат районной газеты.</a:t>
            </a:r>
            <a:endParaRPr lang="ru-RU" dirty="0">
              <a:latin typeface="Monotype Corsiva" panose="03010101010201010101" pitchFamily="66" charset="0"/>
            </a:endParaRPr>
          </a:p>
          <a:p>
            <a:pPr indent="457200" algn="just">
              <a:lnSpc>
                <a:spcPct val="150000"/>
              </a:lnSpc>
            </a:pPr>
            <a:r>
              <a:rPr lang="ru-RU" dirty="0">
                <a:latin typeface="Monotype Corsiva" panose="03010101010201010101" pitchFamily="66" charset="0"/>
              </a:rPr>
              <a:t>Отслужив в армии уехал к родным в Челябинск, устроился на работу в редакцию заводской многотиражки «Челябинский металлург». Там же поступил на заочное отделение факультета журналистики Уральского госуниверситета, где с отличием защитил диплом. Работал 13 лет корреспондентом и редактором молодежных программ на областном радио, редактором и руководителем редакции литературы и искусства на телевидении. Дважды товарищи по перу избирали нашего талантливого земляка председателем правления областной писательской организации</a:t>
            </a:r>
            <a:r>
              <a:rPr lang="ru-RU" dirty="0" smtClean="0">
                <a:latin typeface="Monotype Corsiva" panose="03010101010201010101" pitchFamily="66" charset="0"/>
              </a:rPr>
              <a:t>.</a:t>
            </a:r>
            <a:endParaRPr lang="ru-RU" dirty="0">
              <a:latin typeface="Monotype Corsiva" panose="03010101010201010101" pitchFamily="66" charset="0"/>
            </a:endParaRPr>
          </a:p>
          <a:p>
            <a:pPr indent="457200" algn="just">
              <a:lnSpc>
                <a:spcPct val="150000"/>
              </a:lnSpc>
            </a:pPr>
            <a:r>
              <a:rPr lang="ru-RU" dirty="0">
                <a:latin typeface="Monotype Corsiva" panose="03010101010201010101" pitchFamily="66" charset="0"/>
              </a:rPr>
              <a:t>В августе 2008 года Анатолий </a:t>
            </a:r>
            <a:r>
              <a:rPr lang="ru-RU" dirty="0" smtClean="0">
                <a:latin typeface="Monotype Corsiva" panose="03010101010201010101" pitchFamily="66" charset="0"/>
              </a:rPr>
              <a:t>Белозёрцев </a:t>
            </a:r>
            <a:r>
              <a:rPr lang="ru-RU" dirty="0">
                <a:latin typeface="Monotype Corsiva" panose="03010101010201010101" pitchFamily="66" charset="0"/>
              </a:rPr>
              <a:t>был утверждён членом Академии российской литературы, а в апреле 2009 года, на XIII съезде писателей, избран секретарем правления Союза писателей России.</a:t>
            </a:r>
          </a:p>
          <a:p>
            <a:pPr algn="just">
              <a:lnSpc>
                <a:spcPct val="150000"/>
              </a:lnSpc>
            </a:pPr>
            <a:endParaRPr lang="ru-RU" dirty="0"/>
          </a:p>
        </p:txBody>
      </p:sp>
    </p:spTree>
    <p:extLst>
      <p:ext uri="{BB962C8B-B14F-4D97-AF65-F5344CB8AC3E}">
        <p14:creationId xmlns:p14="http://schemas.microsoft.com/office/powerpoint/2010/main" val="727334723"/>
      </p:ext>
    </p:extLst>
  </p:cSld>
  <p:clrMapOvr>
    <a:masterClrMapping/>
  </p:clrMapOvr>
  <mc:AlternateContent xmlns:mc="http://schemas.openxmlformats.org/markup-compatibility/2006" xmlns:p14="http://schemas.microsoft.com/office/powerpoint/2010/main">
    <mc:Choice Requires="p14">
      <p:transition spd="slow" p14:dur="1500" advTm="20000">
        <p:circle/>
      </p:transition>
    </mc:Choice>
    <mc:Fallback xmlns="">
      <p:transition spd="slow" advTm="20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2250" fill="hold"/>
                                        <p:tgtEl>
                                          <p:spTgt spid="6"/>
                                        </p:tgtEl>
                                        <p:attrNameLst>
                                          <p:attrName>ppt_w</p:attrName>
                                        </p:attrNameLst>
                                      </p:cBhvr>
                                      <p:tavLst>
                                        <p:tav tm="0">
                                          <p:val>
                                            <p:fltVal val="0"/>
                                          </p:val>
                                        </p:tav>
                                        <p:tav tm="100000">
                                          <p:val>
                                            <p:strVal val="#ppt_w"/>
                                          </p:val>
                                        </p:tav>
                                      </p:tavLst>
                                    </p:anim>
                                    <p:anim calcmode="lin" valueType="num">
                                      <p:cBhvr>
                                        <p:cTn id="14" dur="2250" fill="hold"/>
                                        <p:tgtEl>
                                          <p:spTgt spid="6"/>
                                        </p:tgtEl>
                                        <p:attrNameLst>
                                          <p:attrName>ppt_h</p:attrName>
                                        </p:attrNameLst>
                                      </p:cBhvr>
                                      <p:tavLst>
                                        <p:tav tm="0">
                                          <p:val>
                                            <p:fltVal val="0"/>
                                          </p:val>
                                        </p:tav>
                                        <p:tav tm="100000">
                                          <p:val>
                                            <p:strVal val="#ppt_h"/>
                                          </p:val>
                                        </p:tav>
                                      </p:tavLst>
                                    </p:anim>
                                    <p:animEffect transition="in" filter="fade">
                                      <p:cBhvr>
                                        <p:cTn id="15" dur="2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0" y="332656"/>
            <a:ext cx="3168352" cy="523220"/>
          </a:xfrm>
          <a:prstGeom prst="rect">
            <a:avLst/>
          </a:prstGeom>
          <a:noFill/>
        </p:spPr>
        <p:txBody>
          <a:bodyPr wrap="square" rtlCol="0">
            <a:spAutoFit/>
          </a:bodyPr>
          <a:lstStyle/>
          <a:p>
            <a:pPr algn="ctr"/>
            <a:r>
              <a:rPr lang="ru-RU" sz="2800" dirty="0">
                <a:latin typeface="Monotype Corsiva" panose="03010101010201010101" pitchFamily="66" charset="0"/>
              </a:rPr>
              <a:t>Край родимый </a:t>
            </a:r>
          </a:p>
        </p:txBody>
      </p:sp>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sp>
        <p:nvSpPr>
          <p:cNvPr id="6" name="TextBox 5"/>
          <p:cNvSpPr txBox="1"/>
          <p:nvPr/>
        </p:nvSpPr>
        <p:spPr>
          <a:xfrm>
            <a:off x="218803" y="1052736"/>
            <a:ext cx="8601667" cy="5078313"/>
          </a:xfrm>
          <a:prstGeom prst="rect">
            <a:avLst/>
          </a:prstGeom>
          <a:noFill/>
        </p:spPr>
        <p:txBody>
          <a:bodyPr wrap="square" numCol="2" rtlCol="0">
            <a:spAutoFit/>
          </a:bodyPr>
          <a:lstStyle/>
          <a:p>
            <a:r>
              <a:rPr lang="ru-RU" dirty="0" smtClean="0">
                <a:latin typeface="Monotype Corsiva" panose="03010101010201010101" pitchFamily="66" charset="0"/>
              </a:rPr>
              <a:t>Родившись в суровую пору,</a:t>
            </a:r>
          </a:p>
          <a:p>
            <a:r>
              <a:rPr lang="ru-RU" dirty="0" smtClean="0">
                <a:latin typeface="Monotype Corsiva" panose="03010101010201010101" pitchFamily="66" charset="0"/>
              </a:rPr>
              <a:t>В жестокие годы войны,</a:t>
            </a:r>
          </a:p>
          <a:p>
            <a:r>
              <a:rPr lang="ru-RU" dirty="0" smtClean="0">
                <a:latin typeface="Monotype Corsiva" panose="03010101010201010101" pitchFamily="66" charset="0"/>
              </a:rPr>
              <a:t>Росли мы на камских просторах,</a:t>
            </a:r>
          </a:p>
          <a:p>
            <a:r>
              <a:rPr lang="ru-RU" dirty="0" smtClean="0">
                <a:latin typeface="Monotype Corsiva" panose="03010101010201010101" pitchFamily="66" charset="0"/>
              </a:rPr>
              <a:t>Познавшие лихо беды.</a:t>
            </a:r>
          </a:p>
          <a:p>
            <a:r>
              <a:rPr lang="ru-RU" dirty="0" smtClean="0">
                <a:latin typeface="Monotype Corsiva" panose="03010101010201010101" pitchFamily="66" charset="0"/>
              </a:rPr>
              <a:t>Покоятся в братских могилах</a:t>
            </a:r>
          </a:p>
          <a:p>
            <a:r>
              <a:rPr lang="ru-RU" dirty="0" smtClean="0">
                <a:latin typeface="Monotype Corsiva" panose="03010101010201010101" pitchFamily="66" charset="0"/>
              </a:rPr>
              <a:t>Погибшие наши отцы.</a:t>
            </a:r>
          </a:p>
          <a:p>
            <a:r>
              <a:rPr lang="ru-RU" dirty="0" smtClean="0">
                <a:latin typeface="Monotype Corsiva" panose="03010101010201010101" pitchFamily="66" charset="0"/>
              </a:rPr>
              <a:t>И матери были не в силах</a:t>
            </a:r>
          </a:p>
          <a:p>
            <a:r>
              <a:rPr lang="ru-RU" dirty="0" smtClean="0">
                <a:latin typeface="Monotype Corsiva" panose="03010101010201010101" pitchFamily="66" charset="0"/>
              </a:rPr>
              <a:t>Сводить с той бедою концы.</a:t>
            </a:r>
          </a:p>
          <a:p>
            <a:r>
              <a:rPr lang="ru-RU" dirty="0" smtClean="0">
                <a:latin typeface="Monotype Corsiva" panose="03010101010201010101" pitchFamily="66" charset="0"/>
              </a:rPr>
              <a:t>Но вместе с родной стороною</a:t>
            </a:r>
          </a:p>
          <a:p>
            <a:r>
              <a:rPr lang="ru-RU" dirty="0" smtClean="0">
                <a:latin typeface="Monotype Corsiva" panose="03010101010201010101" pitchFamily="66" charset="0"/>
              </a:rPr>
              <a:t>Мы выжили тут, повзрослев.</a:t>
            </a:r>
          </a:p>
          <a:p>
            <a:r>
              <a:rPr lang="ru-RU" dirty="0" smtClean="0">
                <a:latin typeface="Monotype Corsiva" panose="03010101010201010101" pitchFamily="66" charset="0"/>
              </a:rPr>
              <a:t>И каждый своею судьбою</a:t>
            </a:r>
          </a:p>
          <a:p>
            <a:r>
              <a:rPr lang="ru-RU" dirty="0" smtClean="0">
                <a:latin typeface="Monotype Corsiva" panose="03010101010201010101" pitchFamily="66" charset="0"/>
              </a:rPr>
              <a:t>Обязан родиной земле.</a:t>
            </a:r>
          </a:p>
          <a:p>
            <a:r>
              <a:rPr lang="ru-RU" dirty="0" smtClean="0">
                <a:latin typeface="Monotype Corsiva" panose="03010101010201010101" pitchFamily="66" charset="0"/>
              </a:rPr>
              <a:t>Растут у нас дети и внуки – </a:t>
            </a:r>
          </a:p>
          <a:p>
            <a:r>
              <a:rPr lang="ru-RU" dirty="0" smtClean="0">
                <a:latin typeface="Monotype Corsiva" panose="03010101010201010101" pitchFamily="66" charset="0"/>
              </a:rPr>
              <a:t>Теперь им страну возрождать!</a:t>
            </a:r>
          </a:p>
          <a:p>
            <a:r>
              <a:rPr lang="ru-RU" dirty="0" smtClean="0">
                <a:latin typeface="Monotype Corsiva" panose="03010101010201010101" pitchFamily="66" charset="0"/>
              </a:rPr>
              <a:t>Но тянутся, тянутся руки</a:t>
            </a:r>
          </a:p>
          <a:p>
            <a:endParaRPr lang="ru-RU" dirty="0" smtClean="0">
              <a:latin typeface="Monotype Corsiva" panose="03010101010201010101" pitchFamily="66" charset="0"/>
            </a:endParaRPr>
          </a:p>
          <a:p>
            <a:endParaRPr lang="ru-RU" dirty="0" smtClean="0">
              <a:latin typeface="Monotype Corsiva" panose="03010101010201010101" pitchFamily="66" charset="0"/>
            </a:endParaRPr>
          </a:p>
          <a:p>
            <a:r>
              <a:rPr lang="ru-RU" dirty="0">
                <a:latin typeface="Monotype Corsiva" panose="03010101010201010101" pitchFamily="66" charset="0"/>
              </a:rPr>
              <a:t> </a:t>
            </a:r>
            <a:endParaRPr lang="ru-RU" dirty="0" smtClean="0">
              <a:latin typeface="Monotype Corsiva" panose="03010101010201010101" pitchFamily="66" charset="0"/>
            </a:endParaRPr>
          </a:p>
          <a:p>
            <a:r>
              <a:rPr lang="ru-RU" dirty="0" smtClean="0">
                <a:latin typeface="Monotype Corsiva" panose="03010101010201010101" pitchFamily="66" charset="0"/>
              </a:rPr>
              <a:t>Комочек землицы поднять!</a:t>
            </a:r>
          </a:p>
          <a:p>
            <a:r>
              <a:rPr lang="ru-RU" dirty="0" smtClean="0">
                <a:latin typeface="Monotype Corsiva" panose="03010101010201010101" pitchFamily="66" charset="0"/>
              </a:rPr>
              <a:t>Без родины всякий бессилен!</a:t>
            </a:r>
          </a:p>
          <a:p>
            <a:r>
              <a:rPr lang="ru-RU" dirty="0" smtClean="0">
                <a:latin typeface="Monotype Corsiva" panose="03010101010201010101" pitchFamily="66" charset="0"/>
              </a:rPr>
              <a:t>И сколько б ни минуло лет,</a:t>
            </a:r>
          </a:p>
          <a:p>
            <a:r>
              <a:rPr lang="ru-RU" dirty="0" smtClean="0">
                <a:latin typeface="Monotype Corsiva" panose="03010101010201010101" pitchFamily="66" charset="0"/>
              </a:rPr>
              <a:t>Всё чаще нам снится Край синий,</a:t>
            </a:r>
          </a:p>
          <a:p>
            <a:r>
              <a:rPr lang="ru-RU" dirty="0" smtClean="0">
                <a:latin typeface="Monotype Corsiva" panose="03010101010201010101" pitchFamily="66" charset="0"/>
              </a:rPr>
              <a:t>Дороже которого нет! </a:t>
            </a:r>
          </a:p>
          <a:p>
            <a:endParaRPr lang="ru-RU" dirty="0">
              <a:latin typeface="Monotype Corsiva" panose="03010101010201010101" pitchFamily="66" charset="0"/>
            </a:endParaRPr>
          </a:p>
          <a:p>
            <a:r>
              <a:rPr lang="ru-RU" dirty="0" smtClean="0">
                <a:latin typeface="Monotype Corsiva" panose="03010101010201010101" pitchFamily="66" charset="0"/>
              </a:rPr>
              <a:t>                                                  29.01.2012 г.</a:t>
            </a:r>
          </a:p>
          <a:p>
            <a:endParaRPr lang="ru-RU" dirty="0">
              <a:latin typeface="Monotype Corsiva" panose="03010101010201010101" pitchFamily="66" charset="0"/>
            </a:endParaRPr>
          </a:p>
        </p:txBody>
      </p:sp>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l="11733" t="18282" r="5559" b="3914"/>
          <a:stretch/>
        </p:blipFill>
        <p:spPr>
          <a:xfrm rot="6518380">
            <a:off x="4408895" y="3605077"/>
            <a:ext cx="3217586" cy="227008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0" name="TextBox 9"/>
          <p:cNvSpPr txBox="1"/>
          <p:nvPr/>
        </p:nvSpPr>
        <p:spPr>
          <a:xfrm>
            <a:off x="467544" y="6381328"/>
            <a:ext cx="4320480" cy="369332"/>
          </a:xfrm>
          <a:prstGeom prst="rect">
            <a:avLst/>
          </a:prstGeom>
          <a:noFill/>
        </p:spPr>
        <p:txBody>
          <a:bodyPr wrap="square" rtlCol="0">
            <a:spAutoFit/>
          </a:bodyPr>
          <a:lstStyle/>
          <a:p>
            <a:pPr lvl="0"/>
            <a:r>
              <a:rPr lang="ru-RU" dirty="0" smtClean="0">
                <a:solidFill>
                  <a:prstClr val="black"/>
                </a:solidFill>
                <a:latin typeface="Monotype Corsiva" panose="03010101010201010101" pitchFamily="66" charset="0"/>
              </a:rPr>
              <a:t>(Посвящается </a:t>
            </a:r>
            <a:r>
              <a:rPr lang="ru-RU" dirty="0">
                <a:solidFill>
                  <a:prstClr val="black"/>
                </a:solidFill>
                <a:latin typeface="Monotype Corsiva" panose="03010101010201010101" pitchFamily="66" charset="0"/>
              </a:rPr>
              <a:t>родным землякам)</a:t>
            </a:r>
          </a:p>
        </p:txBody>
      </p:sp>
    </p:spTree>
    <p:extLst>
      <p:ext uri="{BB962C8B-B14F-4D97-AF65-F5344CB8AC3E}">
        <p14:creationId xmlns:p14="http://schemas.microsoft.com/office/powerpoint/2010/main" val="2442866191"/>
      </p:ext>
    </p:extLst>
  </p:cSld>
  <p:clrMapOvr>
    <a:masterClrMapping/>
  </p:clrMapOvr>
  <mc:AlternateContent xmlns:mc="http://schemas.openxmlformats.org/markup-compatibility/2006" xmlns:p14="http://schemas.microsoft.com/office/powerpoint/2010/main">
    <mc:Choice Requires="p14">
      <p:transition spd="slow" p14:dur="1500" advTm="15000">
        <p:wheel spokes="1"/>
      </p:transition>
    </mc:Choice>
    <mc:Fallback xmlns="">
      <p:transition spd="slow" advTm="15000">
        <p:wheel spokes="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6"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par>
                          <p:cTn id="14" fill="hold">
                            <p:stCondLst>
                              <p:cond delay="35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500" fill="hold"/>
                                        <p:tgtEl>
                                          <p:spTgt spid="10"/>
                                        </p:tgtEl>
                                        <p:attrNameLst>
                                          <p:attrName>ppt_x</p:attrName>
                                        </p:attrNameLst>
                                      </p:cBhvr>
                                      <p:tavLst>
                                        <p:tav tm="0">
                                          <p:val>
                                            <p:strVal val="#ppt_x"/>
                                          </p:val>
                                        </p:tav>
                                        <p:tav tm="100000">
                                          <p:val>
                                            <p:strVal val="#ppt_x"/>
                                          </p:val>
                                        </p:tav>
                                      </p:tavLst>
                                    </p:anim>
                                    <p:anim calcmode="lin" valueType="num">
                                      <p:cBhvr additive="base">
                                        <p:cTn id="18" dur="1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5000"/>
                            </p:stCondLst>
                            <p:childTnLst>
                              <p:par>
                                <p:cTn id="20" presetID="45"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0"/>
                                        <p:tgtEl>
                                          <p:spTgt spid="7"/>
                                        </p:tgtEl>
                                      </p:cBhvr>
                                    </p:animEffect>
                                    <p:anim calcmode="lin" valueType="num">
                                      <p:cBhvr>
                                        <p:cTn id="23" dur="2500" fill="hold"/>
                                        <p:tgtEl>
                                          <p:spTgt spid="7"/>
                                        </p:tgtEl>
                                        <p:attrNameLst>
                                          <p:attrName>ppt_w</p:attrName>
                                        </p:attrNameLst>
                                      </p:cBhvr>
                                      <p:tavLst>
                                        <p:tav tm="0" fmla="#ppt_w*sin(2.5*pi*$)">
                                          <p:val>
                                            <p:fltVal val="0"/>
                                          </p:val>
                                        </p:tav>
                                        <p:tav tm="100000">
                                          <p:val>
                                            <p:fltVal val="1"/>
                                          </p:val>
                                        </p:tav>
                                      </p:tavLst>
                                    </p:anim>
                                    <p:anim calcmode="lin" valueType="num">
                                      <p:cBhvr>
                                        <p:cTn id="24" dur="2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l="11733" t="18282" r="5559" b="3914"/>
          <a:stretch/>
        </p:blipFill>
        <p:spPr>
          <a:xfrm rot="6156326">
            <a:off x="3740208" y="1802701"/>
            <a:ext cx="4892272" cy="345162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Рисунок 8"/>
          <p:cNvPicPr>
            <a:picLocks noChangeAspect="1"/>
          </p:cNvPicPr>
          <p:nvPr/>
        </p:nvPicPr>
        <p:blipFill rotWithShape="1">
          <a:blip r:embed="rId4" cstate="print">
            <a:extLst>
              <a:ext uri="{28A0092B-C50C-407E-A947-70E740481C1C}">
                <a14:useLocalDpi xmlns:a14="http://schemas.microsoft.com/office/drawing/2010/main" val="0"/>
              </a:ext>
            </a:extLst>
          </a:blip>
          <a:srcRect l="2341" t="8890" r="5112" b="9382"/>
          <a:stretch/>
        </p:blipFill>
        <p:spPr>
          <a:xfrm rot="4607343">
            <a:off x="317107" y="2590789"/>
            <a:ext cx="4273480" cy="279273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761928432"/>
      </p:ext>
    </p:extLst>
  </p:cSld>
  <p:clrMapOvr>
    <a:masterClrMapping/>
  </p:clrMapOvr>
  <mc:AlternateContent xmlns:mc="http://schemas.openxmlformats.org/markup-compatibility/2006" xmlns:p14="http://schemas.microsoft.com/office/powerpoint/2010/main">
    <mc:Choice Requires="p14">
      <p:transition spd="slow" p14:dur="1250" advTm="7000">
        <p:push dir="u"/>
      </p:transition>
    </mc:Choice>
    <mc:Fallback xmlns="">
      <p:transition spd="slow" advTm="7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sp>
        <p:nvSpPr>
          <p:cNvPr id="3" name="TextBox 2"/>
          <p:cNvSpPr txBox="1"/>
          <p:nvPr/>
        </p:nvSpPr>
        <p:spPr>
          <a:xfrm>
            <a:off x="467544" y="202713"/>
            <a:ext cx="3024335" cy="523220"/>
          </a:xfrm>
          <a:prstGeom prst="rect">
            <a:avLst/>
          </a:prstGeom>
          <a:noFill/>
        </p:spPr>
        <p:txBody>
          <a:bodyPr wrap="square" rtlCol="0">
            <a:spAutoFit/>
          </a:bodyPr>
          <a:lstStyle/>
          <a:p>
            <a:pPr algn="ctr"/>
            <a:r>
              <a:rPr lang="ru-RU" sz="2800" b="1" dirty="0" smtClean="0">
                <a:latin typeface="Monotype Corsiva" panose="03010101010201010101" pitchFamily="66" charset="0"/>
              </a:rPr>
              <a:t>Родники</a:t>
            </a:r>
            <a:endParaRPr lang="ru-RU" sz="2800" b="1" dirty="0">
              <a:latin typeface="Monotype Corsiva" panose="03010101010201010101" pitchFamily="66" charset="0"/>
            </a:endParaRPr>
          </a:p>
        </p:txBody>
      </p:sp>
      <p:sp>
        <p:nvSpPr>
          <p:cNvPr id="6" name="TextBox 5"/>
          <p:cNvSpPr txBox="1"/>
          <p:nvPr/>
        </p:nvSpPr>
        <p:spPr>
          <a:xfrm>
            <a:off x="643553" y="836712"/>
            <a:ext cx="4209715" cy="5723483"/>
          </a:xfrm>
          <a:prstGeom prst="rect">
            <a:avLst/>
          </a:prstGeom>
          <a:noFill/>
        </p:spPr>
        <p:txBody>
          <a:bodyPr wrap="square" numCol="1" rtlCol="0">
            <a:spAutoFit/>
          </a:bodyPr>
          <a:lstStyle/>
          <a:p>
            <a:r>
              <a:rPr lang="ru-RU" dirty="0" smtClean="0">
                <a:latin typeface="Monotype Corsiva" panose="03010101010201010101" pitchFamily="66" charset="0"/>
              </a:rPr>
              <a:t>Я еду вновь на родину свою, </a:t>
            </a:r>
          </a:p>
          <a:p>
            <a:r>
              <a:rPr lang="ru-RU" dirty="0" smtClean="0">
                <a:latin typeface="Monotype Corsiva" panose="03010101010201010101" pitchFamily="66" charset="0"/>
              </a:rPr>
              <a:t>Где дым Отечества и сладок и приятен.</a:t>
            </a:r>
          </a:p>
          <a:p>
            <a:r>
              <a:rPr lang="ru-RU" dirty="0" smtClean="0">
                <a:latin typeface="Monotype Corsiva" panose="03010101010201010101" pitchFamily="66" charset="0"/>
              </a:rPr>
              <a:t>Я встретиться опять с тобой хочу,</a:t>
            </a:r>
          </a:p>
          <a:p>
            <a:r>
              <a:rPr lang="ru-RU" dirty="0" smtClean="0">
                <a:latin typeface="Monotype Corsiva" panose="03010101010201010101" pitchFamily="66" charset="0"/>
              </a:rPr>
              <a:t>Мой край – дружище и приятель.</a:t>
            </a:r>
          </a:p>
          <a:p>
            <a:endParaRPr lang="ru-RU" dirty="0">
              <a:latin typeface="Monotype Corsiva" panose="03010101010201010101" pitchFamily="66" charset="0"/>
            </a:endParaRPr>
          </a:p>
          <a:p>
            <a:r>
              <a:rPr lang="ru-RU" dirty="0" smtClean="0">
                <a:latin typeface="Monotype Corsiva" panose="03010101010201010101" pitchFamily="66" charset="0"/>
              </a:rPr>
              <a:t>Здесь дорог мне дорожный куст и дом,</a:t>
            </a:r>
          </a:p>
          <a:p>
            <a:r>
              <a:rPr lang="ru-RU" dirty="0" smtClean="0">
                <a:latin typeface="Monotype Corsiva" panose="03010101010201010101" pitchFamily="66" charset="0"/>
              </a:rPr>
              <a:t>Волнуют даже запахи полыни.</a:t>
            </a:r>
          </a:p>
          <a:p>
            <a:r>
              <a:rPr lang="ru-RU" dirty="0" smtClean="0">
                <a:latin typeface="Monotype Corsiva" panose="03010101010201010101" pitchFamily="66" charset="0"/>
              </a:rPr>
              <a:t>Я здесь любил,</a:t>
            </a:r>
          </a:p>
          <a:p>
            <a:r>
              <a:rPr lang="ru-RU" dirty="0">
                <a:latin typeface="Monotype Corsiva" panose="03010101010201010101" pitchFamily="66" charset="0"/>
              </a:rPr>
              <a:t> </a:t>
            </a:r>
            <a:r>
              <a:rPr lang="ru-RU" dirty="0" smtClean="0">
                <a:latin typeface="Monotype Corsiva" panose="03010101010201010101" pitchFamily="66" charset="0"/>
              </a:rPr>
              <a:t>                             взрослея с каждым днем,</a:t>
            </a:r>
          </a:p>
          <a:p>
            <a:r>
              <a:rPr lang="ru-RU" dirty="0" smtClean="0">
                <a:latin typeface="Monotype Corsiva" panose="03010101010201010101" pitchFamily="66" charset="0"/>
              </a:rPr>
              <a:t>И эти чувства сохранил поныне.</a:t>
            </a:r>
          </a:p>
          <a:p>
            <a:endParaRPr lang="ru-RU" dirty="0" smtClean="0">
              <a:latin typeface="Monotype Corsiva" panose="03010101010201010101" pitchFamily="66" charset="0"/>
            </a:endParaRPr>
          </a:p>
          <a:p>
            <a:r>
              <a:rPr lang="ru-RU" dirty="0" smtClean="0">
                <a:latin typeface="Monotype Corsiva" panose="03010101010201010101" pitchFamily="66" charset="0"/>
              </a:rPr>
              <a:t>Здесь бьют и бьют родные родники – </a:t>
            </a:r>
          </a:p>
          <a:p>
            <a:r>
              <a:rPr lang="ru-RU" dirty="0" smtClean="0">
                <a:latin typeface="Monotype Corsiva" panose="03010101010201010101" pitchFamily="66" charset="0"/>
              </a:rPr>
              <a:t>Из памяти, из юности, из детства.</a:t>
            </a:r>
          </a:p>
          <a:p>
            <a:r>
              <a:rPr lang="ru-RU" dirty="0" smtClean="0">
                <a:latin typeface="Monotype Corsiva" panose="03010101010201010101" pitchFamily="66" charset="0"/>
              </a:rPr>
              <a:t>Сверкают солнцем, свежестью они.</a:t>
            </a:r>
          </a:p>
          <a:p>
            <a:r>
              <a:rPr lang="ru-RU" dirty="0" smtClean="0">
                <a:latin typeface="Monotype Corsiva" panose="03010101010201010101" pitchFamily="66" charset="0"/>
              </a:rPr>
              <a:t>И никуда от памяти не деться!</a:t>
            </a:r>
          </a:p>
          <a:p>
            <a:endParaRPr lang="ru-RU" dirty="0">
              <a:latin typeface="Monotype Corsiva" panose="03010101010201010101" pitchFamily="66" charset="0"/>
            </a:endParaRPr>
          </a:p>
          <a:p>
            <a:r>
              <a:rPr lang="ru-RU" dirty="0" smtClean="0">
                <a:latin typeface="Monotype Corsiva" panose="03010101010201010101" pitchFamily="66" charset="0"/>
              </a:rPr>
              <a:t>Я жадно припадаю к родникам</a:t>
            </a:r>
          </a:p>
          <a:p>
            <a:r>
              <a:rPr lang="ru-RU" dirty="0" smtClean="0">
                <a:latin typeface="Monotype Corsiva" panose="03010101010201010101" pitchFamily="66" charset="0"/>
              </a:rPr>
              <a:t>И становлюсь сильней, увереннее в жизни.</a:t>
            </a:r>
          </a:p>
          <a:p>
            <a:r>
              <a:rPr lang="ru-RU" dirty="0" smtClean="0">
                <a:latin typeface="Monotype Corsiva" panose="03010101010201010101" pitchFamily="66" charset="0"/>
              </a:rPr>
              <a:t>Я низко-низко кланяюсь вам, </a:t>
            </a:r>
          </a:p>
          <a:p>
            <a:r>
              <a:rPr lang="ru-RU" dirty="0" smtClean="0">
                <a:latin typeface="Monotype Corsiva" panose="03010101010201010101" pitchFamily="66" charset="0"/>
              </a:rPr>
              <a:t>А это значит, всей моей Отчизне!</a:t>
            </a:r>
            <a:endParaRPr lang="ru-RU" dirty="0">
              <a:latin typeface="Monotype Corsiva" panose="03010101010201010101" pitchFamily="66" charset="0"/>
            </a:endParaRPr>
          </a:p>
        </p:txBody>
      </p:sp>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l="9353" t="18674" r="9400" b="12373"/>
          <a:stretch/>
        </p:blipFill>
        <p:spPr>
          <a:xfrm rot="6664678">
            <a:off x="4761771" y="2160209"/>
            <a:ext cx="3940941" cy="250847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179327357"/>
      </p:ext>
    </p:extLst>
  </p:cSld>
  <p:clrMapOvr>
    <a:masterClrMapping/>
  </p:clrMapOvr>
  <mc:AlternateContent xmlns:mc="http://schemas.openxmlformats.org/markup-compatibility/2006" xmlns:p14="http://schemas.microsoft.com/office/powerpoint/2010/main">
    <mc:Choice Requires="p14">
      <p:transition spd="slow" p14:dur="1500" advClick="0" advTm="15000">
        <p14:reveal/>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500"/>
                                        <p:tgtEl>
                                          <p:spTgt spid="3"/>
                                        </p:tgtEl>
                                      </p:cBhvr>
                                    </p:animEffect>
                                  </p:childTnLst>
                                </p:cTn>
                              </p:par>
                            </p:childTnLst>
                          </p:cTn>
                        </p:par>
                        <p:par>
                          <p:cTn id="8" fill="hold">
                            <p:stCondLst>
                              <p:cond delay="1500"/>
                            </p:stCondLst>
                            <p:childTnLst>
                              <p:par>
                                <p:cTn id="9" presetID="1" presetClass="entr" presetSubtype="0" fill="hold" grpId="0" nodeType="afterEffect">
                                  <p:stCondLst>
                                    <p:cond delay="0"/>
                                  </p:stCondLst>
                                  <p:childTnLst>
                                    <p:set>
                                      <p:cBhvr>
                                        <p:cTn id="10" dur="1" fill="hold">
                                          <p:stCondLst>
                                            <p:cond delay="1999"/>
                                          </p:stCondLst>
                                        </p:cTn>
                                        <p:tgtEl>
                                          <p:spTgt spid="6"/>
                                        </p:tgtEl>
                                        <p:attrNameLst>
                                          <p:attrName>style.visibility</p:attrName>
                                        </p:attrNameLst>
                                      </p:cBhvr>
                                      <p:to>
                                        <p:strVal val="visible"/>
                                      </p:to>
                                    </p:set>
                                  </p:childTnLst>
                                </p:cTn>
                              </p:par>
                            </p:childTnLst>
                          </p:cTn>
                        </p:par>
                        <p:par>
                          <p:cTn id="11" fill="hold">
                            <p:stCondLst>
                              <p:cond delay="3500"/>
                            </p:stCondLst>
                            <p:childTnLst>
                              <p:par>
                                <p:cTn id="12" presetID="31"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0" fill="hold"/>
                                        <p:tgtEl>
                                          <p:spTgt spid="8"/>
                                        </p:tgtEl>
                                        <p:attrNameLst>
                                          <p:attrName>ppt_w</p:attrName>
                                        </p:attrNameLst>
                                      </p:cBhvr>
                                      <p:tavLst>
                                        <p:tav tm="0">
                                          <p:val>
                                            <p:fltVal val="0"/>
                                          </p:val>
                                        </p:tav>
                                        <p:tav tm="100000">
                                          <p:val>
                                            <p:strVal val="#ppt_w"/>
                                          </p:val>
                                        </p:tav>
                                      </p:tavLst>
                                    </p:anim>
                                    <p:anim calcmode="lin" valueType="num">
                                      <p:cBhvr>
                                        <p:cTn id="15" dur="5000" fill="hold"/>
                                        <p:tgtEl>
                                          <p:spTgt spid="8"/>
                                        </p:tgtEl>
                                        <p:attrNameLst>
                                          <p:attrName>ppt_h</p:attrName>
                                        </p:attrNameLst>
                                      </p:cBhvr>
                                      <p:tavLst>
                                        <p:tav tm="0">
                                          <p:val>
                                            <p:fltVal val="0"/>
                                          </p:val>
                                        </p:tav>
                                        <p:tav tm="100000">
                                          <p:val>
                                            <p:strVal val="#ppt_h"/>
                                          </p:val>
                                        </p:tav>
                                      </p:tavLst>
                                    </p:anim>
                                    <p:anim calcmode="lin" valueType="num">
                                      <p:cBhvr>
                                        <p:cTn id="16" dur="5000" fill="hold"/>
                                        <p:tgtEl>
                                          <p:spTgt spid="8"/>
                                        </p:tgtEl>
                                        <p:attrNameLst>
                                          <p:attrName>style.rotation</p:attrName>
                                        </p:attrNameLst>
                                      </p:cBhvr>
                                      <p:tavLst>
                                        <p:tav tm="0">
                                          <p:val>
                                            <p:fltVal val="90"/>
                                          </p:val>
                                        </p:tav>
                                        <p:tav tm="100000">
                                          <p:val>
                                            <p:fltVal val="0"/>
                                          </p:val>
                                        </p:tav>
                                      </p:tavLst>
                                    </p:anim>
                                    <p:animEffect transition="in" filter="fade">
                                      <p:cBhvr>
                                        <p:cTn id="17"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l="11885" t="16116" r="9618" b="9199"/>
          <a:stretch/>
        </p:blipFill>
        <p:spPr>
          <a:xfrm rot="6409929">
            <a:off x="5385457" y="2532062"/>
            <a:ext cx="3692732" cy="26350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Рисунок 9"/>
          <p:cNvPicPr>
            <a:picLocks noChangeAspect="1"/>
          </p:cNvPicPr>
          <p:nvPr/>
        </p:nvPicPr>
        <p:blipFill rotWithShape="1">
          <a:blip r:embed="rId4" cstate="print">
            <a:extLst>
              <a:ext uri="{28A0092B-C50C-407E-A947-70E740481C1C}">
                <a14:useLocalDpi xmlns:a14="http://schemas.microsoft.com/office/drawing/2010/main" val="0"/>
              </a:ext>
            </a:extLst>
          </a:blip>
          <a:srcRect l="7476" t="8486" r="8273" b="5454"/>
          <a:stretch/>
        </p:blipFill>
        <p:spPr>
          <a:xfrm>
            <a:off x="199692" y="764704"/>
            <a:ext cx="6552728" cy="50200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175581082"/>
      </p:ext>
    </p:extLst>
  </p:cSld>
  <p:clrMapOvr>
    <a:masterClrMapping/>
  </p:clrMapOvr>
  <mc:AlternateContent xmlns:mc="http://schemas.openxmlformats.org/markup-compatibility/2006" xmlns:p14="http://schemas.microsoft.com/office/powerpoint/2010/main">
    <mc:Choice Requires="p14">
      <p:transition spd="slow" p14:dur="1250" advTm="6000">
        <p14:reveal/>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250"/>
                                        <p:tgtEl>
                                          <p:spTgt spid="7"/>
                                        </p:tgtEl>
                                      </p:cBhvr>
                                    </p:animEffect>
                                  </p:childTnLst>
                                </p:cTn>
                              </p:par>
                            </p:childTnLst>
                          </p:cTn>
                        </p:par>
                        <p:par>
                          <p:cTn id="8" fill="hold">
                            <p:stCondLst>
                              <p:cond delay="2250"/>
                            </p:stCondLst>
                            <p:childTnLst>
                              <p:par>
                                <p:cTn id="9" presetID="31"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4000" fill="hold"/>
                                        <p:tgtEl>
                                          <p:spTgt spid="10"/>
                                        </p:tgtEl>
                                        <p:attrNameLst>
                                          <p:attrName>ppt_w</p:attrName>
                                        </p:attrNameLst>
                                      </p:cBhvr>
                                      <p:tavLst>
                                        <p:tav tm="0">
                                          <p:val>
                                            <p:fltVal val="0"/>
                                          </p:val>
                                        </p:tav>
                                        <p:tav tm="100000">
                                          <p:val>
                                            <p:strVal val="#ppt_w"/>
                                          </p:val>
                                        </p:tav>
                                      </p:tavLst>
                                    </p:anim>
                                    <p:anim calcmode="lin" valueType="num">
                                      <p:cBhvr>
                                        <p:cTn id="12" dur="4000" fill="hold"/>
                                        <p:tgtEl>
                                          <p:spTgt spid="10"/>
                                        </p:tgtEl>
                                        <p:attrNameLst>
                                          <p:attrName>ppt_h</p:attrName>
                                        </p:attrNameLst>
                                      </p:cBhvr>
                                      <p:tavLst>
                                        <p:tav tm="0">
                                          <p:val>
                                            <p:fltVal val="0"/>
                                          </p:val>
                                        </p:tav>
                                        <p:tav tm="100000">
                                          <p:val>
                                            <p:strVal val="#ppt_h"/>
                                          </p:val>
                                        </p:tav>
                                      </p:tavLst>
                                    </p:anim>
                                    <p:anim calcmode="lin" valueType="num">
                                      <p:cBhvr>
                                        <p:cTn id="13" dur="4000" fill="hold"/>
                                        <p:tgtEl>
                                          <p:spTgt spid="10"/>
                                        </p:tgtEl>
                                        <p:attrNameLst>
                                          <p:attrName>style.rotation</p:attrName>
                                        </p:attrNameLst>
                                      </p:cBhvr>
                                      <p:tavLst>
                                        <p:tav tm="0">
                                          <p:val>
                                            <p:fltVal val="90"/>
                                          </p:val>
                                        </p:tav>
                                        <p:tav tm="100000">
                                          <p:val>
                                            <p:fltVal val="0"/>
                                          </p:val>
                                        </p:tav>
                                      </p:tavLst>
                                    </p:anim>
                                    <p:animEffect transition="in" filter="fade">
                                      <p:cBhvr>
                                        <p:cTn id="14" dur="4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pic>
        <p:nvPicPr>
          <p:cNvPr id="9" name="Рисунок 8"/>
          <p:cNvPicPr>
            <a:picLocks noChangeAspect="1"/>
          </p:cNvPicPr>
          <p:nvPr/>
        </p:nvPicPr>
        <p:blipFill rotWithShape="1">
          <a:blip r:embed="rId3" cstate="print">
            <a:extLst>
              <a:ext uri="{28A0092B-C50C-407E-A947-70E740481C1C}">
                <a14:useLocalDpi xmlns:a14="http://schemas.microsoft.com/office/drawing/2010/main" val="0"/>
              </a:ext>
            </a:extLst>
          </a:blip>
          <a:srcRect l="7546" t="14302" r="7000" b="12485"/>
          <a:stretch/>
        </p:blipFill>
        <p:spPr>
          <a:xfrm rot="4741670">
            <a:off x="67631" y="2620154"/>
            <a:ext cx="4579111" cy="289084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Рисунок 9"/>
          <p:cNvPicPr>
            <a:picLocks noChangeAspect="1"/>
          </p:cNvPicPr>
          <p:nvPr/>
        </p:nvPicPr>
        <p:blipFill rotWithShape="1">
          <a:blip r:embed="rId4" cstate="print">
            <a:extLst>
              <a:ext uri="{28A0092B-C50C-407E-A947-70E740481C1C}">
                <a14:useLocalDpi xmlns:a14="http://schemas.microsoft.com/office/drawing/2010/main" val="0"/>
              </a:ext>
            </a:extLst>
          </a:blip>
          <a:srcRect l="2636" t="14545" r="5636" b="10545"/>
          <a:stretch/>
        </p:blipFill>
        <p:spPr>
          <a:xfrm rot="16964997">
            <a:off x="3850655" y="1995492"/>
            <a:ext cx="6487620" cy="385213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904837022"/>
      </p:ext>
    </p:extLst>
  </p:cSld>
  <p:clrMapOvr>
    <a:masterClrMapping/>
  </p:clrMapOvr>
  <mc:AlternateContent xmlns:mc="http://schemas.openxmlformats.org/markup-compatibility/2006" xmlns:p14="http://schemas.microsoft.com/office/powerpoint/2010/main">
    <mc:Choice Requires="p14">
      <p:transition spd="slow" p14:dur="1250" advTm="6000">
        <p:circle/>
      </p:transition>
    </mc:Choice>
    <mc:Fallback xmlns="">
      <p:transition spd="slow" advTm="6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ppt_x"/>
                                          </p:val>
                                        </p:tav>
                                        <p:tav tm="100000">
                                          <p:val>
                                            <p:strVal val="#ppt_x"/>
                                          </p:val>
                                        </p:tav>
                                      </p:tavLst>
                                    </p:anim>
                                    <p:anim calcmode="lin" valueType="num">
                                      <p:cBhvr additive="base">
                                        <p:cTn id="8" dur="1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3000"/>
                                        <p:tgtEl>
                                          <p:spTgt spid="10"/>
                                        </p:tgtEl>
                                      </p:cBhvr>
                                    </p:animEffect>
                                    <p:anim calcmode="lin" valueType="num">
                                      <p:cBhvr>
                                        <p:cTn id="13" dur="3000" fill="hold"/>
                                        <p:tgtEl>
                                          <p:spTgt spid="10"/>
                                        </p:tgtEl>
                                        <p:attrNameLst>
                                          <p:attrName>ppt_x</p:attrName>
                                        </p:attrNameLst>
                                      </p:cBhvr>
                                      <p:tavLst>
                                        <p:tav tm="0">
                                          <p:val>
                                            <p:strVal val="#ppt_x"/>
                                          </p:val>
                                        </p:tav>
                                        <p:tav tm="100000">
                                          <p:val>
                                            <p:strVal val="#ppt_x"/>
                                          </p:val>
                                        </p:tav>
                                      </p:tavLst>
                                    </p:anim>
                                    <p:anim calcmode="lin" valueType="num">
                                      <p:cBhvr>
                                        <p:cTn id="14" dur="3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lum bright="70000" contrast="-70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1979712" y="77989"/>
            <a:ext cx="4896544" cy="830997"/>
          </a:xfrm>
          <a:prstGeom prst="rect">
            <a:avLst/>
          </a:prstGeom>
          <a:noFill/>
        </p:spPr>
        <p:txBody>
          <a:bodyPr wrap="square" rtlCol="0">
            <a:spAutoFit/>
          </a:bodyPr>
          <a:lstStyle/>
          <a:p>
            <a:r>
              <a:rPr lang="ru-RU" sz="4800" b="1" dirty="0" smtClean="0">
                <a:solidFill>
                  <a:schemeClr val="tx2">
                    <a:lumMod val="60000"/>
                    <a:lumOff val="40000"/>
                  </a:schemeClr>
                </a:solidFill>
                <a:latin typeface="Monotype Corsiva" panose="03010101010201010101" pitchFamily="66" charset="0"/>
              </a:rPr>
              <a:t>Нина Митрофанова</a:t>
            </a:r>
            <a:endParaRPr lang="ru-RU" sz="4800" b="1" dirty="0">
              <a:solidFill>
                <a:schemeClr val="tx2">
                  <a:lumMod val="60000"/>
                  <a:lumOff val="40000"/>
                </a:schemeClr>
              </a:solidFill>
              <a:latin typeface="Monotype Corsiva" panose="03010101010201010101" pitchFamily="66" charset="0"/>
            </a:endParaRPr>
          </a:p>
        </p:txBody>
      </p:sp>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l="18363" t="14423" r="28182" b="29212"/>
          <a:stretch/>
        </p:blipFill>
        <p:spPr>
          <a:xfrm rot="5400000">
            <a:off x="28761" y="1986378"/>
            <a:ext cx="4195188" cy="33176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Прямоугольник 6"/>
          <p:cNvSpPr/>
          <p:nvPr/>
        </p:nvSpPr>
        <p:spPr>
          <a:xfrm>
            <a:off x="4161228" y="1412776"/>
            <a:ext cx="4572000" cy="4670509"/>
          </a:xfrm>
          <a:prstGeom prst="rect">
            <a:avLst/>
          </a:prstGeom>
        </p:spPr>
        <p:txBody>
          <a:bodyPr>
            <a:spAutoFit/>
          </a:bodyPr>
          <a:lstStyle/>
          <a:p>
            <a:pPr indent="457200" algn="just">
              <a:lnSpc>
                <a:spcPct val="150000"/>
              </a:lnSpc>
            </a:pPr>
            <a:r>
              <a:rPr lang="ru-RU" sz="2000" dirty="0">
                <a:latin typeface="Monotype Corsiva" panose="03010101010201010101" pitchFamily="66" charset="0"/>
              </a:rPr>
              <a:t>Владимир Тихомиров: «…Ты удивительно точно и ярко передаёшь в своих стихах нашу любовь к родному краю, дорогому сердцу Лаишеву, нашу боль и тревогу за Отчизну.</a:t>
            </a:r>
          </a:p>
          <a:p>
            <a:pPr indent="457200" algn="just">
              <a:lnSpc>
                <a:spcPct val="150000"/>
              </a:lnSpc>
            </a:pPr>
            <a:r>
              <a:rPr lang="ru-RU" sz="2000" dirty="0">
                <a:latin typeface="Monotype Corsiva" panose="03010101010201010101" pitchFamily="66" charset="0"/>
              </a:rPr>
              <a:t>Читая твои стихи, словно вновь возвращаешься в прекрасные лаишевские места, Белые горы, на берег Камы</a:t>
            </a:r>
            <a:r>
              <a:rPr lang="ru-RU" sz="2000" dirty="0" smtClean="0">
                <a:latin typeface="Monotype Corsiva" panose="03010101010201010101" pitchFamily="66" charset="0"/>
              </a:rPr>
              <a:t>… . Всё, что </a:t>
            </a:r>
            <a:r>
              <a:rPr lang="ru-RU" sz="2000" dirty="0">
                <a:latin typeface="Monotype Corsiva" panose="03010101010201010101" pitchFamily="66" charset="0"/>
              </a:rPr>
              <a:t>сердцу мило, о чем оно печалится, чему радуется, - всё в твоих стихах. </a:t>
            </a:r>
            <a:r>
              <a:rPr lang="ru-RU" sz="2000" dirty="0" smtClean="0">
                <a:latin typeface="Monotype Corsiva" panose="03010101010201010101" pitchFamily="66" charset="0"/>
              </a:rPr>
              <a:t>…»</a:t>
            </a:r>
            <a:endParaRPr lang="ru-RU" sz="2000" dirty="0">
              <a:latin typeface="Monotype Corsiva" panose="03010101010201010101" pitchFamily="66" charset="0"/>
            </a:endParaRPr>
          </a:p>
        </p:txBody>
      </p:sp>
    </p:spTree>
    <p:extLst>
      <p:ext uri="{BB962C8B-B14F-4D97-AF65-F5344CB8AC3E}">
        <p14:creationId xmlns:p14="http://schemas.microsoft.com/office/powerpoint/2010/main" val="2723496584"/>
      </p:ext>
    </p:extLst>
  </p:cSld>
  <p:clrMapOvr>
    <a:masterClrMapping/>
  </p:clrMapOvr>
  <mc:AlternateContent xmlns:mc="http://schemas.openxmlformats.org/markup-compatibility/2006" xmlns:p14="http://schemas.microsoft.com/office/powerpoint/2010/main">
    <mc:Choice Requires="p14">
      <p:transition spd="slow" p14:dur="1500" advTm="12000">
        <p:pull/>
      </p:transition>
    </mc:Choice>
    <mc:Fallback xmlns="">
      <p:transition spd="slow" advTm="12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1500"/>
                                        <p:tgtEl>
                                          <p:spTgt spid="3">
                                            <p:txEl>
                                              <p:pRg st="0" end="0"/>
                                            </p:txEl>
                                          </p:spTgt>
                                        </p:tgtEl>
                                      </p:cBhvr>
                                    </p:animEffect>
                                  </p:childTnLst>
                                </p:cTn>
                              </p:par>
                            </p:childTnLst>
                          </p:cTn>
                        </p:par>
                        <p:par>
                          <p:cTn id="8" fill="hold">
                            <p:stCondLst>
                              <p:cond delay="1500"/>
                            </p:stCondLst>
                            <p:childTnLst>
                              <p:par>
                                <p:cTn id="9" presetID="31"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2000" fill="hold"/>
                                        <p:tgtEl>
                                          <p:spTgt spid="6"/>
                                        </p:tgtEl>
                                        <p:attrNameLst>
                                          <p:attrName>ppt_w</p:attrName>
                                        </p:attrNameLst>
                                      </p:cBhvr>
                                      <p:tavLst>
                                        <p:tav tm="0">
                                          <p:val>
                                            <p:fltVal val="0"/>
                                          </p:val>
                                        </p:tav>
                                        <p:tav tm="100000">
                                          <p:val>
                                            <p:strVal val="#ppt_w"/>
                                          </p:val>
                                        </p:tav>
                                      </p:tavLst>
                                    </p:anim>
                                    <p:anim calcmode="lin" valueType="num">
                                      <p:cBhvr>
                                        <p:cTn id="12" dur="2000" fill="hold"/>
                                        <p:tgtEl>
                                          <p:spTgt spid="6"/>
                                        </p:tgtEl>
                                        <p:attrNameLst>
                                          <p:attrName>ppt_h</p:attrName>
                                        </p:attrNameLst>
                                      </p:cBhvr>
                                      <p:tavLst>
                                        <p:tav tm="0">
                                          <p:val>
                                            <p:fltVal val="0"/>
                                          </p:val>
                                        </p:tav>
                                        <p:tav tm="100000">
                                          <p:val>
                                            <p:strVal val="#ppt_h"/>
                                          </p:val>
                                        </p:tav>
                                      </p:tavLst>
                                    </p:anim>
                                    <p:anim calcmode="lin" valueType="num">
                                      <p:cBhvr>
                                        <p:cTn id="13" dur="2000" fill="hold"/>
                                        <p:tgtEl>
                                          <p:spTgt spid="6"/>
                                        </p:tgtEl>
                                        <p:attrNameLst>
                                          <p:attrName>style.rotation</p:attrName>
                                        </p:attrNameLst>
                                      </p:cBhvr>
                                      <p:tavLst>
                                        <p:tav tm="0">
                                          <p:val>
                                            <p:fltVal val="90"/>
                                          </p:val>
                                        </p:tav>
                                        <p:tav tm="100000">
                                          <p:val>
                                            <p:fltVal val="0"/>
                                          </p:val>
                                        </p:tav>
                                      </p:tavLst>
                                    </p:anim>
                                    <p:animEffect transition="in" filter="fade">
                                      <p:cBhvr>
                                        <p:cTn id="14" dur="2000"/>
                                        <p:tgtEl>
                                          <p:spTgt spid="6"/>
                                        </p:tgtEl>
                                      </p:cBhvr>
                                    </p:animEffect>
                                  </p:childTnLst>
                                </p:cTn>
                              </p:par>
                            </p:childTnLst>
                          </p:cTn>
                        </p:par>
                        <p:par>
                          <p:cTn id="15" fill="hold">
                            <p:stCondLst>
                              <p:cond delay="3500"/>
                            </p:stCondLst>
                            <p:childTnLst>
                              <p:par>
                                <p:cTn id="16" presetID="53" presetClass="entr" presetSubtype="16" fill="hold"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p:cTn id="18" dur="1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9" dur="1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0" dur="1500"/>
                                        <p:tgtEl>
                                          <p:spTgt spid="7">
                                            <p:txEl>
                                              <p:pRg st="0" end="0"/>
                                            </p:txEl>
                                          </p:spTgt>
                                        </p:tgtEl>
                                      </p:cBhvr>
                                    </p:animEffect>
                                  </p:childTnLst>
                                </p:cTn>
                              </p:par>
                            </p:childTnLst>
                          </p:cTn>
                        </p:par>
                        <p:par>
                          <p:cTn id="21" fill="hold">
                            <p:stCondLst>
                              <p:cond delay="5000"/>
                            </p:stCondLst>
                            <p:childTnLst>
                              <p:par>
                                <p:cTn id="22" presetID="53" presetClass="entr" presetSubtype="16" fill="hold" nodeType="after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 calcmode="lin" valueType="num">
                                      <p:cBhvr>
                                        <p:cTn id="24" dur="1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5" dur="1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26" dur="1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5001" t="6424" r="4363" b="18667"/>
          <a:stretch/>
        </p:blipFill>
        <p:spPr>
          <a:xfrm rot="15399844">
            <a:off x="-739696" y="1796652"/>
            <a:ext cx="5915418" cy="36757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l="6727" t="18383" r="5546" b="16364"/>
          <a:stretch/>
        </p:blipFill>
        <p:spPr>
          <a:xfrm rot="7056142">
            <a:off x="4517759" y="2324441"/>
            <a:ext cx="4321095" cy="249441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511720812"/>
      </p:ext>
    </p:extLst>
  </p:cSld>
  <p:clrMapOvr>
    <a:masterClrMapping/>
  </p:clrMapOvr>
  <mc:AlternateContent xmlns:mc="http://schemas.openxmlformats.org/markup-compatibility/2006" xmlns:p14="http://schemas.microsoft.com/office/powerpoint/2010/main">
    <mc:Choice Requires="p14">
      <p:transition spd="slow" p14:dur="1250" advTm="6000">
        <p:randomBar dir="vert"/>
      </p:transition>
    </mc:Choice>
    <mc:Fallback xmlns="">
      <p:transition spd="slow" advTm="600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250"/>
                                        <p:tgtEl>
                                          <p:spTgt spid="6"/>
                                        </p:tgtEl>
                                      </p:cBhvr>
                                    </p:animEffect>
                                    <p:anim calcmode="lin" valueType="num">
                                      <p:cBhvr>
                                        <p:cTn id="8" dur="2250" fill="hold"/>
                                        <p:tgtEl>
                                          <p:spTgt spid="6"/>
                                        </p:tgtEl>
                                        <p:attrNameLst>
                                          <p:attrName>ppt_x</p:attrName>
                                        </p:attrNameLst>
                                      </p:cBhvr>
                                      <p:tavLst>
                                        <p:tav tm="0">
                                          <p:val>
                                            <p:strVal val="#ppt_x"/>
                                          </p:val>
                                        </p:tav>
                                        <p:tav tm="100000">
                                          <p:val>
                                            <p:strVal val="#ppt_x"/>
                                          </p:val>
                                        </p:tav>
                                      </p:tavLst>
                                    </p:anim>
                                    <p:anim calcmode="lin" valueType="num">
                                      <p:cBhvr>
                                        <p:cTn id="9" dur="225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2250"/>
                            </p:stCondLst>
                            <p:childTnLst>
                              <p:par>
                                <p:cTn id="11" presetID="14" presetClass="entr" presetSubtype="1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14091" t="25333" r="7000" b="12485"/>
          <a:stretch/>
        </p:blipFill>
        <p:spPr>
          <a:xfrm rot="6085479">
            <a:off x="-175457" y="2235354"/>
            <a:ext cx="4956651" cy="292944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Рисунок 7"/>
          <p:cNvPicPr>
            <a:picLocks noChangeAspect="1"/>
          </p:cNvPicPr>
          <p:nvPr/>
        </p:nvPicPr>
        <p:blipFill rotWithShape="1">
          <a:blip r:embed="rId4" cstate="print">
            <a:extLst>
              <a:ext uri="{28A0092B-C50C-407E-A947-70E740481C1C}">
                <a14:useLocalDpi xmlns:a14="http://schemas.microsoft.com/office/drawing/2010/main" val="0"/>
              </a:ext>
            </a:extLst>
          </a:blip>
          <a:srcRect l="5728" t="11394" r="3727" b="19030"/>
          <a:stretch/>
        </p:blipFill>
        <p:spPr>
          <a:xfrm rot="6138031">
            <a:off x="4278870" y="2808227"/>
            <a:ext cx="4691835" cy="273681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814908871"/>
      </p:ext>
    </p:extLst>
  </p:cSld>
  <p:clrMapOvr>
    <a:masterClrMapping/>
  </p:clrMapOvr>
  <mc:AlternateContent xmlns:mc="http://schemas.openxmlformats.org/markup-compatibility/2006" xmlns:p14="http://schemas.microsoft.com/office/powerpoint/2010/main">
    <mc:Choice Requires="p14">
      <p:transition spd="slow" p14:dur="1250" advTm="6000">
        <p:pull/>
      </p:transition>
    </mc:Choice>
    <mc:Fallback xmlns="">
      <p:transition spd="slow" advTm="6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par>
                          <p:cTn id="8" fill="hold">
                            <p:stCondLst>
                              <p:cond delay="15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3000" fill="hold"/>
                                        <p:tgtEl>
                                          <p:spTgt spid="8"/>
                                        </p:tgtEl>
                                        <p:attrNameLst>
                                          <p:attrName>ppt_w</p:attrName>
                                        </p:attrNameLst>
                                      </p:cBhvr>
                                      <p:tavLst>
                                        <p:tav tm="0">
                                          <p:val>
                                            <p:fltVal val="0"/>
                                          </p:val>
                                        </p:tav>
                                        <p:tav tm="100000">
                                          <p:val>
                                            <p:strVal val="#ppt_w"/>
                                          </p:val>
                                        </p:tav>
                                      </p:tavLst>
                                    </p:anim>
                                    <p:anim calcmode="lin" valueType="num">
                                      <p:cBhvr>
                                        <p:cTn id="12" dur="3000" fill="hold"/>
                                        <p:tgtEl>
                                          <p:spTgt spid="8"/>
                                        </p:tgtEl>
                                        <p:attrNameLst>
                                          <p:attrName>ppt_h</p:attrName>
                                        </p:attrNameLst>
                                      </p:cBhvr>
                                      <p:tavLst>
                                        <p:tav tm="0">
                                          <p:val>
                                            <p:fltVal val="0"/>
                                          </p:val>
                                        </p:tav>
                                        <p:tav tm="100000">
                                          <p:val>
                                            <p:strVal val="#ppt_h"/>
                                          </p:val>
                                        </p:tav>
                                      </p:tavLst>
                                    </p:anim>
                                    <p:animEffect transition="in" filter="fade">
                                      <p:cBhvr>
                                        <p:cTn id="13"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sp>
        <p:nvSpPr>
          <p:cNvPr id="2" name="Прямоугольник 1"/>
          <p:cNvSpPr/>
          <p:nvPr/>
        </p:nvSpPr>
        <p:spPr>
          <a:xfrm>
            <a:off x="683568" y="0"/>
            <a:ext cx="7992888" cy="830997"/>
          </a:xfrm>
          <a:prstGeom prst="rect">
            <a:avLst/>
          </a:prstGeom>
        </p:spPr>
        <p:txBody>
          <a:bodyPr wrap="square">
            <a:spAutoFit/>
          </a:bodyPr>
          <a:lstStyle/>
          <a:p>
            <a:r>
              <a:rPr lang="ru-RU" sz="4800" b="1" dirty="0">
                <a:solidFill>
                  <a:srgbClr val="0070C0"/>
                </a:solidFill>
                <a:latin typeface="Monotype Corsiva" panose="03010101010201010101" pitchFamily="66" charset="0"/>
              </a:rPr>
              <a:t>Гаухария Валиуллина - </a:t>
            </a:r>
            <a:r>
              <a:rPr lang="ru-RU" sz="4800" b="1" dirty="0" smtClean="0">
                <a:solidFill>
                  <a:srgbClr val="0070C0"/>
                </a:solidFill>
                <a:latin typeface="Monotype Corsiva" panose="03010101010201010101" pitchFamily="66" charset="0"/>
              </a:rPr>
              <a:t>Зарипова</a:t>
            </a:r>
            <a:endParaRPr lang="ru-RU" sz="4800" b="1" dirty="0">
              <a:solidFill>
                <a:srgbClr val="0070C0"/>
              </a:solidFill>
              <a:latin typeface="Monotype Corsiva" panose="03010101010201010101" pitchFamily="66" charset="0"/>
            </a:endParaRPr>
          </a:p>
        </p:txBody>
      </p:sp>
      <p:sp>
        <p:nvSpPr>
          <p:cNvPr id="9" name="TextBox 8"/>
          <p:cNvSpPr txBox="1"/>
          <p:nvPr/>
        </p:nvSpPr>
        <p:spPr>
          <a:xfrm>
            <a:off x="4283968" y="2077222"/>
            <a:ext cx="5106207" cy="3108543"/>
          </a:xfrm>
          <a:prstGeom prst="rect">
            <a:avLst/>
          </a:prstGeom>
          <a:noFill/>
        </p:spPr>
        <p:txBody>
          <a:bodyPr wrap="square" rtlCol="0">
            <a:spAutoFit/>
          </a:bodyPr>
          <a:lstStyle/>
          <a:p>
            <a:r>
              <a:rPr lang="ru-RU" sz="2800" dirty="0" smtClean="0">
                <a:latin typeface="Monotype Corsiva" panose="03010101010201010101" pitchFamily="66" charset="0"/>
              </a:rPr>
              <a:t>               </a:t>
            </a:r>
            <a:r>
              <a:rPr lang="ru-RU" sz="2800" dirty="0" err="1" smtClean="0">
                <a:latin typeface="Monotype Corsiva" panose="03010101010201010101" pitchFamily="66" charset="0"/>
              </a:rPr>
              <a:t>Авылым</a:t>
            </a:r>
            <a:endParaRPr lang="ru-RU" sz="2800" dirty="0" smtClean="0">
              <a:latin typeface="Monotype Corsiva" panose="03010101010201010101" pitchFamily="66" charset="0"/>
            </a:endParaRPr>
          </a:p>
          <a:p>
            <a:pPr>
              <a:lnSpc>
                <a:spcPct val="150000"/>
              </a:lnSpc>
            </a:pPr>
            <a:r>
              <a:rPr lang="ru-RU" sz="2800" dirty="0" smtClean="0">
                <a:latin typeface="Monotype Corsiva" panose="03010101010201010101" pitchFamily="66" charset="0"/>
              </a:rPr>
              <a:t>«…</a:t>
            </a:r>
            <a:r>
              <a:rPr lang="ru-RU" sz="2800" dirty="0" err="1" smtClean="0">
                <a:latin typeface="Monotype Corsiva" panose="03010101010201010101" pitchFamily="66" charset="0"/>
              </a:rPr>
              <a:t>Туган</a:t>
            </a:r>
            <a:r>
              <a:rPr lang="ru-RU" sz="2800" dirty="0" smtClean="0">
                <a:latin typeface="Monotype Corsiva" panose="03010101010201010101" pitchFamily="66" charset="0"/>
              </a:rPr>
              <a:t> </a:t>
            </a:r>
            <a:r>
              <a:rPr lang="tt-RU" sz="2800" dirty="0" smtClean="0">
                <a:latin typeface="Monotype Corsiva" panose="03010101010201010101" pitchFamily="66" charset="0"/>
              </a:rPr>
              <a:t>җ</a:t>
            </a:r>
            <a:r>
              <a:rPr lang="ru-RU" sz="2800" dirty="0" err="1" smtClean="0">
                <a:latin typeface="Monotype Corsiva" panose="03010101010201010101" pitchFamily="66" charset="0"/>
              </a:rPr>
              <a:t>ирем</a:t>
            </a:r>
            <a:r>
              <a:rPr lang="ru-RU" sz="2800" dirty="0">
                <a:latin typeface="Monotype Corsiva" panose="03010101010201010101" pitchFamily="66" charset="0"/>
              </a:rPr>
              <a:t>, </a:t>
            </a:r>
            <a:r>
              <a:rPr lang="ru-RU" sz="2800" dirty="0" err="1">
                <a:latin typeface="Monotype Corsiva" panose="03010101010201010101" pitchFamily="66" charset="0"/>
              </a:rPr>
              <a:t>туган</a:t>
            </a:r>
            <a:r>
              <a:rPr lang="ru-RU" sz="2800" dirty="0">
                <a:latin typeface="Monotype Corsiva" panose="03010101010201010101" pitchFamily="66" charset="0"/>
              </a:rPr>
              <a:t> </a:t>
            </a:r>
            <a:r>
              <a:rPr lang="ru-RU" sz="2800" dirty="0" err="1">
                <a:latin typeface="Monotype Corsiva" panose="03010101010201010101" pitchFamily="66" charset="0"/>
              </a:rPr>
              <a:t>авылым</a:t>
            </a:r>
            <a:r>
              <a:rPr lang="ru-RU" sz="2800" dirty="0">
                <a:latin typeface="Monotype Corsiva" panose="03010101010201010101" pitchFamily="66" charset="0"/>
              </a:rPr>
              <a:t>, </a:t>
            </a:r>
          </a:p>
          <a:p>
            <a:pPr>
              <a:lnSpc>
                <a:spcPct val="150000"/>
              </a:lnSpc>
            </a:pPr>
            <a:r>
              <a:rPr lang="ru-RU" sz="2800" dirty="0">
                <a:latin typeface="Monotype Corsiva" panose="03010101010201010101" pitchFamily="66" charset="0"/>
              </a:rPr>
              <a:t>Олы </a:t>
            </a:r>
            <a:r>
              <a:rPr lang="ru-RU" sz="2800" dirty="0" err="1" smtClean="0">
                <a:latin typeface="Monotype Corsiva" panose="03010101010201010101" pitchFamily="66" charset="0"/>
              </a:rPr>
              <a:t>юлның</a:t>
            </a:r>
            <a:r>
              <a:rPr lang="ru-RU" sz="2800" dirty="0" smtClean="0">
                <a:latin typeface="Monotype Corsiva" panose="03010101010201010101" pitchFamily="66" charset="0"/>
              </a:rPr>
              <a:t> </a:t>
            </a:r>
            <a:r>
              <a:rPr lang="ru-RU" sz="2800" dirty="0" err="1">
                <a:latin typeface="Monotype Corsiva" panose="03010101010201010101" pitchFamily="66" charset="0"/>
              </a:rPr>
              <a:t>чатында</a:t>
            </a:r>
            <a:r>
              <a:rPr lang="ru-RU" sz="2800" dirty="0">
                <a:latin typeface="Monotype Corsiva" panose="03010101010201010101" pitchFamily="66" charset="0"/>
              </a:rPr>
              <a:t>. </a:t>
            </a:r>
          </a:p>
          <a:p>
            <a:pPr>
              <a:lnSpc>
                <a:spcPct val="150000"/>
              </a:lnSpc>
            </a:pPr>
            <a:r>
              <a:rPr lang="ru-RU" sz="2800" dirty="0" err="1">
                <a:latin typeface="Monotype Corsiva" panose="03010101010201010101" pitchFamily="66" charset="0"/>
              </a:rPr>
              <a:t>Сагынганда</a:t>
            </a:r>
            <a:r>
              <a:rPr lang="ru-RU" sz="2800" dirty="0">
                <a:latin typeface="Monotype Corsiva" panose="03010101010201010101" pitchFamily="66" charset="0"/>
              </a:rPr>
              <a:t> </a:t>
            </a:r>
            <a:r>
              <a:rPr lang="ru-RU" sz="2800" dirty="0" err="1">
                <a:latin typeface="Monotype Corsiva" panose="03010101010201010101" pitchFamily="66" charset="0"/>
              </a:rPr>
              <a:t>карар</a:t>
            </a:r>
            <a:r>
              <a:rPr lang="ru-RU" sz="2800" dirty="0">
                <a:latin typeface="Monotype Corsiva" panose="03010101010201010101" pitchFamily="66" charset="0"/>
              </a:rPr>
              <a:t> идем, </a:t>
            </a:r>
          </a:p>
          <a:p>
            <a:pPr>
              <a:lnSpc>
                <a:spcPct val="150000"/>
              </a:lnSpc>
            </a:pPr>
            <a:r>
              <a:rPr lang="ru-RU" sz="2800" dirty="0" err="1">
                <a:latin typeface="Monotype Corsiva" panose="03010101010201010101" pitchFamily="66" charset="0"/>
              </a:rPr>
              <a:t>Алмагачлар</a:t>
            </a:r>
            <a:r>
              <a:rPr lang="ru-RU" sz="2800" dirty="0">
                <a:latin typeface="Monotype Corsiva" panose="03010101010201010101" pitchFamily="66" charset="0"/>
              </a:rPr>
              <a:t> </a:t>
            </a:r>
            <a:r>
              <a:rPr lang="ru-RU" sz="2800" dirty="0" err="1" smtClean="0">
                <a:latin typeface="Monotype Corsiva" panose="03010101010201010101" pitchFamily="66" charset="0"/>
              </a:rPr>
              <a:t>артында</a:t>
            </a:r>
            <a:r>
              <a:rPr lang="ru-RU" sz="2800" dirty="0" smtClean="0">
                <a:latin typeface="Monotype Corsiva" panose="03010101010201010101" pitchFamily="66" charset="0"/>
              </a:rPr>
              <a:t>….»</a:t>
            </a:r>
            <a:endParaRPr lang="ru-RU" sz="2800" dirty="0">
              <a:latin typeface="Monotype Corsiva" panose="03010101010201010101" pitchFamily="66" charset="0"/>
            </a:endParaRPr>
          </a:p>
        </p:txBody>
      </p:sp>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33182" t="24970" r="10727" b="26545"/>
          <a:stretch/>
        </p:blipFill>
        <p:spPr>
          <a:xfrm rot="5400000">
            <a:off x="-319865" y="2120226"/>
            <a:ext cx="4887183" cy="31683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08780387"/>
      </p:ext>
    </p:extLst>
  </p:cSld>
  <p:clrMapOvr>
    <a:masterClrMapping/>
  </p:clrMapOvr>
  <mc:AlternateContent xmlns:mc="http://schemas.openxmlformats.org/markup-compatibility/2006" xmlns:p14="http://schemas.microsoft.com/office/powerpoint/2010/main">
    <mc:Choice Requires="p14">
      <p:transition spd="slow" p14:dur="1500" advTm="10000">
        <p:split orient="vert"/>
      </p:transition>
    </mc:Choice>
    <mc:Fallback xmlns="">
      <p:transition spd="slow" advTm="10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500"/>
                                        <p:tgtEl>
                                          <p:spTgt spid="2"/>
                                        </p:tgtEl>
                                      </p:cBhvr>
                                    </p:animEffect>
                                  </p:childTnLst>
                                </p:cTn>
                              </p:par>
                            </p:childTnLst>
                          </p:cTn>
                        </p:par>
                        <p:par>
                          <p:cTn id="8" fill="hold">
                            <p:stCondLst>
                              <p:cond delay="1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anim calcmode="lin" valueType="num">
                                      <p:cBhvr>
                                        <p:cTn id="12" dur="2000" fill="hold"/>
                                        <p:tgtEl>
                                          <p:spTgt spid="4"/>
                                        </p:tgtEl>
                                        <p:attrNameLst>
                                          <p:attrName>ppt_x</p:attrName>
                                        </p:attrNameLst>
                                      </p:cBhvr>
                                      <p:tavLst>
                                        <p:tav tm="0">
                                          <p:val>
                                            <p:strVal val="#ppt_x"/>
                                          </p:val>
                                        </p:tav>
                                        <p:tav tm="100000">
                                          <p:val>
                                            <p:strVal val="#ppt_x"/>
                                          </p:val>
                                        </p:tav>
                                      </p:tavLst>
                                    </p:anim>
                                    <p:anim calcmode="lin" valueType="num">
                                      <p:cBhvr>
                                        <p:cTn id="13" dur="2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3500"/>
                            </p:stCondLst>
                            <p:childTnLst>
                              <p:par>
                                <p:cTn id="15" presetID="53"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2000" fill="hold"/>
                                        <p:tgtEl>
                                          <p:spTgt spid="9"/>
                                        </p:tgtEl>
                                        <p:attrNameLst>
                                          <p:attrName>ppt_w</p:attrName>
                                        </p:attrNameLst>
                                      </p:cBhvr>
                                      <p:tavLst>
                                        <p:tav tm="0">
                                          <p:val>
                                            <p:fltVal val="0"/>
                                          </p:val>
                                        </p:tav>
                                        <p:tav tm="100000">
                                          <p:val>
                                            <p:strVal val="#ppt_w"/>
                                          </p:val>
                                        </p:tav>
                                      </p:tavLst>
                                    </p:anim>
                                    <p:anim calcmode="lin" valueType="num">
                                      <p:cBhvr>
                                        <p:cTn id="18" dur="2000" fill="hold"/>
                                        <p:tgtEl>
                                          <p:spTgt spid="9"/>
                                        </p:tgtEl>
                                        <p:attrNameLst>
                                          <p:attrName>ppt_h</p:attrName>
                                        </p:attrNameLst>
                                      </p:cBhvr>
                                      <p:tavLst>
                                        <p:tav tm="0">
                                          <p:val>
                                            <p:fltVal val="0"/>
                                          </p:val>
                                        </p:tav>
                                        <p:tav tm="100000">
                                          <p:val>
                                            <p:strVal val="#ppt_h"/>
                                          </p:val>
                                        </p:tav>
                                      </p:tavLst>
                                    </p:anim>
                                    <p:animEffect transition="in" filter="fade">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pic>
        <p:nvPicPr>
          <p:cNvPr id="4" name="Рисунок 3"/>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3306407" y="694015"/>
            <a:ext cx="2088232" cy="646331"/>
          </a:xfrm>
          <a:prstGeom prst="rect">
            <a:avLst/>
          </a:prstGeom>
          <a:noFill/>
        </p:spPr>
        <p:txBody>
          <a:bodyPr wrap="square" rtlCol="0">
            <a:spAutoFit/>
          </a:bodyPr>
          <a:lstStyle/>
          <a:p>
            <a:r>
              <a:rPr lang="ru-RU" sz="3600" dirty="0" smtClean="0">
                <a:solidFill>
                  <a:srgbClr val="0070C0"/>
                </a:solidFill>
                <a:latin typeface="Monotype Corsiva" panose="03010101010201010101" pitchFamily="66" charset="0"/>
              </a:rPr>
              <a:t>От автора</a:t>
            </a:r>
            <a:endParaRPr lang="ru-RU" sz="3600" dirty="0">
              <a:solidFill>
                <a:srgbClr val="0070C0"/>
              </a:solidFill>
              <a:latin typeface="Monotype Corsiva" panose="03010101010201010101" pitchFamily="66" charset="0"/>
            </a:endParaRPr>
          </a:p>
        </p:txBody>
      </p:sp>
      <p:sp>
        <p:nvSpPr>
          <p:cNvPr id="7" name="TextBox 6"/>
          <p:cNvSpPr txBox="1"/>
          <p:nvPr/>
        </p:nvSpPr>
        <p:spPr>
          <a:xfrm>
            <a:off x="184912" y="1700808"/>
            <a:ext cx="8784976" cy="3831818"/>
          </a:xfrm>
          <a:prstGeom prst="rect">
            <a:avLst/>
          </a:prstGeom>
          <a:noFill/>
        </p:spPr>
        <p:txBody>
          <a:bodyPr wrap="square" rtlCol="0">
            <a:spAutoFit/>
          </a:bodyPr>
          <a:lstStyle/>
          <a:p>
            <a:pPr indent="457200" algn="just">
              <a:lnSpc>
                <a:spcPct val="150000"/>
              </a:lnSpc>
            </a:pPr>
            <a:r>
              <a:rPr lang="ru-RU" dirty="0" smtClean="0">
                <a:latin typeface="Monotype Corsiva" panose="03010101010201010101" pitchFamily="66" charset="0"/>
              </a:rPr>
              <a:t>«Мин </a:t>
            </a:r>
            <a:r>
              <a:rPr lang="ru-RU" dirty="0" err="1" smtClean="0">
                <a:latin typeface="Monotype Corsiva" panose="03010101010201010101" pitchFamily="66" charset="0"/>
              </a:rPr>
              <a:t>Вәлиуллина</a:t>
            </a:r>
            <a:r>
              <a:rPr lang="ru-RU" dirty="0" smtClean="0">
                <a:latin typeface="Monotype Corsiva" panose="03010101010201010101" pitchFamily="66" charset="0"/>
              </a:rPr>
              <a:t> </a:t>
            </a:r>
            <a:r>
              <a:rPr lang="ru-RU" dirty="0">
                <a:latin typeface="Monotype Corsiva" panose="03010101010201010101" pitchFamily="66" charset="0"/>
              </a:rPr>
              <a:t>(3арипова) </a:t>
            </a:r>
            <a:r>
              <a:rPr lang="ru-RU" dirty="0" err="1" smtClean="0">
                <a:latin typeface="Monotype Corsiva" panose="03010101010201010101" pitchFamily="66" charset="0"/>
              </a:rPr>
              <a:t>Гә</a:t>
            </a:r>
            <a:r>
              <a:rPr lang="tt-RU" dirty="0" smtClean="0">
                <a:latin typeface="Monotype Corsiva" panose="03010101010201010101" pitchFamily="66" charset="0"/>
              </a:rPr>
              <a:t>у</a:t>
            </a:r>
            <a:r>
              <a:rPr lang="en-US" dirty="0" smtClean="0">
                <a:latin typeface="Monotype Corsiva" panose="03010101010201010101" pitchFamily="66" charset="0"/>
              </a:rPr>
              <a:t>h</a:t>
            </a:r>
            <a:r>
              <a:rPr lang="ru-RU" dirty="0" err="1" smtClean="0">
                <a:latin typeface="Monotype Corsiva" panose="03010101010201010101" pitchFamily="66" charset="0"/>
              </a:rPr>
              <a:t>әрия</a:t>
            </a:r>
            <a:r>
              <a:rPr lang="ru-RU" dirty="0" smtClean="0">
                <a:latin typeface="Monotype Corsiva" panose="03010101010201010101" pitchFamily="66" charset="0"/>
              </a:rPr>
              <a:t> Бор</a:t>
            </a:r>
            <a:r>
              <a:rPr lang="en-US" dirty="0">
                <a:latin typeface="Monotype Corsiva" panose="03010101010201010101" pitchFamily="66" charset="0"/>
              </a:rPr>
              <a:t>h</a:t>
            </a:r>
            <a:r>
              <a:rPr lang="ru-RU" dirty="0" smtClean="0">
                <a:latin typeface="Monotype Corsiva" panose="03010101010201010101" pitchFamily="66" charset="0"/>
              </a:rPr>
              <a:t>ан </a:t>
            </a:r>
            <a:r>
              <a:rPr lang="ru-RU" dirty="0" err="1">
                <a:latin typeface="Monotype Corsiva" panose="03010101010201010101" pitchFamily="66" charset="0"/>
              </a:rPr>
              <a:t>кызы</a:t>
            </a:r>
            <a:r>
              <a:rPr lang="ru-RU" dirty="0">
                <a:latin typeface="Monotype Corsiva" panose="03010101010201010101" pitchFamily="66" charset="0"/>
              </a:rPr>
              <a:t>. </a:t>
            </a:r>
            <a:r>
              <a:rPr lang="ru-RU" dirty="0" err="1">
                <a:latin typeface="Monotype Corsiva" panose="03010101010201010101" pitchFamily="66" charset="0"/>
              </a:rPr>
              <a:t>Лаеш</a:t>
            </a:r>
            <a:r>
              <a:rPr lang="ru-RU" dirty="0">
                <a:latin typeface="Monotype Corsiva" panose="03010101010201010101" pitchFamily="66" charset="0"/>
              </a:rPr>
              <a:t> районы Кече-</a:t>
            </a:r>
            <a:r>
              <a:rPr lang="ru-RU" dirty="0" err="1">
                <a:latin typeface="Monotype Corsiva" panose="03010101010201010101" pitchFamily="66" charset="0"/>
              </a:rPr>
              <a:t>Елга</a:t>
            </a:r>
            <a:r>
              <a:rPr lang="ru-RU" dirty="0">
                <a:latin typeface="Monotype Corsiva" panose="03010101010201010101" pitchFamily="66" charset="0"/>
              </a:rPr>
              <a:t> </a:t>
            </a:r>
            <a:r>
              <a:rPr lang="ru-RU" dirty="0" err="1" smtClean="0">
                <a:latin typeface="Monotype Corsiva" panose="03010101010201010101" pitchFamily="66" charset="0"/>
              </a:rPr>
              <a:t>авылында</a:t>
            </a:r>
            <a:r>
              <a:rPr lang="ru-RU" dirty="0" smtClean="0">
                <a:latin typeface="Monotype Corsiva" panose="03010101010201010101" pitchFamily="66" charset="0"/>
              </a:rPr>
              <a:t> </a:t>
            </a:r>
            <a:r>
              <a:rPr lang="ru-RU" dirty="0" err="1">
                <a:latin typeface="Monotype Corsiva" panose="03010101010201010101" pitchFamily="66" charset="0"/>
              </a:rPr>
              <a:t>туып</a:t>
            </a:r>
            <a:r>
              <a:rPr lang="ru-RU" dirty="0">
                <a:latin typeface="Monotype Corsiva" panose="03010101010201010101" pitchFamily="66" charset="0"/>
              </a:rPr>
              <a:t>, </a:t>
            </a:r>
            <a:r>
              <a:rPr lang="ru-RU" dirty="0" err="1">
                <a:latin typeface="Monotype Corsiva" panose="03010101010201010101" pitchFamily="66" charset="0"/>
              </a:rPr>
              <a:t>инеш</a:t>
            </a:r>
            <a:r>
              <a:rPr lang="ru-RU" dirty="0">
                <a:latin typeface="Monotype Corsiva" panose="03010101010201010101" pitchFamily="66" charset="0"/>
              </a:rPr>
              <a:t> </a:t>
            </a:r>
            <a:r>
              <a:rPr lang="ru-RU" dirty="0" err="1">
                <a:latin typeface="Monotype Corsiva" panose="03010101010201010101" pitchFamily="66" charset="0"/>
              </a:rPr>
              <a:t>буйларында</a:t>
            </a:r>
            <a:r>
              <a:rPr lang="ru-RU" dirty="0">
                <a:latin typeface="Monotype Corsiva" panose="03010101010201010101" pitchFamily="66" charset="0"/>
              </a:rPr>
              <a:t> су </a:t>
            </a:r>
            <a:r>
              <a:rPr lang="ru-RU" dirty="0" err="1" smtClean="0">
                <a:latin typeface="Monotype Corsiva" panose="03010101010201010101" pitchFamily="66" charset="0"/>
              </a:rPr>
              <a:t>коенып</a:t>
            </a:r>
            <a:r>
              <a:rPr lang="ru-RU" dirty="0" smtClean="0">
                <a:latin typeface="Monotype Corsiva" panose="03010101010201010101" pitchFamily="66" charset="0"/>
              </a:rPr>
              <a:t>, </a:t>
            </a:r>
            <a:r>
              <a:rPr lang="ru-RU" dirty="0" err="1" smtClean="0">
                <a:latin typeface="Monotype Corsiva" panose="03010101010201010101" pitchFamily="66" charset="0"/>
              </a:rPr>
              <a:t>Атау</a:t>
            </a:r>
            <a:r>
              <a:rPr lang="ru-RU" dirty="0" smtClean="0">
                <a:latin typeface="Monotype Corsiva" panose="03010101010201010101" pitchFamily="66" charset="0"/>
              </a:rPr>
              <a:t> </a:t>
            </a:r>
            <a:r>
              <a:rPr lang="ru-RU" dirty="0" err="1">
                <a:latin typeface="Monotype Corsiva" panose="03010101010201010101" pitchFamily="66" charset="0"/>
              </a:rPr>
              <a:t>сукмакларында</a:t>
            </a:r>
            <a:r>
              <a:rPr lang="ru-RU" dirty="0">
                <a:latin typeface="Monotype Corsiva" panose="03010101010201010101" pitchFamily="66" charset="0"/>
              </a:rPr>
              <a:t> </a:t>
            </a:r>
            <a:r>
              <a:rPr lang="ru-RU" dirty="0" err="1">
                <a:latin typeface="Monotype Corsiva" panose="03010101010201010101" pitchFamily="66" charset="0"/>
              </a:rPr>
              <a:t>шаярып</a:t>
            </a:r>
            <a:r>
              <a:rPr lang="ru-RU" dirty="0">
                <a:latin typeface="Monotype Corsiva" panose="03010101010201010101" pitchFamily="66" charset="0"/>
              </a:rPr>
              <a:t>, чая </a:t>
            </a:r>
            <a:r>
              <a:rPr lang="ru-RU" dirty="0" err="1">
                <a:latin typeface="Monotype Corsiva" panose="03010101010201010101" pitchFamily="66" charset="0"/>
              </a:rPr>
              <a:t>кыз</a:t>
            </a:r>
            <a:r>
              <a:rPr lang="ru-RU" dirty="0">
                <a:latin typeface="Monotype Corsiva" panose="03010101010201010101" pitchFamily="66" charset="0"/>
              </a:rPr>
              <a:t> </a:t>
            </a:r>
            <a:r>
              <a:rPr lang="ru-RU" dirty="0" err="1">
                <a:latin typeface="Monotype Corsiva" panose="03010101010201010101" pitchFamily="66" charset="0"/>
              </a:rPr>
              <a:t>булып</a:t>
            </a:r>
            <a:r>
              <a:rPr lang="ru-RU" dirty="0">
                <a:latin typeface="Monotype Corsiva" panose="03010101010201010101" pitchFamily="66" charset="0"/>
              </a:rPr>
              <a:t> </a:t>
            </a:r>
            <a:r>
              <a:rPr lang="tt-RU" dirty="0" err="1" smtClean="0">
                <a:latin typeface="Monotype Corsiva" panose="03010101010201010101" pitchFamily="66" charset="0"/>
              </a:rPr>
              <a:t>ү</a:t>
            </a:r>
            <a:r>
              <a:rPr lang="ru-RU" dirty="0" err="1" smtClean="0">
                <a:latin typeface="Monotype Corsiva" panose="03010101010201010101" pitchFamily="66" charset="0"/>
              </a:rPr>
              <a:t>скәнмен</a:t>
            </a:r>
            <a:r>
              <a:rPr lang="ru-RU" dirty="0">
                <a:latin typeface="Monotype Corsiva" panose="03010101010201010101" pitchFamily="66" charset="0"/>
              </a:rPr>
              <a:t>. </a:t>
            </a:r>
            <a:r>
              <a:rPr lang="ru-RU" dirty="0" err="1" smtClean="0">
                <a:latin typeface="Monotype Corsiva" panose="03010101010201010101" pitchFamily="66" charset="0"/>
              </a:rPr>
              <a:t>Гаиләдә</a:t>
            </a:r>
            <a:r>
              <a:rPr lang="ru-RU" dirty="0" smtClean="0">
                <a:latin typeface="Monotype Corsiva" panose="03010101010201010101" pitchFamily="66" charset="0"/>
              </a:rPr>
              <a:t> </a:t>
            </a:r>
            <a:r>
              <a:rPr lang="ru-RU" dirty="0">
                <a:latin typeface="Monotype Corsiva" panose="03010101010201010101" pitchFamily="66" charset="0"/>
              </a:rPr>
              <a:t>4 </a:t>
            </a:r>
            <a:r>
              <a:rPr lang="ru-RU" dirty="0" err="1">
                <a:latin typeface="Monotype Corsiva" panose="03010101010201010101" pitchFamily="66" charset="0"/>
              </a:rPr>
              <a:t>нче</a:t>
            </a:r>
            <a:r>
              <a:rPr lang="ru-RU" dirty="0">
                <a:latin typeface="Monotype Corsiva" panose="03010101010201010101" pitchFamily="66" charset="0"/>
              </a:rPr>
              <a:t> бала </a:t>
            </a:r>
            <a:r>
              <a:rPr lang="ru-RU" dirty="0" err="1">
                <a:latin typeface="Monotype Corsiva" panose="03010101010201010101" pitchFamily="66" charset="0"/>
              </a:rPr>
              <a:t>булып</a:t>
            </a:r>
            <a:r>
              <a:rPr lang="ru-RU" dirty="0">
                <a:latin typeface="Monotype Corsiva" panose="03010101010201010101" pitchFamily="66" charset="0"/>
              </a:rPr>
              <a:t>, 1965 </a:t>
            </a:r>
            <a:r>
              <a:rPr lang="ru-RU" dirty="0" err="1">
                <a:latin typeface="Monotype Corsiva" panose="03010101010201010101" pitchFamily="66" charset="0"/>
              </a:rPr>
              <a:t>нче</a:t>
            </a:r>
            <a:r>
              <a:rPr lang="ru-RU" dirty="0">
                <a:latin typeface="Monotype Corsiva" panose="03010101010201010101" pitchFamily="66" charset="0"/>
              </a:rPr>
              <a:t> </a:t>
            </a:r>
            <a:r>
              <a:rPr lang="ru-RU" dirty="0" err="1" smtClean="0">
                <a:latin typeface="Monotype Corsiva" panose="03010101010201010101" pitchFamily="66" charset="0"/>
              </a:rPr>
              <a:t>елның</a:t>
            </a:r>
            <a:r>
              <a:rPr lang="ru-RU" dirty="0" smtClean="0">
                <a:latin typeface="Monotype Corsiva" panose="03010101010201010101" pitchFamily="66" charset="0"/>
              </a:rPr>
              <a:t>, </a:t>
            </a:r>
            <a:r>
              <a:rPr lang="ru-RU" dirty="0" err="1">
                <a:latin typeface="Monotype Corsiva" panose="03010101010201010101" pitchFamily="66" charset="0"/>
              </a:rPr>
              <a:t>язгы</a:t>
            </a:r>
            <a:r>
              <a:rPr lang="ru-RU" dirty="0">
                <a:latin typeface="Monotype Corsiva" panose="03010101010201010101" pitchFamily="66" charset="0"/>
              </a:rPr>
              <a:t> </a:t>
            </a:r>
            <a:r>
              <a:rPr lang="ru-RU" dirty="0" err="1">
                <a:latin typeface="Monotype Corsiva" panose="03010101010201010101" pitchFamily="66" charset="0"/>
              </a:rPr>
              <a:t>матур</a:t>
            </a:r>
            <a:r>
              <a:rPr lang="ru-RU" dirty="0">
                <a:latin typeface="Monotype Corsiva" panose="03010101010201010101" pitchFamily="66" charset="0"/>
              </a:rPr>
              <a:t> </a:t>
            </a:r>
            <a:r>
              <a:rPr lang="ru-RU" dirty="0" err="1">
                <a:latin typeface="Monotype Corsiva" panose="03010101010201010101" pitchFamily="66" charset="0"/>
              </a:rPr>
              <a:t>бер</a:t>
            </a:r>
            <a:r>
              <a:rPr lang="ru-RU" dirty="0">
                <a:latin typeface="Monotype Corsiva" panose="03010101010201010101" pitchFamily="66" charset="0"/>
              </a:rPr>
              <a:t> </a:t>
            </a:r>
            <a:r>
              <a:rPr lang="ru-RU" dirty="0" err="1" smtClean="0">
                <a:latin typeface="Monotype Corsiva" panose="03010101010201010101" pitchFamily="66" charset="0"/>
              </a:rPr>
              <a:t>иртәсендә</a:t>
            </a:r>
            <a:r>
              <a:rPr lang="ru-RU" dirty="0" smtClean="0">
                <a:latin typeface="Monotype Corsiva" panose="03010101010201010101" pitchFamily="66" charset="0"/>
              </a:rPr>
              <a:t> </a:t>
            </a:r>
            <a:r>
              <a:rPr lang="ru-RU" dirty="0">
                <a:latin typeface="Monotype Corsiva" panose="03010101010201010101" pitchFamily="66" charset="0"/>
              </a:rPr>
              <a:t>- 31 </a:t>
            </a:r>
            <a:r>
              <a:rPr lang="ru-RU" dirty="0" err="1">
                <a:latin typeface="Monotype Corsiva" panose="03010101010201010101" pitchFamily="66" charset="0"/>
              </a:rPr>
              <a:t>нче</a:t>
            </a:r>
            <a:r>
              <a:rPr lang="ru-RU" dirty="0">
                <a:latin typeface="Monotype Corsiva" panose="03010101010201010101" pitchFamily="66" charset="0"/>
              </a:rPr>
              <a:t> май </a:t>
            </a:r>
            <a:r>
              <a:rPr lang="ru-RU" dirty="0" err="1" smtClean="0">
                <a:latin typeface="Monotype Corsiva" panose="03010101010201010101" pitchFamily="66" charset="0"/>
              </a:rPr>
              <a:t>көнне</a:t>
            </a:r>
            <a:r>
              <a:rPr lang="ru-RU" dirty="0" smtClean="0">
                <a:latin typeface="Monotype Corsiva" panose="03010101010201010101" pitchFamily="66" charset="0"/>
              </a:rPr>
              <a:t> </a:t>
            </a:r>
            <a:r>
              <a:rPr lang="ru-RU" dirty="0" err="1" smtClean="0">
                <a:latin typeface="Monotype Corsiva" panose="03010101010201010101" pitchFamily="66" charset="0"/>
              </a:rPr>
              <a:t>дөньяга</a:t>
            </a:r>
            <a:r>
              <a:rPr lang="ru-RU" dirty="0" smtClean="0">
                <a:latin typeface="Monotype Corsiva" panose="03010101010201010101" pitchFamily="66" charset="0"/>
              </a:rPr>
              <a:t> </a:t>
            </a:r>
            <a:r>
              <a:rPr lang="ru-RU" dirty="0" err="1" smtClean="0">
                <a:latin typeface="Monotype Corsiva" panose="03010101010201010101" pitchFamily="66" charset="0"/>
              </a:rPr>
              <a:t>килгәнмен</a:t>
            </a:r>
            <a:r>
              <a:rPr lang="ru-RU" dirty="0">
                <a:latin typeface="Monotype Corsiva" panose="03010101010201010101" pitchFamily="66" charset="0"/>
              </a:rPr>
              <a:t>. </a:t>
            </a:r>
            <a:r>
              <a:rPr lang="ru-RU" dirty="0" err="1" smtClean="0">
                <a:latin typeface="Monotype Corsiva" panose="03010101010201010101" pitchFamily="66" charset="0"/>
              </a:rPr>
              <a:t>Әнием</a:t>
            </a:r>
            <a:r>
              <a:rPr lang="ru-RU" dirty="0" smtClean="0">
                <a:latin typeface="Monotype Corsiva" panose="03010101010201010101" pitchFamily="66" charset="0"/>
              </a:rPr>
              <a:t> </a:t>
            </a:r>
            <a:r>
              <a:rPr lang="ru-RU" dirty="0" err="1" smtClean="0">
                <a:latin typeface="Monotype Corsiva" panose="03010101010201010101" pitchFamily="66" charset="0"/>
              </a:rPr>
              <a:t>кинәт</a:t>
            </a:r>
            <a:r>
              <a:rPr lang="ru-RU" dirty="0" smtClean="0">
                <a:latin typeface="Monotype Corsiva" panose="03010101010201010101" pitchFamily="66" charset="0"/>
              </a:rPr>
              <a:t> </a:t>
            </a:r>
            <a:r>
              <a:rPr lang="ru-RU" dirty="0" err="1" smtClean="0">
                <a:latin typeface="Monotype Corsiva" panose="03010101010201010101" pitchFamily="66" charset="0"/>
              </a:rPr>
              <a:t>авырып</a:t>
            </a:r>
            <a:r>
              <a:rPr lang="ru-RU" dirty="0">
                <a:latin typeface="Monotype Corsiva" panose="03010101010201010101" pitchFamily="66" charset="0"/>
              </a:rPr>
              <a:t>, </a:t>
            </a:r>
            <a:r>
              <a:rPr lang="ru-RU" dirty="0" err="1">
                <a:latin typeface="Monotype Corsiva" panose="03010101010201010101" pitchFamily="66" charset="0"/>
              </a:rPr>
              <a:t>Казанга</a:t>
            </a:r>
            <a:r>
              <a:rPr lang="ru-RU" dirty="0">
                <a:latin typeface="Monotype Corsiva" panose="03010101010201010101" pitchFamily="66" charset="0"/>
              </a:rPr>
              <a:t> </a:t>
            </a:r>
            <a:r>
              <a:rPr lang="ru-RU" dirty="0" err="1" smtClean="0">
                <a:latin typeface="Monotype Corsiva" panose="03010101010201010101" pitchFamily="66" charset="0"/>
              </a:rPr>
              <a:t>бәрәңге</a:t>
            </a:r>
            <a:r>
              <a:rPr lang="ru-RU" dirty="0" smtClean="0">
                <a:latin typeface="Monotype Corsiva" panose="03010101010201010101" pitchFamily="66" charset="0"/>
              </a:rPr>
              <a:t> </a:t>
            </a:r>
            <a:r>
              <a:rPr lang="ru-RU" dirty="0" err="1">
                <a:latin typeface="Monotype Corsiva" panose="03010101010201010101" pitchFamily="66" charset="0"/>
              </a:rPr>
              <a:t>сата</a:t>
            </a:r>
            <a:r>
              <a:rPr lang="ru-RU" dirty="0">
                <a:latin typeface="Monotype Corsiva" panose="03010101010201010101" pitchFamily="66" charset="0"/>
              </a:rPr>
              <a:t> </a:t>
            </a:r>
            <a:r>
              <a:rPr lang="ru-RU" dirty="0" err="1">
                <a:latin typeface="Monotype Corsiva" panose="03010101010201010101" pitchFamily="66" charset="0"/>
              </a:rPr>
              <a:t>барган</a:t>
            </a:r>
            <a:r>
              <a:rPr lang="ru-RU" dirty="0">
                <a:latin typeface="Monotype Corsiva" panose="03010101010201010101" pitchFamily="66" charset="0"/>
              </a:rPr>
              <a:t> </a:t>
            </a:r>
            <a:r>
              <a:rPr lang="ru-RU" dirty="0" err="1" smtClean="0">
                <a:latin typeface="Monotype Corsiva" panose="03010101010201010101" pitchFamily="66" charset="0"/>
              </a:rPr>
              <a:t>җиреннән</a:t>
            </a:r>
            <a:r>
              <a:rPr lang="ru-RU" dirty="0" smtClean="0">
                <a:latin typeface="Monotype Corsiva" panose="03010101010201010101" pitchFamily="66" charset="0"/>
              </a:rPr>
              <a:t> </a:t>
            </a:r>
            <a:r>
              <a:rPr lang="ru-RU" dirty="0">
                <a:latin typeface="Monotype Corsiva" panose="03010101010201010101" pitchFamily="66" charset="0"/>
              </a:rPr>
              <a:t>мине </a:t>
            </a:r>
            <a:r>
              <a:rPr lang="ru-RU" dirty="0" err="1">
                <a:latin typeface="Monotype Corsiva" panose="03010101010201010101" pitchFamily="66" charset="0"/>
              </a:rPr>
              <a:t>алып</a:t>
            </a:r>
            <a:r>
              <a:rPr lang="ru-RU" dirty="0">
                <a:latin typeface="Monotype Corsiva" panose="03010101010201010101" pitchFamily="66" charset="0"/>
              </a:rPr>
              <a:t> </a:t>
            </a:r>
            <a:r>
              <a:rPr lang="ru-RU" dirty="0" err="1" smtClean="0">
                <a:latin typeface="Monotype Corsiva" panose="03010101010201010101" pitchFamily="66" charset="0"/>
              </a:rPr>
              <a:t>кайта</a:t>
            </a:r>
            <a:r>
              <a:rPr lang="ru-RU" dirty="0">
                <a:latin typeface="Monotype Corsiva" panose="03010101010201010101" pitchFamily="66" charset="0"/>
              </a:rPr>
              <a:t>.</a:t>
            </a:r>
          </a:p>
          <a:p>
            <a:pPr indent="457200" algn="just">
              <a:lnSpc>
                <a:spcPct val="150000"/>
              </a:lnSpc>
            </a:pPr>
            <a:r>
              <a:rPr lang="ru-RU" dirty="0" smtClean="0">
                <a:latin typeface="Monotype Corsiva" panose="03010101010201010101" pitchFamily="66" charset="0"/>
              </a:rPr>
              <a:t> </a:t>
            </a:r>
            <a:r>
              <a:rPr lang="ru-RU" dirty="0" err="1" smtClean="0">
                <a:latin typeface="Monotype Corsiva" panose="03010101010201010101" pitchFamily="66" charset="0"/>
              </a:rPr>
              <a:t>Әби</a:t>
            </a:r>
            <a:r>
              <a:rPr lang="ru-RU" dirty="0" smtClean="0">
                <a:latin typeface="Monotype Corsiva" panose="03010101010201010101" pitchFamily="66" charset="0"/>
              </a:rPr>
              <a:t> </a:t>
            </a:r>
            <a:r>
              <a:rPr lang="ru-RU" dirty="0" err="1" smtClean="0">
                <a:latin typeface="Monotype Corsiva" panose="03010101010201010101" pitchFamily="66" charset="0"/>
              </a:rPr>
              <a:t>белән</a:t>
            </a:r>
            <a:r>
              <a:rPr lang="ru-RU" dirty="0" smtClean="0">
                <a:latin typeface="Monotype Corsiva" panose="03010101010201010101" pitchFamily="66" charset="0"/>
              </a:rPr>
              <a:t> </a:t>
            </a:r>
            <a:r>
              <a:rPr lang="ru-RU" dirty="0" err="1">
                <a:latin typeface="Monotype Corsiva" panose="03010101010201010101" pitchFamily="66" charset="0"/>
              </a:rPr>
              <a:t>бабай</a:t>
            </a:r>
            <a:r>
              <a:rPr lang="ru-RU" dirty="0">
                <a:latin typeface="Monotype Corsiva" panose="03010101010201010101" pitchFamily="66" charset="0"/>
              </a:rPr>
              <a:t> мине, </a:t>
            </a:r>
            <a:r>
              <a:rPr lang="ru-RU" dirty="0" err="1">
                <a:latin typeface="Monotype Corsiva" panose="03010101010201010101" pitchFamily="66" charset="0"/>
              </a:rPr>
              <a:t>котырышканда</a:t>
            </a:r>
            <a:r>
              <a:rPr lang="ru-RU" dirty="0" smtClean="0">
                <a:latin typeface="Monotype Corsiva" panose="03010101010201010101" pitchFamily="66" charset="0"/>
              </a:rPr>
              <a:t>: "</a:t>
            </a:r>
            <a:r>
              <a:rPr lang="ru-RU" dirty="0">
                <a:latin typeface="Monotype Corsiva" panose="03010101010201010101" pitchFamily="66" charset="0"/>
              </a:rPr>
              <a:t>Сине </a:t>
            </a:r>
            <a:r>
              <a:rPr lang="ru-RU" dirty="0" err="1">
                <a:latin typeface="Monotype Corsiva" panose="03010101010201010101" pitchFamily="66" charset="0"/>
              </a:rPr>
              <a:t>Казанда</a:t>
            </a:r>
            <a:r>
              <a:rPr lang="ru-RU" dirty="0">
                <a:latin typeface="Monotype Corsiva" panose="03010101010201010101" pitchFamily="66" charset="0"/>
              </a:rPr>
              <a:t> </a:t>
            </a:r>
            <a:r>
              <a:rPr lang="ru-RU" dirty="0" err="1" smtClean="0">
                <a:latin typeface="Monotype Corsiva" panose="03010101010201010101" pitchFamily="66" charset="0"/>
              </a:rPr>
              <a:t>алыштырып</a:t>
            </a:r>
            <a:r>
              <a:rPr lang="ru-RU" dirty="0" smtClean="0">
                <a:latin typeface="Monotype Corsiva" panose="03010101010201010101" pitchFamily="66" charset="0"/>
              </a:rPr>
              <a:t> </a:t>
            </a:r>
            <a:r>
              <a:rPr lang="ru-RU" dirty="0" err="1" smtClean="0">
                <a:latin typeface="Monotype Corsiva" panose="03010101010201010101" pitchFamily="66" charset="0"/>
              </a:rPr>
              <a:t>кайтарганнар</a:t>
            </a:r>
            <a:r>
              <a:rPr lang="ru-RU" dirty="0">
                <a:latin typeface="Monotype Corsiva" panose="03010101010201010101" pitchFamily="66" charset="0"/>
              </a:rPr>
              <a:t>,"- </a:t>
            </a:r>
            <a:r>
              <a:rPr lang="ru-RU" dirty="0" err="1" smtClean="0">
                <a:latin typeface="Monotype Corsiva" panose="03010101010201010101" pitchFamily="66" charset="0"/>
              </a:rPr>
              <a:t>дип</a:t>
            </a:r>
            <a:r>
              <a:rPr lang="ru-RU" dirty="0" smtClean="0">
                <a:latin typeface="Monotype Corsiva" panose="03010101010201010101" pitchFamily="66" charset="0"/>
              </a:rPr>
              <a:t> </a:t>
            </a:r>
            <a:r>
              <a:rPr lang="ru-RU" dirty="0" err="1">
                <a:latin typeface="Monotype Corsiva" panose="03010101010201010101" pitchFamily="66" charset="0"/>
              </a:rPr>
              <a:t>орышалар</a:t>
            </a:r>
            <a:r>
              <a:rPr lang="ru-RU" dirty="0">
                <a:latin typeface="Monotype Corsiva" panose="03010101010201010101" pitchFamily="66" charset="0"/>
              </a:rPr>
              <a:t> </a:t>
            </a:r>
            <a:r>
              <a:rPr lang="ru-RU" dirty="0" err="1">
                <a:latin typeface="Monotype Corsiva" panose="03010101010201010101" pitchFamily="66" charset="0"/>
              </a:rPr>
              <a:t>иде</a:t>
            </a:r>
            <a:r>
              <a:rPr lang="ru-RU" dirty="0">
                <a:latin typeface="Monotype Corsiva" panose="03010101010201010101" pitchFamily="66" charset="0"/>
              </a:rPr>
              <a:t>. </a:t>
            </a:r>
            <a:r>
              <a:rPr lang="ru-RU" dirty="0" err="1" smtClean="0">
                <a:latin typeface="Monotype Corsiva" panose="03010101010201010101" pitchFamily="66" charset="0"/>
              </a:rPr>
              <a:t>Кечкенәдән</a:t>
            </a:r>
            <a:r>
              <a:rPr lang="ru-RU" dirty="0" smtClean="0">
                <a:latin typeface="Monotype Corsiva" panose="03010101010201010101" pitchFamily="66" charset="0"/>
              </a:rPr>
              <a:t> </a:t>
            </a:r>
            <a:r>
              <a:rPr lang="ru-RU" dirty="0" err="1" smtClean="0">
                <a:latin typeface="Monotype Corsiva" panose="03010101010201010101" pitchFamily="66" charset="0"/>
              </a:rPr>
              <a:t>сәнгатькә</a:t>
            </a:r>
            <a:r>
              <a:rPr lang="ru-RU" dirty="0" smtClean="0">
                <a:latin typeface="Monotype Corsiva" panose="03010101010201010101" pitchFamily="66" charset="0"/>
              </a:rPr>
              <a:t> </a:t>
            </a:r>
            <a:r>
              <a:rPr lang="ru-RU" dirty="0" err="1" smtClean="0">
                <a:latin typeface="Monotype Corsiva" panose="03010101010201010101" pitchFamily="66" charset="0"/>
              </a:rPr>
              <a:t>гашыйк</a:t>
            </a:r>
            <a:r>
              <a:rPr lang="ru-RU" dirty="0" smtClean="0">
                <a:latin typeface="Monotype Corsiva" panose="03010101010201010101" pitchFamily="66" charset="0"/>
              </a:rPr>
              <a:t> </a:t>
            </a:r>
            <a:r>
              <a:rPr lang="ru-RU" dirty="0" err="1">
                <a:latin typeface="Monotype Corsiva" panose="03010101010201010101" pitchFamily="66" charset="0"/>
              </a:rPr>
              <a:t>булып</a:t>
            </a:r>
            <a:r>
              <a:rPr lang="ru-RU" dirty="0">
                <a:latin typeface="Monotype Corsiva" panose="03010101010201010101" pitchFamily="66" charset="0"/>
              </a:rPr>
              <a:t>, </a:t>
            </a:r>
            <a:r>
              <a:rPr lang="ru-RU" dirty="0" err="1" smtClean="0">
                <a:latin typeface="Monotype Corsiva" panose="03010101010201010101" pitchFamily="66" charset="0"/>
              </a:rPr>
              <a:t>мәктәптә</a:t>
            </a:r>
            <a:r>
              <a:rPr lang="ru-RU" dirty="0" smtClean="0">
                <a:latin typeface="Monotype Corsiva" panose="03010101010201010101" pitchFamily="66" charset="0"/>
              </a:rPr>
              <a:t> </a:t>
            </a:r>
            <a:r>
              <a:rPr lang="ru-RU" dirty="0" err="1" smtClean="0">
                <a:latin typeface="Monotype Corsiva" panose="03010101010201010101" pitchFamily="66" charset="0"/>
              </a:rPr>
              <a:t>сәнгатьле</a:t>
            </a:r>
            <a:r>
              <a:rPr lang="ru-RU" dirty="0" smtClean="0">
                <a:latin typeface="Monotype Corsiva" panose="03010101010201010101" pitchFamily="66" charset="0"/>
              </a:rPr>
              <a:t> </a:t>
            </a:r>
            <a:r>
              <a:rPr lang="ru-RU" dirty="0" err="1">
                <a:latin typeface="Monotype Corsiva" panose="03010101010201010101" pitchFamily="66" charset="0"/>
              </a:rPr>
              <a:t>итеп</a:t>
            </a:r>
            <a:r>
              <a:rPr lang="ru-RU" dirty="0">
                <a:latin typeface="Monotype Corsiva" panose="03010101010201010101" pitchFamily="66" charset="0"/>
              </a:rPr>
              <a:t> </a:t>
            </a:r>
            <a:r>
              <a:rPr lang="ru-RU" dirty="0" err="1" smtClean="0">
                <a:latin typeface="Monotype Corsiva" panose="03010101010201010101" pitchFamily="66" charset="0"/>
              </a:rPr>
              <a:t>шигырь</a:t>
            </a:r>
            <a:r>
              <a:rPr lang="ru-RU" dirty="0" smtClean="0">
                <a:latin typeface="Monotype Corsiva" panose="03010101010201010101" pitchFamily="66" charset="0"/>
              </a:rPr>
              <a:t> </a:t>
            </a:r>
            <a:r>
              <a:rPr lang="ru-RU" dirty="0" err="1">
                <a:latin typeface="Monotype Corsiva" panose="03010101010201010101" pitchFamily="66" charset="0"/>
              </a:rPr>
              <a:t>уку</a:t>
            </a:r>
            <a:r>
              <a:rPr lang="ru-RU" dirty="0">
                <a:latin typeface="Monotype Corsiva" panose="03010101010201010101" pitchFamily="66" charset="0"/>
              </a:rPr>
              <a:t> </a:t>
            </a:r>
            <a:r>
              <a:rPr lang="ru-RU" dirty="0" err="1" smtClean="0">
                <a:latin typeface="Monotype Corsiva" panose="03010101010201010101" pitchFamily="66" charset="0"/>
              </a:rPr>
              <a:t>кичәләрендә</a:t>
            </a:r>
            <a:r>
              <a:rPr lang="ru-RU" dirty="0" smtClean="0">
                <a:latin typeface="Monotype Corsiva" panose="03010101010201010101" pitchFamily="66" charset="0"/>
              </a:rPr>
              <a:t> </a:t>
            </a:r>
            <a:r>
              <a:rPr lang="ru-RU" dirty="0" err="1">
                <a:latin typeface="Monotype Corsiva" panose="03010101010201010101" pitchFamily="66" charset="0"/>
              </a:rPr>
              <a:t>беренчелекне</a:t>
            </a:r>
            <a:r>
              <a:rPr lang="ru-RU" dirty="0">
                <a:latin typeface="Monotype Corsiva" panose="03010101010201010101" pitchFamily="66" charset="0"/>
              </a:rPr>
              <a:t> </a:t>
            </a:r>
            <a:r>
              <a:rPr lang="ru-RU" dirty="0" err="1">
                <a:latin typeface="Monotype Corsiva" panose="03010101010201010101" pitchFamily="66" charset="0"/>
              </a:rPr>
              <a:t>бирми</a:t>
            </a:r>
            <a:r>
              <a:rPr lang="ru-RU" dirty="0">
                <a:latin typeface="Monotype Corsiva" panose="03010101010201010101" pitchFamily="66" charset="0"/>
              </a:rPr>
              <a:t> </a:t>
            </a:r>
            <a:r>
              <a:rPr lang="ru-RU" dirty="0" smtClean="0">
                <a:latin typeface="Monotype Corsiva" panose="03010101010201010101" pitchFamily="66" charset="0"/>
              </a:rPr>
              <a:t>идем</a:t>
            </a:r>
            <a:r>
              <a:rPr lang="ru-RU" dirty="0">
                <a:latin typeface="Monotype Corsiva" panose="03010101010201010101" pitchFamily="66" charset="0"/>
              </a:rPr>
              <a:t>. 1982 </a:t>
            </a:r>
            <a:r>
              <a:rPr lang="ru-RU" dirty="0" err="1">
                <a:latin typeface="Monotype Corsiva" panose="03010101010201010101" pitchFamily="66" charset="0"/>
              </a:rPr>
              <a:t>нче</a:t>
            </a:r>
            <a:r>
              <a:rPr lang="ru-RU" dirty="0">
                <a:latin typeface="Monotype Corsiva" panose="03010101010201010101" pitchFamily="66" charset="0"/>
              </a:rPr>
              <a:t> </a:t>
            </a:r>
            <a:r>
              <a:rPr lang="ru-RU" dirty="0" err="1">
                <a:latin typeface="Monotype Corsiva" panose="03010101010201010101" pitchFamily="66" charset="0"/>
              </a:rPr>
              <a:t>елны</a:t>
            </a:r>
            <a:r>
              <a:rPr lang="ru-RU" dirty="0">
                <a:latin typeface="Monotype Corsiva" panose="03010101010201010101" pitchFamily="66" charset="0"/>
              </a:rPr>
              <a:t> </a:t>
            </a:r>
            <a:r>
              <a:rPr lang="ru-RU" dirty="0" err="1" smtClean="0">
                <a:latin typeface="Monotype Corsiva" panose="03010101010201010101" pitchFamily="66" charset="0"/>
              </a:rPr>
              <a:t>мәктәпне</a:t>
            </a:r>
            <a:r>
              <a:rPr lang="ru-RU" dirty="0" smtClean="0">
                <a:latin typeface="Monotype Corsiva" panose="03010101010201010101" pitchFamily="66" charset="0"/>
              </a:rPr>
              <a:t> </a:t>
            </a:r>
            <a:r>
              <a:rPr lang="ru-RU" dirty="0" err="1" smtClean="0">
                <a:latin typeface="Monotype Corsiva" panose="03010101010201010101" pitchFamily="66" charset="0"/>
              </a:rPr>
              <a:t>тәмамлагач</a:t>
            </a:r>
            <a:r>
              <a:rPr lang="ru-RU" dirty="0" smtClean="0">
                <a:latin typeface="Monotype Corsiva" panose="03010101010201010101" pitchFamily="66" charset="0"/>
              </a:rPr>
              <a:t> </a:t>
            </a:r>
            <a:r>
              <a:rPr lang="ru-RU" dirty="0">
                <a:latin typeface="Monotype Corsiva" panose="03010101010201010101" pitchFamily="66" charset="0"/>
              </a:rPr>
              <a:t>КДПИ га физкультура </a:t>
            </a:r>
            <a:r>
              <a:rPr lang="ru-RU" dirty="0" err="1" smtClean="0">
                <a:latin typeface="Monotype Corsiva" panose="03010101010201010101" pitchFamily="66" charset="0"/>
              </a:rPr>
              <a:t>бүлегенә</a:t>
            </a:r>
            <a:r>
              <a:rPr lang="ru-RU" dirty="0" smtClean="0">
                <a:latin typeface="Monotype Corsiva" panose="03010101010201010101" pitchFamily="66" charset="0"/>
              </a:rPr>
              <a:t> </a:t>
            </a:r>
            <a:r>
              <a:rPr lang="ru-RU" dirty="0" err="1">
                <a:latin typeface="Monotype Corsiva" panose="03010101010201010101" pitchFamily="66" charset="0"/>
              </a:rPr>
              <a:t>укырга</a:t>
            </a:r>
            <a:r>
              <a:rPr lang="ru-RU" dirty="0">
                <a:latin typeface="Monotype Corsiva" panose="03010101010201010101" pitchFamily="66" charset="0"/>
              </a:rPr>
              <a:t> </a:t>
            </a:r>
            <a:r>
              <a:rPr lang="ru-RU" dirty="0" err="1">
                <a:latin typeface="Monotype Corsiva" panose="03010101010201010101" pitchFamily="66" charset="0"/>
              </a:rPr>
              <a:t>кердем</a:t>
            </a:r>
            <a:r>
              <a:rPr lang="ru-RU" dirty="0">
                <a:latin typeface="Monotype Corsiva" panose="03010101010201010101" pitchFamily="66" charset="0"/>
              </a:rPr>
              <a:t>. </a:t>
            </a:r>
            <a:r>
              <a:rPr lang="ru-RU" dirty="0" err="1" smtClean="0">
                <a:latin typeface="Monotype Corsiva" panose="03010101010201010101" pitchFamily="66" charset="0"/>
              </a:rPr>
              <a:t>Уңышлы</a:t>
            </a:r>
            <a:r>
              <a:rPr lang="ru-RU" dirty="0" smtClean="0">
                <a:latin typeface="Monotype Corsiva" panose="03010101010201010101" pitchFamily="66" charset="0"/>
              </a:rPr>
              <a:t> </a:t>
            </a:r>
            <a:r>
              <a:rPr lang="ru-RU" dirty="0" err="1">
                <a:latin typeface="Monotype Corsiva" panose="03010101010201010101" pitchFamily="66" charset="0"/>
              </a:rPr>
              <a:t>гына</a:t>
            </a:r>
            <a:r>
              <a:rPr lang="ru-RU" dirty="0">
                <a:latin typeface="Monotype Corsiva" panose="03010101010201010101" pitchFamily="66" charset="0"/>
              </a:rPr>
              <a:t> </a:t>
            </a:r>
            <a:r>
              <a:rPr lang="ru-RU" dirty="0" err="1" smtClean="0">
                <a:latin typeface="Monotype Corsiva" panose="03010101010201010101" pitchFamily="66" charset="0"/>
              </a:rPr>
              <a:t>тәмамлап</a:t>
            </a:r>
            <a:r>
              <a:rPr lang="ru-RU" dirty="0">
                <a:latin typeface="Monotype Corsiva" panose="03010101010201010101" pitchFamily="66" charset="0"/>
              </a:rPr>
              <a:t>, </a:t>
            </a:r>
            <a:r>
              <a:rPr lang="ru-RU" dirty="0" err="1">
                <a:latin typeface="Monotype Corsiva" panose="03010101010201010101" pitchFamily="66" charset="0"/>
              </a:rPr>
              <a:t>беренче</a:t>
            </a:r>
            <a:r>
              <a:rPr lang="ru-RU" dirty="0">
                <a:latin typeface="Monotype Corsiva" panose="03010101010201010101" pitchFamily="66" charset="0"/>
              </a:rPr>
              <a:t> </a:t>
            </a:r>
            <a:r>
              <a:rPr lang="ru-RU" dirty="0" err="1">
                <a:latin typeface="Monotype Corsiva" panose="03010101010201010101" pitchFamily="66" charset="0"/>
              </a:rPr>
              <a:t>гыйльми</a:t>
            </a:r>
            <a:r>
              <a:rPr lang="ru-RU" dirty="0">
                <a:latin typeface="Monotype Corsiva" panose="03010101010201010101" pitchFamily="66" charset="0"/>
              </a:rPr>
              <a:t> </a:t>
            </a:r>
            <a:r>
              <a:rPr lang="ru-RU" dirty="0" err="1" smtClean="0">
                <a:latin typeface="Monotype Corsiva" panose="03010101010201010101" pitchFamily="66" charset="0"/>
              </a:rPr>
              <a:t>адымнарымны</a:t>
            </a:r>
            <a:r>
              <a:rPr lang="ru-RU" dirty="0" smtClean="0">
                <a:latin typeface="Monotype Corsiva" panose="03010101010201010101" pitchFamily="66" charset="0"/>
              </a:rPr>
              <a:t> </a:t>
            </a:r>
            <a:r>
              <a:rPr lang="ru-RU" dirty="0" err="1" smtClean="0">
                <a:latin typeface="Monotype Corsiva" panose="03010101010201010101" pitchFamily="66" charset="0"/>
              </a:rPr>
              <a:t>Имәнкискә</a:t>
            </a:r>
            <a:r>
              <a:rPr lang="ru-RU" dirty="0" smtClean="0">
                <a:latin typeface="Monotype Corsiva" panose="03010101010201010101" pitchFamily="66" charset="0"/>
              </a:rPr>
              <a:t> </a:t>
            </a:r>
            <a:r>
              <a:rPr lang="ru-RU" dirty="0" err="1">
                <a:latin typeface="Monotype Corsiva" panose="03010101010201010101" pitchFamily="66" charset="0"/>
              </a:rPr>
              <a:t>урта</a:t>
            </a:r>
            <a:r>
              <a:rPr lang="ru-RU" dirty="0">
                <a:latin typeface="Monotype Corsiva" panose="03010101010201010101" pitchFamily="66" charset="0"/>
              </a:rPr>
              <a:t> </a:t>
            </a:r>
            <a:r>
              <a:rPr lang="ru-RU" dirty="0" err="1" smtClean="0">
                <a:latin typeface="Monotype Corsiva" panose="03010101010201010101" pitchFamily="66" charset="0"/>
              </a:rPr>
              <a:t>мәктәбендә</a:t>
            </a:r>
            <a:r>
              <a:rPr lang="ru-RU" dirty="0" smtClean="0">
                <a:latin typeface="Monotype Corsiva" panose="03010101010201010101" pitchFamily="66" charset="0"/>
              </a:rPr>
              <a:t> </a:t>
            </a:r>
            <a:r>
              <a:rPr lang="ru-RU" dirty="0" err="1">
                <a:latin typeface="Monotype Corsiva" panose="03010101010201010101" pitchFamily="66" charset="0"/>
              </a:rPr>
              <a:t>башлап</a:t>
            </a:r>
            <a:r>
              <a:rPr lang="ru-RU" dirty="0">
                <a:latin typeface="Monotype Corsiva" panose="03010101010201010101" pitchFamily="66" charset="0"/>
              </a:rPr>
              <a:t> </a:t>
            </a:r>
            <a:r>
              <a:rPr lang="ru-RU" dirty="0" err="1" smtClean="0">
                <a:latin typeface="Monotype Corsiva" panose="03010101010201010101" pitchFamily="66" charset="0"/>
              </a:rPr>
              <a:t>җибәрдем</a:t>
            </a:r>
            <a:r>
              <a:rPr lang="ru-RU" dirty="0">
                <a:latin typeface="Monotype Corsiva" panose="03010101010201010101" pitchFamily="66" charset="0"/>
              </a:rPr>
              <a:t>. </a:t>
            </a:r>
          </a:p>
        </p:txBody>
      </p:sp>
    </p:spTree>
    <p:extLst>
      <p:ext uri="{BB962C8B-B14F-4D97-AF65-F5344CB8AC3E}">
        <p14:creationId xmlns:p14="http://schemas.microsoft.com/office/powerpoint/2010/main" val="578655768"/>
      </p:ext>
    </p:extLst>
  </p:cSld>
  <p:clrMapOvr>
    <a:masterClrMapping/>
  </p:clrMapOvr>
  <mc:AlternateContent xmlns:mc="http://schemas.openxmlformats.org/markup-compatibility/2006" xmlns:p14="http://schemas.microsoft.com/office/powerpoint/2010/main">
    <mc:Choice Requires="p14">
      <p:transition spd="slow" p14:dur="1500" advTm="20000">
        <p:pull/>
      </p:transition>
    </mc:Choice>
    <mc:Fallback xmlns="">
      <p:transition spd="slow" advTm="20000">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500"/>
                                        <p:tgtEl>
                                          <p:spTgt spid="6"/>
                                        </p:tgtEl>
                                      </p:cBhvr>
                                    </p:animEffect>
                                  </p:childTnLst>
                                </p:cTn>
                              </p:par>
                            </p:childTnLst>
                          </p:cTn>
                        </p:par>
                        <p:par>
                          <p:cTn id="8" fill="hold">
                            <p:stCondLst>
                              <p:cond delay="1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2000" fill="hold"/>
                                        <p:tgtEl>
                                          <p:spTgt spid="7"/>
                                        </p:tgtEl>
                                        <p:attrNameLst>
                                          <p:attrName>ppt_w</p:attrName>
                                        </p:attrNameLst>
                                      </p:cBhvr>
                                      <p:tavLst>
                                        <p:tav tm="0">
                                          <p:val>
                                            <p:fltVal val="0"/>
                                          </p:val>
                                        </p:tav>
                                        <p:tav tm="100000">
                                          <p:val>
                                            <p:strVal val="#ppt_w"/>
                                          </p:val>
                                        </p:tav>
                                      </p:tavLst>
                                    </p:anim>
                                    <p:anim calcmode="lin" valueType="num">
                                      <p:cBhvr>
                                        <p:cTn id="12" dur="2000" fill="hold"/>
                                        <p:tgtEl>
                                          <p:spTgt spid="7"/>
                                        </p:tgtEl>
                                        <p:attrNameLst>
                                          <p:attrName>ppt_h</p:attrName>
                                        </p:attrNameLst>
                                      </p:cBhvr>
                                      <p:tavLst>
                                        <p:tav tm="0">
                                          <p:val>
                                            <p:fltVal val="0"/>
                                          </p:val>
                                        </p:tav>
                                        <p:tav tm="100000">
                                          <p:val>
                                            <p:strVal val="#ppt_h"/>
                                          </p:val>
                                        </p:tav>
                                      </p:tavLst>
                                    </p:anim>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sp>
        <p:nvSpPr>
          <p:cNvPr id="7" name="TextBox 6"/>
          <p:cNvSpPr txBox="1"/>
          <p:nvPr/>
        </p:nvSpPr>
        <p:spPr>
          <a:xfrm>
            <a:off x="168393" y="1260811"/>
            <a:ext cx="8784976" cy="4662815"/>
          </a:xfrm>
          <a:prstGeom prst="rect">
            <a:avLst/>
          </a:prstGeom>
          <a:noFill/>
        </p:spPr>
        <p:txBody>
          <a:bodyPr wrap="square" rtlCol="0">
            <a:spAutoFit/>
          </a:bodyPr>
          <a:lstStyle/>
          <a:p>
            <a:pPr indent="457200" algn="just">
              <a:lnSpc>
                <a:spcPct val="150000"/>
              </a:lnSpc>
            </a:pPr>
            <a:r>
              <a:rPr lang="ru-RU" dirty="0" smtClean="0">
                <a:latin typeface="Monotype Corsiva" panose="03010101010201010101" pitchFamily="66" charset="0"/>
              </a:rPr>
              <a:t>1998 </a:t>
            </a:r>
            <a:r>
              <a:rPr lang="ru-RU" dirty="0" err="1">
                <a:latin typeface="Monotype Corsiva" panose="03010101010201010101" pitchFamily="66" charset="0"/>
              </a:rPr>
              <a:t>нче</a:t>
            </a:r>
            <a:r>
              <a:rPr lang="ru-RU" dirty="0">
                <a:latin typeface="Monotype Corsiva" panose="03010101010201010101" pitchFamily="66" charset="0"/>
              </a:rPr>
              <a:t> </a:t>
            </a:r>
            <a:r>
              <a:rPr lang="ru-RU" dirty="0" err="1">
                <a:latin typeface="Monotype Corsiva" panose="03010101010201010101" pitchFamily="66" charset="0"/>
              </a:rPr>
              <a:t>елда</a:t>
            </a:r>
            <a:r>
              <a:rPr lang="ru-RU" dirty="0">
                <a:latin typeface="Monotype Corsiva" panose="03010101010201010101" pitchFamily="66" charset="0"/>
              </a:rPr>
              <a:t> ИПКРО га татар теле </a:t>
            </a:r>
            <a:r>
              <a:rPr lang="en-US" dirty="0" smtClean="0">
                <a:latin typeface="Monotype Corsiva" panose="03010101010201010101" pitchFamily="66" charset="0"/>
              </a:rPr>
              <a:t>h</a:t>
            </a:r>
            <a:r>
              <a:rPr lang="tt-RU" dirty="0" smtClean="0">
                <a:latin typeface="Monotype Corsiva" panose="03010101010201010101" pitchFamily="66" charset="0"/>
              </a:rPr>
              <a:t>әм</a:t>
            </a:r>
            <a:r>
              <a:rPr lang="en-US" dirty="0" smtClean="0">
                <a:latin typeface="Monotype Corsiva" panose="03010101010201010101" pitchFamily="66" charset="0"/>
              </a:rPr>
              <a:t> </a:t>
            </a:r>
            <a:r>
              <a:rPr lang="ru-RU" dirty="0" err="1" smtClean="0">
                <a:latin typeface="Monotype Corsiva" panose="03010101010201010101" pitchFamily="66" charset="0"/>
              </a:rPr>
              <a:t>әдәбияты</a:t>
            </a:r>
            <a:r>
              <a:rPr lang="ru-RU" dirty="0" smtClean="0">
                <a:latin typeface="Monotype Corsiva" panose="03010101010201010101" pitchFamily="66" charset="0"/>
              </a:rPr>
              <a:t> </a:t>
            </a:r>
            <a:r>
              <a:rPr lang="ru-RU" dirty="0" err="1" smtClean="0">
                <a:latin typeface="Monotype Corsiva" panose="03010101010201010101" pitchFamily="66" charset="0"/>
              </a:rPr>
              <a:t>бүлегенә</a:t>
            </a:r>
            <a:r>
              <a:rPr lang="ru-RU" dirty="0" smtClean="0">
                <a:latin typeface="Monotype Corsiva" panose="03010101010201010101" pitchFamily="66" charset="0"/>
              </a:rPr>
              <a:t> </a:t>
            </a:r>
            <a:r>
              <a:rPr lang="ru-RU" dirty="0" err="1">
                <a:latin typeface="Monotype Corsiva" panose="03010101010201010101" pitchFamily="66" charset="0"/>
              </a:rPr>
              <a:t>укырга</a:t>
            </a:r>
            <a:r>
              <a:rPr lang="ru-RU" dirty="0">
                <a:latin typeface="Monotype Corsiva" panose="03010101010201010101" pitchFamily="66" charset="0"/>
              </a:rPr>
              <a:t> </a:t>
            </a:r>
            <a:r>
              <a:rPr lang="ru-RU" dirty="0" err="1" smtClean="0">
                <a:latin typeface="Monotype Corsiva" panose="03010101010201010101" pitchFamily="66" charset="0"/>
              </a:rPr>
              <a:t>кердем</a:t>
            </a:r>
            <a:r>
              <a:rPr lang="ru-RU" dirty="0">
                <a:latin typeface="Monotype Corsiva" panose="03010101010201010101" pitchFamily="66" charset="0"/>
              </a:rPr>
              <a:t>. </a:t>
            </a:r>
            <a:r>
              <a:rPr lang="ru-RU" dirty="0" err="1" smtClean="0">
                <a:latin typeface="Monotype Corsiva" panose="03010101010201010101" pitchFamily="66" charset="0"/>
              </a:rPr>
              <a:t>Шигырьләремне</a:t>
            </a:r>
            <a:r>
              <a:rPr lang="ru-RU" dirty="0" smtClean="0">
                <a:latin typeface="Monotype Corsiva" panose="03010101010201010101" pitchFamily="66" charset="0"/>
              </a:rPr>
              <a:t> </a:t>
            </a:r>
            <a:r>
              <a:rPr lang="ru-RU" dirty="0">
                <a:latin typeface="Monotype Corsiva" panose="03010101010201010101" pitchFamily="66" charset="0"/>
              </a:rPr>
              <a:t>8 </a:t>
            </a:r>
            <a:r>
              <a:rPr lang="ru-RU" dirty="0" err="1">
                <a:latin typeface="Monotype Corsiva" panose="03010101010201010101" pitchFamily="66" charset="0"/>
              </a:rPr>
              <a:t>нче</a:t>
            </a:r>
            <a:r>
              <a:rPr lang="ru-RU" dirty="0">
                <a:latin typeface="Monotype Corsiva" panose="03010101010201010101" pitchFamily="66" charset="0"/>
              </a:rPr>
              <a:t> </a:t>
            </a:r>
            <a:r>
              <a:rPr lang="ru-RU" dirty="0" err="1">
                <a:latin typeface="Monotype Corsiva" panose="03010101010201010101" pitchFamily="66" charset="0"/>
              </a:rPr>
              <a:t>сыйныфта</a:t>
            </a:r>
            <a:r>
              <a:rPr lang="ru-RU" dirty="0">
                <a:latin typeface="Monotype Corsiva" panose="03010101010201010101" pitchFamily="66" charset="0"/>
              </a:rPr>
              <a:t> </a:t>
            </a:r>
            <a:r>
              <a:rPr lang="ru-RU" dirty="0" err="1">
                <a:latin typeface="Monotype Corsiva" panose="03010101010201010101" pitchFamily="66" charset="0"/>
              </a:rPr>
              <a:t>укыганда</a:t>
            </a:r>
            <a:r>
              <a:rPr lang="ru-RU" dirty="0">
                <a:latin typeface="Monotype Corsiva" panose="03010101010201010101" pitchFamily="66" charset="0"/>
              </a:rPr>
              <a:t> </a:t>
            </a:r>
            <a:r>
              <a:rPr lang="ru-RU" dirty="0" err="1">
                <a:latin typeface="Monotype Corsiva" panose="03010101010201010101" pitchFamily="66" charset="0"/>
              </a:rPr>
              <a:t>ук</a:t>
            </a:r>
            <a:r>
              <a:rPr lang="ru-RU" dirty="0">
                <a:latin typeface="Monotype Corsiva" panose="03010101010201010101" pitchFamily="66" charset="0"/>
              </a:rPr>
              <a:t> </a:t>
            </a:r>
            <a:r>
              <a:rPr lang="ru-RU" dirty="0" err="1">
                <a:latin typeface="Monotype Corsiva" panose="03010101010201010101" pitchFamily="66" charset="0"/>
              </a:rPr>
              <a:t>яза</a:t>
            </a:r>
            <a:r>
              <a:rPr lang="ru-RU" dirty="0">
                <a:latin typeface="Monotype Corsiva" panose="03010101010201010101" pitchFamily="66" charset="0"/>
              </a:rPr>
              <a:t> </a:t>
            </a:r>
            <a:r>
              <a:rPr lang="ru-RU" dirty="0" err="1">
                <a:latin typeface="Monotype Corsiva" panose="03010101010201010101" pitchFamily="66" charset="0"/>
              </a:rPr>
              <a:t>башладым</a:t>
            </a:r>
            <a:r>
              <a:rPr lang="ru-RU" dirty="0">
                <a:latin typeface="Monotype Corsiva" panose="03010101010201010101" pitchFamily="66" charset="0"/>
              </a:rPr>
              <a:t>. </a:t>
            </a:r>
            <a:r>
              <a:rPr lang="ru-RU" dirty="0" err="1" smtClean="0">
                <a:latin typeface="Monotype Corsiva" panose="03010101010201010101" pitchFamily="66" charset="0"/>
              </a:rPr>
              <a:t>Кешеләргә</a:t>
            </a:r>
            <a:r>
              <a:rPr lang="ru-RU" dirty="0" smtClean="0">
                <a:latin typeface="Monotype Corsiva" panose="03010101010201010101" pitchFamily="66" charset="0"/>
              </a:rPr>
              <a:t> </a:t>
            </a:r>
            <a:r>
              <a:rPr lang="ru-RU" dirty="0" err="1">
                <a:latin typeface="Monotype Corsiva" panose="03010101010201010101" pitchFamily="66" charset="0"/>
              </a:rPr>
              <a:t>укытырга</a:t>
            </a:r>
            <a:r>
              <a:rPr lang="ru-RU" dirty="0">
                <a:latin typeface="Monotype Corsiva" panose="03010101010201010101" pitchFamily="66" charset="0"/>
              </a:rPr>
              <a:t> </a:t>
            </a:r>
            <a:r>
              <a:rPr lang="ru-RU" dirty="0" err="1">
                <a:latin typeface="Monotype Corsiva" panose="03010101010201010101" pitchFamily="66" charset="0"/>
              </a:rPr>
              <a:t>ояла</a:t>
            </a:r>
            <a:r>
              <a:rPr lang="ru-RU" dirty="0">
                <a:latin typeface="Monotype Corsiva" panose="03010101010201010101" pitchFamily="66" charset="0"/>
              </a:rPr>
              <a:t> идем, </a:t>
            </a:r>
            <a:r>
              <a:rPr lang="ru-RU" dirty="0" err="1">
                <a:latin typeface="Monotype Corsiva" panose="03010101010201010101" pitchFamily="66" charset="0"/>
              </a:rPr>
              <a:t>шунлыктанмы</a:t>
            </a:r>
            <a:r>
              <a:rPr lang="ru-RU" dirty="0">
                <a:latin typeface="Monotype Corsiva" panose="03010101010201010101" pitchFamily="66" charset="0"/>
              </a:rPr>
              <a:t>, </a:t>
            </a:r>
            <a:r>
              <a:rPr lang="ru-RU" dirty="0" err="1">
                <a:latin typeface="Monotype Corsiva" panose="03010101010201010101" pitchFamily="66" charset="0"/>
              </a:rPr>
              <a:t>язмаларым</a:t>
            </a:r>
            <a:r>
              <a:rPr lang="ru-RU" dirty="0">
                <a:latin typeface="Monotype Corsiva" panose="03010101010201010101" pitchFamily="66" charset="0"/>
              </a:rPr>
              <a:t> </a:t>
            </a:r>
            <a:r>
              <a:rPr lang="ru-RU" dirty="0" err="1" smtClean="0">
                <a:latin typeface="Monotype Corsiva" panose="03010101010201010101" pitchFamily="66" charset="0"/>
              </a:rPr>
              <a:t>сакланмаган</a:t>
            </a:r>
            <a:r>
              <a:rPr lang="ru-RU" dirty="0">
                <a:latin typeface="Monotype Corsiva" panose="03010101010201010101" pitchFamily="66" charset="0"/>
              </a:rPr>
              <a:t>. 1998 </a:t>
            </a:r>
            <a:r>
              <a:rPr lang="ru-RU" dirty="0" err="1">
                <a:latin typeface="Monotype Corsiva" panose="03010101010201010101" pitchFamily="66" charset="0"/>
              </a:rPr>
              <a:t>нче</a:t>
            </a:r>
            <a:r>
              <a:rPr lang="ru-RU" dirty="0">
                <a:latin typeface="Monotype Corsiva" panose="03010101010201010101" pitchFamily="66" charset="0"/>
              </a:rPr>
              <a:t> </a:t>
            </a:r>
            <a:r>
              <a:rPr lang="ru-RU" dirty="0" err="1">
                <a:latin typeface="Monotype Corsiva" panose="03010101010201010101" pitchFamily="66" charset="0"/>
              </a:rPr>
              <a:t>елда</a:t>
            </a:r>
            <a:r>
              <a:rPr lang="ru-RU" dirty="0">
                <a:latin typeface="Monotype Corsiva" panose="03010101010201010101" pitchFamily="66" charset="0"/>
              </a:rPr>
              <a:t>, </a:t>
            </a:r>
            <a:r>
              <a:rPr lang="ru-RU" dirty="0" err="1">
                <a:latin typeface="Monotype Corsiva" panose="03010101010201010101" pitchFamily="66" charset="0"/>
              </a:rPr>
              <a:t>Туфан</a:t>
            </a:r>
            <a:r>
              <a:rPr lang="ru-RU" dirty="0">
                <a:latin typeface="Monotype Corsiva" panose="03010101010201010101" pitchFamily="66" charset="0"/>
              </a:rPr>
              <a:t> </a:t>
            </a:r>
            <a:r>
              <a:rPr lang="ru-RU" dirty="0" err="1">
                <a:latin typeface="Monotype Corsiva" panose="03010101010201010101" pitchFamily="66" charset="0"/>
              </a:rPr>
              <a:t>абый</a:t>
            </a:r>
            <a:r>
              <a:rPr lang="ru-RU" dirty="0">
                <a:latin typeface="Monotype Corsiva" panose="03010101010201010101" pitchFamily="66" charset="0"/>
              </a:rPr>
              <a:t> </a:t>
            </a:r>
            <a:r>
              <a:rPr lang="ru-RU" dirty="0" err="1" smtClean="0">
                <a:latin typeface="Monotype Corsiva" panose="03010101010201010101" pitchFamily="66" charset="0"/>
              </a:rPr>
              <a:t>Миңнуллинга</a:t>
            </a:r>
            <a:r>
              <a:rPr lang="ru-RU" dirty="0" smtClean="0">
                <a:latin typeface="Monotype Corsiva" panose="03010101010201010101" pitchFamily="66" charset="0"/>
              </a:rPr>
              <a:t> </a:t>
            </a:r>
            <a:r>
              <a:rPr lang="ru-RU" dirty="0" err="1">
                <a:latin typeface="Monotype Corsiva" panose="03010101010201010101" pitchFamily="66" charset="0"/>
              </a:rPr>
              <a:t>ике</a:t>
            </a:r>
            <a:r>
              <a:rPr lang="ru-RU" dirty="0">
                <a:latin typeface="Monotype Corsiva" panose="03010101010201010101" pitchFamily="66" charset="0"/>
              </a:rPr>
              <a:t> - </a:t>
            </a:r>
            <a:r>
              <a:rPr lang="ru-RU" dirty="0" err="1">
                <a:latin typeface="Monotype Corsiva" panose="03010101010201010101" pitchFamily="66" charset="0"/>
              </a:rPr>
              <a:t>ө</a:t>
            </a:r>
            <a:r>
              <a:rPr lang="ru-RU" dirty="0" err="1" smtClean="0">
                <a:latin typeface="Monotype Corsiva" panose="03010101010201010101" pitchFamily="66" charset="0"/>
              </a:rPr>
              <a:t>ч</a:t>
            </a:r>
            <a:r>
              <a:rPr lang="ru-RU" dirty="0" smtClean="0">
                <a:latin typeface="Monotype Corsiva" panose="03010101010201010101" pitchFamily="66" charset="0"/>
              </a:rPr>
              <a:t> </a:t>
            </a:r>
            <a:r>
              <a:rPr lang="ru-RU" dirty="0" err="1" smtClean="0">
                <a:latin typeface="Monotype Corsiva" panose="03010101010201010101" pitchFamily="66" charset="0"/>
              </a:rPr>
              <a:t>шигыремне</a:t>
            </a:r>
            <a:r>
              <a:rPr lang="ru-RU" dirty="0" smtClean="0">
                <a:latin typeface="Monotype Corsiva" panose="03010101010201010101" pitchFamily="66" charset="0"/>
              </a:rPr>
              <a:t> </a:t>
            </a:r>
            <a:r>
              <a:rPr lang="ru-RU" dirty="0" err="1">
                <a:latin typeface="Monotype Corsiva" panose="03010101010201010101" pitchFamily="66" charset="0"/>
              </a:rPr>
              <a:t>укып</a:t>
            </a:r>
            <a:r>
              <a:rPr lang="ru-RU" dirty="0">
                <a:latin typeface="Monotype Corsiva" panose="03010101010201010101" pitchFamily="66" charset="0"/>
              </a:rPr>
              <a:t> </a:t>
            </a:r>
            <a:r>
              <a:rPr lang="ru-RU" dirty="0" err="1">
                <a:latin typeface="Monotype Corsiva" panose="03010101010201010101" pitchFamily="66" charset="0"/>
              </a:rPr>
              <a:t>караганнан</a:t>
            </a:r>
            <a:r>
              <a:rPr lang="ru-RU" dirty="0">
                <a:latin typeface="Monotype Corsiva" panose="03010101010201010101" pitchFamily="66" charset="0"/>
              </a:rPr>
              <a:t> </a:t>
            </a:r>
            <a:r>
              <a:rPr lang="ru-RU" dirty="0" err="1" smtClean="0">
                <a:latin typeface="Monotype Corsiva" panose="03010101010201010101" pitchFamily="66" charset="0"/>
              </a:rPr>
              <a:t>соң</a:t>
            </a:r>
            <a:r>
              <a:rPr lang="ru-RU" dirty="0" smtClean="0">
                <a:latin typeface="Monotype Corsiva" panose="03010101010201010101" pitchFamily="66" charset="0"/>
              </a:rPr>
              <a:t>: </a:t>
            </a:r>
            <a:r>
              <a:rPr lang="ru-RU" dirty="0">
                <a:latin typeface="Monotype Corsiva" panose="03010101010201010101" pitchFamily="66" charset="0"/>
              </a:rPr>
              <a:t>"</a:t>
            </a:r>
            <a:r>
              <a:rPr lang="ru-RU" dirty="0" err="1">
                <a:latin typeface="Monotype Corsiva" panose="03010101010201010101" pitchFamily="66" charset="0"/>
              </a:rPr>
              <a:t>Кызым</a:t>
            </a:r>
            <a:r>
              <a:rPr lang="ru-RU" dirty="0">
                <a:latin typeface="Monotype Corsiva" panose="03010101010201010101" pitchFamily="66" charset="0"/>
              </a:rPr>
              <a:t>, </a:t>
            </a:r>
            <a:r>
              <a:rPr lang="ru-RU" dirty="0" err="1" smtClean="0">
                <a:latin typeface="Monotype Corsiva" panose="03010101010201010101" pitchFamily="66" charset="0"/>
              </a:rPr>
              <a:t>синең</a:t>
            </a:r>
            <a:r>
              <a:rPr lang="ru-RU" dirty="0" smtClean="0">
                <a:latin typeface="Monotype Corsiva" panose="03010101010201010101" pitchFamily="66" charset="0"/>
              </a:rPr>
              <a:t>, </a:t>
            </a:r>
            <a:r>
              <a:rPr lang="ru-RU" dirty="0" err="1" smtClean="0">
                <a:latin typeface="Monotype Corsiva" panose="03010101010201010101" pitchFamily="66" charset="0"/>
              </a:rPr>
              <a:t>кулыңа</a:t>
            </a:r>
            <a:r>
              <a:rPr lang="ru-RU" dirty="0" smtClean="0">
                <a:latin typeface="Monotype Corsiva" panose="03010101010201010101" pitchFamily="66" charset="0"/>
              </a:rPr>
              <a:t> </a:t>
            </a:r>
            <a:r>
              <a:rPr lang="ru-RU" dirty="0">
                <a:latin typeface="Monotype Corsiva" panose="03010101010201010101" pitchFamily="66" charset="0"/>
              </a:rPr>
              <a:t>туп </a:t>
            </a:r>
            <a:r>
              <a:rPr lang="ru-RU" dirty="0" err="1" smtClean="0">
                <a:latin typeface="Monotype Corsiva" panose="03010101010201010101" pitchFamily="66" charset="0"/>
              </a:rPr>
              <a:t>түгел</a:t>
            </a:r>
            <a:r>
              <a:rPr lang="ru-RU" dirty="0">
                <a:latin typeface="Monotype Corsiva" panose="03010101010201010101" pitchFamily="66" charset="0"/>
              </a:rPr>
              <a:t>, </a:t>
            </a:r>
            <a:r>
              <a:rPr lang="ru-RU" dirty="0" err="1" smtClean="0">
                <a:latin typeface="Monotype Corsiva" panose="03010101010201010101" pitchFamily="66" charset="0"/>
              </a:rPr>
              <a:t>кәлам</a:t>
            </a:r>
            <a:r>
              <a:rPr lang="ru-RU" dirty="0" smtClean="0">
                <a:latin typeface="Monotype Corsiva" panose="03010101010201010101" pitchFamily="66" charset="0"/>
              </a:rPr>
              <a:t> </a:t>
            </a:r>
            <a:r>
              <a:rPr lang="ru-RU" dirty="0" err="1">
                <a:latin typeface="Monotype Corsiva" panose="03010101010201010101" pitchFamily="66" charset="0"/>
              </a:rPr>
              <a:t>алырга</a:t>
            </a:r>
            <a:r>
              <a:rPr lang="ru-RU" dirty="0">
                <a:latin typeface="Monotype Corsiva" panose="03010101010201010101" pitchFamily="66" charset="0"/>
              </a:rPr>
              <a:t> </a:t>
            </a:r>
            <a:r>
              <a:rPr lang="ru-RU" dirty="0" err="1">
                <a:latin typeface="Monotype Corsiva" panose="03010101010201010101" pitchFamily="66" charset="0"/>
              </a:rPr>
              <a:t>иде</a:t>
            </a:r>
            <a:r>
              <a:rPr lang="ru-RU" dirty="0">
                <a:latin typeface="Monotype Corsiva" panose="03010101010201010101" pitchFamily="66" charset="0"/>
              </a:rPr>
              <a:t>"- </a:t>
            </a:r>
            <a:r>
              <a:rPr lang="ru-RU" dirty="0" err="1">
                <a:latin typeface="Monotype Corsiva" panose="03010101010201010101" pitchFamily="66" charset="0"/>
              </a:rPr>
              <a:t>диде</a:t>
            </a:r>
            <a:r>
              <a:rPr lang="ru-RU" dirty="0">
                <a:latin typeface="Monotype Corsiva" panose="03010101010201010101" pitchFamily="66" charset="0"/>
              </a:rPr>
              <a:t>. Минем </a:t>
            </a:r>
            <a:r>
              <a:rPr lang="ru-RU" dirty="0" err="1">
                <a:latin typeface="Monotype Corsiva" panose="03010101010201010101" pitchFamily="66" charset="0"/>
              </a:rPr>
              <a:t>шул</a:t>
            </a:r>
            <a:r>
              <a:rPr lang="ru-RU" dirty="0">
                <a:latin typeface="Monotype Corsiva" panose="03010101010201010101" pitchFamily="66" charset="0"/>
              </a:rPr>
              <a:t> </a:t>
            </a:r>
            <a:r>
              <a:rPr lang="ru-RU" dirty="0" err="1" smtClean="0">
                <a:latin typeface="Monotype Corsiva" panose="03010101010201010101" pitchFamily="66" charset="0"/>
              </a:rPr>
              <a:t>сүзләрдән</a:t>
            </a:r>
            <a:r>
              <a:rPr lang="ru-RU" dirty="0" smtClean="0">
                <a:latin typeface="Monotype Corsiva" panose="03010101010201010101" pitchFamily="66" charset="0"/>
              </a:rPr>
              <a:t> </a:t>
            </a:r>
            <a:r>
              <a:rPr lang="ru-RU" dirty="0" err="1" smtClean="0">
                <a:latin typeface="Monotype Corsiva" panose="03010101010201010101" pitchFamily="66" charset="0"/>
              </a:rPr>
              <a:t>күңелем</a:t>
            </a:r>
            <a:r>
              <a:rPr lang="ru-RU" dirty="0" smtClean="0">
                <a:latin typeface="Monotype Corsiva" panose="03010101010201010101" pitchFamily="66" charset="0"/>
              </a:rPr>
              <a:t> </a:t>
            </a:r>
            <a:r>
              <a:rPr lang="ru-RU" dirty="0" err="1">
                <a:latin typeface="Monotype Corsiva" panose="03010101010201010101" pitchFamily="66" charset="0"/>
              </a:rPr>
              <a:t>ү</a:t>
            </a:r>
            <a:r>
              <a:rPr lang="ru-RU" dirty="0" err="1" smtClean="0">
                <a:latin typeface="Monotype Corsiva" panose="03010101010201010101" pitchFamily="66" charset="0"/>
              </a:rPr>
              <a:t>сеп</a:t>
            </a:r>
            <a:r>
              <a:rPr lang="ru-RU" dirty="0" smtClean="0">
                <a:latin typeface="Monotype Corsiva" panose="03010101010201010101" pitchFamily="66" charset="0"/>
              </a:rPr>
              <a:t> </a:t>
            </a:r>
            <a:r>
              <a:rPr lang="ru-RU" dirty="0" err="1">
                <a:latin typeface="Monotype Corsiva" panose="03010101010201010101" pitchFamily="66" charset="0"/>
              </a:rPr>
              <a:t>киттеме</a:t>
            </a:r>
            <a:r>
              <a:rPr lang="ru-RU" dirty="0">
                <a:latin typeface="Monotype Corsiva" panose="03010101010201010101" pitchFamily="66" charset="0"/>
              </a:rPr>
              <a:t>, </a:t>
            </a:r>
            <a:r>
              <a:rPr lang="ru-RU" dirty="0" err="1" smtClean="0">
                <a:latin typeface="Monotype Corsiva" panose="03010101010201010101" pitchFamily="66" charset="0"/>
              </a:rPr>
              <a:t>ешрак</a:t>
            </a:r>
            <a:r>
              <a:rPr lang="ru-RU" dirty="0" smtClean="0">
                <a:latin typeface="Monotype Corsiva" panose="03010101010201010101" pitchFamily="66" charset="0"/>
              </a:rPr>
              <a:t> </a:t>
            </a:r>
            <a:r>
              <a:rPr lang="ru-RU" dirty="0" err="1">
                <a:latin typeface="Monotype Corsiva" panose="03010101010201010101" pitchFamily="66" charset="0"/>
              </a:rPr>
              <a:t>язгалый</a:t>
            </a:r>
            <a:r>
              <a:rPr lang="ru-RU" dirty="0">
                <a:latin typeface="Monotype Corsiva" panose="03010101010201010101" pitchFamily="66" charset="0"/>
              </a:rPr>
              <a:t> </a:t>
            </a:r>
            <a:r>
              <a:rPr lang="ru-RU" dirty="0" err="1">
                <a:latin typeface="Monotype Corsiva" panose="03010101010201010101" pitchFamily="66" charset="0"/>
              </a:rPr>
              <a:t>башладым</a:t>
            </a:r>
            <a:r>
              <a:rPr lang="ru-RU" dirty="0">
                <a:latin typeface="Monotype Corsiva" panose="03010101010201010101" pitchFamily="66" charset="0"/>
              </a:rPr>
              <a:t>. </a:t>
            </a:r>
            <a:r>
              <a:rPr lang="ru-RU" dirty="0" err="1">
                <a:latin typeface="Monotype Corsiva" panose="03010101010201010101" pitchFamily="66" charset="0"/>
              </a:rPr>
              <a:t>Кайбер</a:t>
            </a:r>
            <a:r>
              <a:rPr lang="ru-RU" dirty="0">
                <a:latin typeface="Monotype Corsiva" panose="03010101010201010101" pitchFamily="66" charset="0"/>
              </a:rPr>
              <a:t> </a:t>
            </a:r>
            <a:r>
              <a:rPr lang="ru-RU" dirty="0" err="1" smtClean="0">
                <a:latin typeface="Monotype Corsiva" panose="03010101010201010101" pitchFamily="66" charset="0"/>
              </a:rPr>
              <a:t>шигырьләремә</a:t>
            </a:r>
            <a:r>
              <a:rPr lang="ru-RU" dirty="0" smtClean="0">
                <a:latin typeface="Monotype Corsiva" panose="03010101010201010101" pitchFamily="66" charset="0"/>
              </a:rPr>
              <a:t> </a:t>
            </a:r>
            <a:r>
              <a:rPr lang="ru-RU" dirty="0" err="1" smtClean="0">
                <a:latin typeface="Monotype Corsiva" panose="03010101010201010101" pitchFamily="66" charset="0"/>
              </a:rPr>
              <a:t>көй</a:t>
            </a:r>
            <a:r>
              <a:rPr lang="ru-RU" dirty="0" smtClean="0">
                <a:latin typeface="Monotype Corsiva" panose="03010101010201010101" pitchFamily="66" charset="0"/>
              </a:rPr>
              <a:t> </a:t>
            </a:r>
            <a:r>
              <a:rPr lang="ru-RU" dirty="0" err="1">
                <a:latin typeface="Monotype Corsiva" panose="03010101010201010101" pitchFamily="66" charset="0"/>
              </a:rPr>
              <a:t>язып</a:t>
            </a:r>
            <a:r>
              <a:rPr lang="ru-RU" dirty="0">
                <a:latin typeface="Monotype Corsiva" panose="03010101010201010101" pitchFamily="66" charset="0"/>
              </a:rPr>
              <a:t>, </a:t>
            </a:r>
            <a:r>
              <a:rPr lang="ru-RU" dirty="0" err="1" smtClean="0">
                <a:latin typeface="Monotype Corsiva" panose="03010101010201010101" pitchFamily="66" charset="0"/>
              </a:rPr>
              <a:t>сәхнәдә</a:t>
            </a:r>
            <a:r>
              <a:rPr lang="ru-RU" dirty="0" smtClean="0">
                <a:latin typeface="Monotype Corsiva" panose="03010101010201010101" pitchFamily="66" charset="0"/>
              </a:rPr>
              <a:t> </a:t>
            </a:r>
            <a:r>
              <a:rPr lang="ru-RU" dirty="0" err="1" smtClean="0">
                <a:latin typeface="Monotype Corsiva" panose="03010101010201010101" pitchFamily="66" charset="0"/>
              </a:rPr>
              <a:t>җырчыларыбыз</a:t>
            </a:r>
            <a:r>
              <a:rPr lang="ru-RU" dirty="0" smtClean="0">
                <a:latin typeface="Monotype Corsiva" panose="03010101010201010101" pitchFamily="66" charset="0"/>
              </a:rPr>
              <a:t> </a:t>
            </a:r>
            <a:r>
              <a:rPr lang="ru-RU" dirty="0" err="1" smtClean="0">
                <a:latin typeface="Monotype Corsiva" panose="03010101010201010101" pitchFamily="66" charset="0"/>
              </a:rPr>
              <a:t>җырлый</a:t>
            </a:r>
            <a:r>
              <a:rPr lang="ru-RU" dirty="0">
                <a:latin typeface="Monotype Corsiva" panose="03010101010201010101" pitchFamily="66" charset="0"/>
              </a:rPr>
              <a:t>. </a:t>
            </a:r>
            <a:r>
              <a:rPr lang="ru-RU" dirty="0" err="1" smtClean="0">
                <a:latin typeface="Monotype Corsiva" panose="03010101010201010101" pitchFamily="66" charset="0"/>
              </a:rPr>
              <a:t>Күбесе</a:t>
            </a:r>
            <a:r>
              <a:rPr lang="ru-RU" dirty="0" smtClean="0">
                <a:latin typeface="Monotype Corsiva" panose="03010101010201010101" pitchFamily="66" charset="0"/>
              </a:rPr>
              <a:t> </a:t>
            </a:r>
            <a:r>
              <a:rPr lang="ru-RU" dirty="0" err="1">
                <a:latin typeface="Monotype Corsiva" panose="03010101010201010101" pitchFamily="66" charset="0"/>
              </a:rPr>
              <a:t>сораулар</a:t>
            </a:r>
            <a:r>
              <a:rPr lang="ru-RU" dirty="0">
                <a:latin typeface="Monotype Corsiva" panose="03010101010201010101" pitchFamily="66" charset="0"/>
              </a:rPr>
              <a:t> </a:t>
            </a:r>
            <a:r>
              <a:rPr lang="ru-RU" dirty="0" err="1">
                <a:latin typeface="Monotype Corsiva" panose="03010101010201010101" pitchFamily="66" charset="0"/>
              </a:rPr>
              <a:t>буенча</a:t>
            </a:r>
            <a:r>
              <a:rPr lang="ru-RU" dirty="0">
                <a:latin typeface="Monotype Corsiva" panose="03010101010201010101" pitchFamily="66" charset="0"/>
              </a:rPr>
              <a:t> </a:t>
            </a:r>
            <a:r>
              <a:rPr lang="ru-RU" dirty="0" err="1">
                <a:latin typeface="Monotype Corsiva" panose="03010101010201010101" pitchFamily="66" charset="0"/>
              </a:rPr>
              <a:t>язылган</a:t>
            </a:r>
            <a:r>
              <a:rPr lang="ru-RU" dirty="0">
                <a:latin typeface="Monotype Corsiva" panose="03010101010201010101" pitchFamily="66" charset="0"/>
              </a:rPr>
              <a:t>. </a:t>
            </a:r>
            <a:r>
              <a:rPr lang="ru-RU" dirty="0" err="1" smtClean="0">
                <a:latin typeface="Monotype Corsiva" panose="03010101010201010101" pitchFamily="66" charset="0"/>
              </a:rPr>
              <a:t>Танышларымның</a:t>
            </a:r>
            <a:r>
              <a:rPr lang="ru-RU" dirty="0" smtClean="0">
                <a:latin typeface="Monotype Corsiva" panose="03010101010201010101" pitchFamily="66" charset="0"/>
              </a:rPr>
              <a:t>, </a:t>
            </a:r>
            <a:r>
              <a:rPr lang="ru-RU" dirty="0" err="1" smtClean="0">
                <a:latin typeface="Monotype Corsiva" panose="03010101010201010101" pitchFamily="66" charset="0"/>
              </a:rPr>
              <a:t>авылдашларымның</a:t>
            </a:r>
            <a:r>
              <a:rPr lang="ru-RU" dirty="0" smtClean="0">
                <a:latin typeface="Monotype Corsiva" panose="03010101010201010101" pitchFamily="66" charset="0"/>
              </a:rPr>
              <a:t> </a:t>
            </a:r>
            <a:r>
              <a:rPr lang="ru-RU" dirty="0" err="1">
                <a:latin typeface="Monotype Corsiva" panose="03010101010201010101" pitchFamily="66" charset="0"/>
              </a:rPr>
              <a:t>язмышы</a:t>
            </a:r>
            <a:r>
              <a:rPr lang="ru-RU" dirty="0">
                <a:latin typeface="Monotype Corsiva" panose="03010101010201010101" pitchFamily="66" charset="0"/>
              </a:rPr>
              <a:t>, </a:t>
            </a:r>
            <a:r>
              <a:rPr lang="ru-RU" dirty="0" err="1">
                <a:latin typeface="Monotype Corsiva" panose="03010101010201010101" pitchFamily="66" charset="0"/>
              </a:rPr>
              <a:t>бер</a:t>
            </a:r>
            <a:r>
              <a:rPr lang="ru-RU" dirty="0">
                <a:latin typeface="Monotype Corsiva" panose="03010101010201010101" pitchFamily="66" charset="0"/>
              </a:rPr>
              <a:t> - </a:t>
            </a:r>
            <a:r>
              <a:rPr lang="ru-RU" dirty="0" err="1">
                <a:latin typeface="Monotype Corsiva" panose="03010101010201010101" pitchFamily="66" charset="0"/>
              </a:rPr>
              <a:t>берсен</a:t>
            </a:r>
            <a:r>
              <a:rPr lang="ru-RU" dirty="0">
                <a:latin typeface="Monotype Corsiva" panose="03010101010201010101" pitchFamily="66" charset="0"/>
              </a:rPr>
              <a:t> </a:t>
            </a:r>
            <a:r>
              <a:rPr lang="ru-RU" dirty="0" err="1">
                <a:latin typeface="Monotype Corsiva" panose="03010101010201010101" pitchFamily="66" charset="0"/>
              </a:rPr>
              <a:t>яратышып</a:t>
            </a:r>
            <a:r>
              <a:rPr lang="ru-RU" dirty="0">
                <a:latin typeface="Monotype Corsiva" panose="03010101010201010101" pitchFamily="66" charset="0"/>
              </a:rPr>
              <a:t>, </a:t>
            </a:r>
            <a:r>
              <a:rPr lang="ru-RU" dirty="0" err="1" smtClean="0">
                <a:latin typeface="Monotype Corsiva" panose="03010101010201010101" pitchFamily="66" charset="0"/>
              </a:rPr>
              <a:t>кавыша</a:t>
            </a:r>
            <a:r>
              <a:rPr lang="ru-RU" dirty="0" smtClean="0">
                <a:latin typeface="Monotype Corsiva" panose="03010101010201010101" pitchFamily="66" charset="0"/>
              </a:rPr>
              <a:t> </a:t>
            </a:r>
            <a:r>
              <a:rPr lang="ru-RU" dirty="0" err="1">
                <a:latin typeface="Monotype Corsiva" panose="03010101010201010101" pitchFamily="66" charset="0"/>
              </a:rPr>
              <a:t>алмый</a:t>
            </a:r>
            <a:r>
              <a:rPr lang="ru-RU" dirty="0">
                <a:latin typeface="Monotype Corsiva" panose="03010101010201010101" pitchFamily="66" charset="0"/>
              </a:rPr>
              <a:t> калган, </a:t>
            </a:r>
            <a:r>
              <a:rPr lang="ru-RU" dirty="0" err="1" smtClean="0">
                <a:latin typeface="Monotype Corsiva" panose="03010101010201010101" pitchFamily="66" charset="0"/>
              </a:rPr>
              <a:t>мәхәббәт</a:t>
            </a:r>
            <a:r>
              <a:rPr lang="ru-RU" dirty="0" smtClean="0">
                <a:latin typeface="Monotype Corsiva" panose="03010101010201010101" pitchFamily="66" charset="0"/>
              </a:rPr>
              <a:t> </a:t>
            </a:r>
            <a:r>
              <a:rPr lang="ru-RU" dirty="0" err="1">
                <a:latin typeface="Monotype Corsiva" panose="03010101010201010101" pitchFamily="66" charset="0"/>
              </a:rPr>
              <a:t>темаларын</a:t>
            </a:r>
            <a:r>
              <a:rPr lang="ru-RU" dirty="0">
                <a:latin typeface="Monotype Corsiva" panose="03010101010201010101" pitchFamily="66" charset="0"/>
              </a:rPr>
              <a:t> </a:t>
            </a:r>
            <a:r>
              <a:rPr lang="ru-RU" dirty="0" err="1">
                <a:latin typeface="Monotype Corsiva" panose="03010101010201010101" pitchFamily="66" charset="0"/>
              </a:rPr>
              <a:t>чагылдырган</a:t>
            </a:r>
            <a:r>
              <a:rPr lang="ru-RU" dirty="0">
                <a:latin typeface="Monotype Corsiva" panose="03010101010201010101" pitchFamily="66" charset="0"/>
              </a:rPr>
              <a:t>, </a:t>
            </a:r>
            <a:r>
              <a:rPr lang="ru-RU" dirty="0" err="1" smtClean="0">
                <a:latin typeface="Monotype Corsiva" panose="03010101010201010101" pitchFamily="66" charset="0"/>
              </a:rPr>
              <a:t>бергә</a:t>
            </a:r>
            <a:r>
              <a:rPr lang="ru-RU" dirty="0" smtClean="0">
                <a:latin typeface="Monotype Corsiva" panose="03010101010201010101" pitchFamily="66" charset="0"/>
              </a:rPr>
              <a:t> </a:t>
            </a:r>
            <a:r>
              <a:rPr lang="ru-RU" dirty="0" err="1">
                <a:latin typeface="Monotype Corsiva" panose="03010101010201010101" pitchFamily="66" charset="0"/>
              </a:rPr>
              <a:t>уйнап</a:t>
            </a:r>
            <a:r>
              <a:rPr lang="ru-RU" dirty="0">
                <a:latin typeface="Monotype Corsiva" panose="03010101010201010101" pitchFamily="66" charset="0"/>
              </a:rPr>
              <a:t> </a:t>
            </a:r>
            <a:r>
              <a:rPr lang="ru-RU" dirty="0" err="1">
                <a:latin typeface="Monotype Corsiva" panose="03010101010201010101" pitchFamily="66" charset="0"/>
              </a:rPr>
              <a:t>ү</a:t>
            </a:r>
            <a:r>
              <a:rPr lang="ru-RU" dirty="0" err="1" smtClean="0">
                <a:latin typeface="Monotype Corsiva" panose="03010101010201010101" pitchFamily="66" charset="0"/>
              </a:rPr>
              <a:t>скән</a:t>
            </a:r>
            <a:r>
              <a:rPr lang="ru-RU" dirty="0" smtClean="0">
                <a:latin typeface="Monotype Corsiva" panose="03010101010201010101" pitchFamily="66" charset="0"/>
              </a:rPr>
              <a:t> </a:t>
            </a:r>
            <a:r>
              <a:rPr lang="ru-RU" dirty="0" err="1">
                <a:latin typeface="Monotype Corsiva" panose="03010101010201010101" pitchFamily="66" charset="0"/>
              </a:rPr>
              <a:t>дусларым</a:t>
            </a:r>
            <a:r>
              <a:rPr lang="ru-RU" dirty="0">
                <a:latin typeface="Monotype Corsiva" panose="03010101010201010101" pitchFamily="66" charset="0"/>
              </a:rPr>
              <a:t> </a:t>
            </a:r>
            <a:r>
              <a:rPr lang="ru-RU" dirty="0" err="1">
                <a:latin typeface="Monotype Corsiva" panose="03010101010201010101" pitchFamily="66" charset="0"/>
              </a:rPr>
              <a:t>Азат</a:t>
            </a:r>
            <a:r>
              <a:rPr lang="ru-RU" dirty="0">
                <a:latin typeface="Monotype Corsiva" panose="03010101010201010101" pitchFamily="66" charset="0"/>
              </a:rPr>
              <a:t>, </a:t>
            </a:r>
            <a:r>
              <a:rPr lang="ru-RU" dirty="0" err="1">
                <a:latin typeface="Monotype Corsiva" panose="03010101010201010101" pitchFamily="66" charset="0"/>
              </a:rPr>
              <a:t>Госман</a:t>
            </a:r>
            <a:r>
              <a:rPr lang="ru-RU" dirty="0">
                <a:latin typeface="Monotype Corsiva" panose="03010101010201010101" pitchFamily="66" charset="0"/>
              </a:rPr>
              <a:t>, </a:t>
            </a:r>
            <a:r>
              <a:rPr lang="ru-RU" dirty="0" err="1">
                <a:latin typeface="Monotype Corsiva" panose="03010101010201010101" pitchFamily="66" charset="0"/>
              </a:rPr>
              <a:t>Газинур</a:t>
            </a:r>
            <a:r>
              <a:rPr lang="ru-RU" dirty="0">
                <a:latin typeface="Monotype Corsiva" panose="03010101010201010101" pitchFamily="66" charset="0"/>
              </a:rPr>
              <a:t>, 3иннур, </a:t>
            </a:r>
            <a:r>
              <a:rPr lang="ru-RU" dirty="0" err="1">
                <a:latin typeface="Monotype Corsiva" panose="03010101010201010101" pitchFamily="66" charset="0"/>
              </a:rPr>
              <a:t>балачак</a:t>
            </a:r>
            <a:r>
              <a:rPr lang="ru-RU" dirty="0">
                <a:latin typeface="Monotype Corsiva" panose="03010101010201010101" pitchFamily="66" charset="0"/>
              </a:rPr>
              <a:t> </a:t>
            </a:r>
            <a:r>
              <a:rPr lang="ru-RU" dirty="0" err="1">
                <a:latin typeface="Monotype Corsiva" panose="03010101010201010101" pitchFamily="66" charset="0"/>
              </a:rPr>
              <a:t>дусларыма</a:t>
            </a:r>
            <a:r>
              <a:rPr lang="ru-RU" dirty="0">
                <a:latin typeface="Monotype Corsiva" panose="03010101010201010101" pitchFamily="66" charset="0"/>
              </a:rPr>
              <a:t> </a:t>
            </a:r>
            <a:r>
              <a:rPr lang="ru-RU" dirty="0" err="1" smtClean="0">
                <a:latin typeface="Monotype Corsiva" panose="03010101010201010101" pitchFamily="66" charset="0"/>
              </a:rPr>
              <a:t>багышланган</a:t>
            </a:r>
            <a:r>
              <a:rPr lang="ru-RU" dirty="0" smtClean="0">
                <a:latin typeface="Monotype Corsiva" panose="03010101010201010101" pitchFamily="66" charset="0"/>
              </a:rPr>
              <a:t> </a:t>
            </a:r>
            <a:r>
              <a:rPr lang="ru-RU" dirty="0" err="1">
                <a:latin typeface="Monotype Corsiva" panose="03010101010201010101" pitchFamily="66" charset="0"/>
              </a:rPr>
              <a:t>шигырьларем</a:t>
            </a:r>
            <a:r>
              <a:rPr lang="ru-RU" dirty="0">
                <a:latin typeface="Monotype Corsiva" panose="03010101010201010101" pitchFamily="66" charset="0"/>
              </a:rPr>
              <a:t> </a:t>
            </a:r>
            <a:r>
              <a:rPr lang="ru-RU" dirty="0" err="1">
                <a:latin typeface="Monotype Corsiva" panose="03010101010201010101" pitchFamily="66" charset="0"/>
              </a:rPr>
              <a:t>урын</a:t>
            </a:r>
            <a:r>
              <a:rPr lang="ru-RU" dirty="0">
                <a:latin typeface="Monotype Corsiva" panose="03010101010201010101" pitchFamily="66" charset="0"/>
              </a:rPr>
              <a:t> </a:t>
            </a:r>
            <a:r>
              <a:rPr lang="ru-RU" dirty="0" err="1">
                <a:latin typeface="Monotype Corsiva" panose="03010101010201010101" pitchFamily="66" charset="0"/>
              </a:rPr>
              <a:t>алды</a:t>
            </a:r>
            <a:r>
              <a:rPr lang="ru-RU" dirty="0">
                <a:latin typeface="Monotype Corsiva" panose="03010101010201010101" pitchFamily="66" charset="0"/>
              </a:rPr>
              <a:t>. </a:t>
            </a:r>
          </a:p>
          <a:p>
            <a:pPr indent="457200" algn="just">
              <a:lnSpc>
                <a:spcPct val="150000"/>
              </a:lnSpc>
            </a:pPr>
            <a:r>
              <a:rPr lang="ru-RU" dirty="0" err="1">
                <a:latin typeface="Monotype Corsiva" panose="03010101010201010101" pitchFamily="66" charset="0"/>
              </a:rPr>
              <a:t>Нигездэ</a:t>
            </a:r>
            <a:r>
              <a:rPr lang="ru-RU" dirty="0">
                <a:latin typeface="Monotype Corsiva" panose="03010101010201010101" pitchFamily="66" charset="0"/>
              </a:rPr>
              <a:t>, </a:t>
            </a:r>
            <a:r>
              <a:rPr lang="ru-RU" dirty="0" err="1" smtClean="0">
                <a:latin typeface="Monotype Corsiva" panose="03010101010201010101" pitchFamily="66" charset="0"/>
              </a:rPr>
              <a:t>шигырьләрем</a:t>
            </a:r>
            <a:r>
              <a:rPr lang="ru-RU" dirty="0" smtClean="0">
                <a:latin typeface="Monotype Corsiva" panose="03010101010201010101" pitchFamily="66" charset="0"/>
              </a:rPr>
              <a:t> </a:t>
            </a:r>
            <a:r>
              <a:rPr lang="ru-RU" dirty="0" err="1">
                <a:latin typeface="Monotype Corsiva" panose="03010101010201010101" pitchFamily="66" charset="0"/>
              </a:rPr>
              <a:t>җ</a:t>
            </a:r>
            <a:r>
              <a:rPr lang="ru-RU" dirty="0" err="1" smtClean="0">
                <a:latin typeface="Monotype Corsiva" panose="03010101010201010101" pitchFamily="66" charset="0"/>
              </a:rPr>
              <a:t>ыр</a:t>
            </a:r>
            <a:r>
              <a:rPr lang="ru-RU" dirty="0" smtClean="0">
                <a:latin typeface="Monotype Corsiva" panose="03010101010201010101" pitchFamily="66" charset="0"/>
              </a:rPr>
              <a:t> </a:t>
            </a:r>
            <a:r>
              <a:rPr lang="ru-RU" dirty="0" err="1">
                <a:latin typeface="Monotype Corsiva" panose="03010101010201010101" pitchFamily="66" charset="0"/>
              </a:rPr>
              <a:t>кебек</a:t>
            </a:r>
            <a:r>
              <a:rPr lang="ru-RU" dirty="0">
                <a:latin typeface="Monotype Corsiva" panose="03010101010201010101" pitchFamily="66" charset="0"/>
              </a:rPr>
              <a:t>, </a:t>
            </a:r>
            <a:r>
              <a:rPr lang="ru-RU" dirty="0" err="1">
                <a:latin typeface="Monotype Corsiva" panose="03010101010201010101" pitchFamily="66" charset="0"/>
              </a:rPr>
              <a:t>тигез</a:t>
            </a:r>
            <a:r>
              <a:rPr lang="ru-RU" dirty="0">
                <a:latin typeface="Monotype Corsiva" panose="03010101010201010101" pitchFamily="66" charset="0"/>
              </a:rPr>
              <a:t> </a:t>
            </a:r>
            <a:r>
              <a:rPr lang="ru-RU" dirty="0" err="1">
                <a:latin typeface="Monotype Corsiva" panose="03010101010201010101" pitchFamily="66" charset="0"/>
              </a:rPr>
              <a:t>агышлы</a:t>
            </a:r>
            <a:r>
              <a:rPr lang="ru-RU" dirty="0">
                <a:latin typeface="Monotype Corsiva" panose="03010101010201010101" pitchFamily="66" charset="0"/>
              </a:rPr>
              <a:t> </a:t>
            </a:r>
            <a:r>
              <a:rPr lang="ru-RU" dirty="0" err="1">
                <a:latin typeface="Monotype Corsiva" panose="03010101010201010101" pitchFamily="66" charset="0"/>
              </a:rPr>
              <a:t>формада</a:t>
            </a:r>
            <a:r>
              <a:rPr lang="ru-RU" dirty="0">
                <a:latin typeface="Monotype Corsiva" panose="03010101010201010101" pitchFamily="66" charset="0"/>
              </a:rPr>
              <a:t> </a:t>
            </a:r>
            <a:r>
              <a:rPr lang="ru-RU" dirty="0" err="1" smtClean="0">
                <a:latin typeface="Monotype Corsiva" panose="03010101010201010101" pitchFamily="66" charset="0"/>
              </a:rPr>
              <a:t>язылган</a:t>
            </a:r>
            <a:r>
              <a:rPr lang="ru-RU" dirty="0">
                <a:latin typeface="Monotype Corsiva" panose="03010101010201010101" pitchFamily="66" charset="0"/>
              </a:rPr>
              <a:t>. </a:t>
            </a:r>
            <a:r>
              <a:rPr lang="ru-RU" dirty="0" err="1" smtClean="0">
                <a:latin typeface="Monotype Corsiva" panose="03010101010201010101" pitchFamily="66" charset="0"/>
              </a:rPr>
              <a:t>Кайберләрендә</a:t>
            </a:r>
            <a:r>
              <a:rPr lang="ru-RU" dirty="0" smtClean="0">
                <a:latin typeface="Monotype Corsiva" panose="03010101010201010101" pitchFamily="66" charset="0"/>
              </a:rPr>
              <a:t>, </a:t>
            </a:r>
            <a:r>
              <a:rPr lang="ru-RU" dirty="0" err="1" smtClean="0">
                <a:latin typeface="Monotype Corsiva" panose="03010101010201010101" pitchFamily="66" charset="0"/>
              </a:rPr>
              <a:t>танышларымның</a:t>
            </a:r>
            <a:r>
              <a:rPr lang="ru-RU" dirty="0" smtClean="0">
                <a:latin typeface="Monotype Corsiva" panose="03010101010201010101" pitchFamily="66" charset="0"/>
              </a:rPr>
              <a:t> </a:t>
            </a:r>
            <a:r>
              <a:rPr lang="ru-RU" dirty="0" err="1" smtClean="0">
                <a:latin typeface="Monotype Corsiva" panose="03010101010201010101" pitchFamily="66" charset="0"/>
              </a:rPr>
              <a:t>дусларымның</a:t>
            </a:r>
            <a:r>
              <a:rPr lang="ru-RU" dirty="0" smtClean="0">
                <a:latin typeface="Monotype Corsiva" panose="03010101010201010101" pitchFamily="66" charset="0"/>
              </a:rPr>
              <a:t> </a:t>
            </a:r>
            <a:r>
              <a:rPr lang="ru-RU" dirty="0" err="1" smtClean="0">
                <a:latin typeface="Monotype Corsiva" panose="03010101010201010101" pitchFamily="66" charset="0"/>
              </a:rPr>
              <a:t>гыйбрәтле</a:t>
            </a:r>
            <a:r>
              <a:rPr lang="ru-RU" dirty="0" smtClean="0">
                <a:latin typeface="Monotype Corsiva" panose="03010101010201010101" pitchFamily="66" charset="0"/>
              </a:rPr>
              <a:t> </a:t>
            </a:r>
            <a:r>
              <a:rPr lang="ru-RU" dirty="0" err="1" smtClean="0">
                <a:latin typeface="Monotype Corsiva" panose="03010101010201010101" pitchFamily="66" charset="0"/>
              </a:rPr>
              <a:t>тормышы</a:t>
            </a:r>
            <a:r>
              <a:rPr lang="ru-RU" dirty="0" smtClean="0">
                <a:latin typeface="Monotype Corsiva" panose="03010101010201010101" pitchFamily="66" charset="0"/>
              </a:rPr>
              <a:t> </a:t>
            </a:r>
            <a:r>
              <a:rPr lang="ru-RU" dirty="0" err="1">
                <a:latin typeface="Monotype Corsiva" panose="03010101010201010101" pitchFamily="66" charset="0"/>
              </a:rPr>
              <a:t>чагылдырылды</a:t>
            </a:r>
            <a:r>
              <a:rPr lang="ru-RU" dirty="0" smtClean="0">
                <a:latin typeface="Monotype Corsiva" panose="03010101010201010101" pitchFamily="66" charset="0"/>
              </a:rPr>
              <a:t>.»</a:t>
            </a:r>
            <a:endParaRPr lang="ru-RU" dirty="0">
              <a:latin typeface="Monotype Corsiva" panose="03010101010201010101" pitchFamily="66" charset="0"/>
            </a:endParaRPr>
          </a:p>
        </p:txBody>
      </p:sp>
    </p:spTree>
    <p:extLst>
      <p:ext uri="{BB962C8B-B14F-4D97-AF65-F5344CB8AC3E}">
        <p14:creationId xmlns:p14="http://schemas.microsoft.com/office/powerpoint/2010/main" val="3062749575"/>
      </p:ext>
    </p:extLst>
  </p:cSld>
  <p:clrMapOvr>
    <a:masterClrMapping/>
  </p:clrMapOvr>
  <mc:AlternateContent xmlns:mc="http://schemas.openxmlformats.org/markup-compatibility/2006" xmlns:p14="http://schemas.microsoft.com/office/powerpoint/2010/main">
    <mc:Choice Requires="p14">
      <p:transition spd="slow" p14:dur="1500" advTm="20000">
        <p:dissolve/>
      </p:transition>
    </mc:Choice>
    <mc:Fallback xmlns="">
      <p:transition spd="slow" advTm="20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250"/>
                                        <p:tgtEl>
                                          <p:spTgt spid="7"/>
                                        </p:tgtEl>
                                      </p:cBhvr>
                                    </p:animEffect>
                                    <p:anim calcmode="lin" valueType="num">
                                      <p:cBhvr>
                                        <p:cTn id="8" dur="2250" fill="hold"/>
                                        <p:tgtEl>
                                          <p:spTgt spid="7"/>
                                        </p:tgtEl>
                                        <p:attrNameLst>
                                          <p:attrName>ppt_x</p:attrName>
                                        </p:attrNameLst>
                                      </p:cBhvr>
                                      <p:tavLst>
                                        <p:tav tm="0">
                                          <p:val>
                                            <p:strVal val="#ppt_x"/>
                                          </p:val>
                                        </p:tav>
                                        <p:tav tm="100000">
                                          <p:val>
                                            <p:strVal val="#ppt_x"/>
                                          </p:val>
                                        </p:tav>
                                      </p:tavLst>
                                    </p:anim>
                                    <p:anim calcmode="lin" valueType="num">
                                      <p:cBhvr>
                                        <p:cTn id="9" dur="22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pic>
        <p:nvPicPr>
          <p:cNvPr id="4" name="Рисунок 3"/>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467544" y="151179"/>
            <a:ext cx="8856984" cy="6801862"/>
          </a:xfrm>
          <a:prstGeom prst="rect">
            <a:avLst/>
          </a:prstGeom>
          <a:noFill/>
        </p:spPr>
        <p:txBody>
          <a:bodyPr wrap="square" numCol="2" rtlCol="0">
            <a:spAutoFit/>
          </a:bodyPr>
          <a:lstStyle/>
          <a:p>
            <a:r>
              <a:rPr lang="ru-RU" sz="2000" dirty="0" smtClean="0">
                <a:latin typeface="Monotype Corsiva" panose="03010101010201010101" pitchFamily="66" charset="0"/>
              </a:rPr>
              <a:t>                 </a:t>
            </a:r>
          </a:p>
          <a:p>
            <a:endParaRPr lang="ru-RU" sz="2000" dirty="0" smtClean="0">
              <a:latin typeface="Monotype Corsiva" panose="03010101010201010101" pitchFamily="66" charset="0"/>
            </a:endParaRPr>
          </a:p>
          <a:p>
            <a:endParaRPr lang="ru-RU" sz="2000" dirty="0">
              <a:latin typeface="Monotype Corsiva" panose="03010101010201010101" pitchFamily="66" charset="0"/>
            </a:endParaRPr>
          </a:p>
          <a:p>
            <a:endParaRPr lang="ru-RU" sz="2000" dirty="0" smtClean="0">
              <a:latin typeface="Monotype Corsiva" panose="03010101010201010101" pitchFamily="66" charset="0"/>
            </a:endParaRPr>
          </a:p>
          <a:p>
            <a:endParaRPr lang="ru-RU" sz="2000" dirty="0">
              <a:latin typeface="Monotype Corsiva" panose="03010101010201010101" pitchFamily="66" charset="0"/>
            </a:endParaRPr>
          </a:p>
          <a:p>
            <a:r>
              <a:rPr lang="ru-RU" sz="2400" dirty="0" err="1" smtClean="0">
                <a:latin typeface="Monotype Corsiva" panose="03010101010201010101" pitchFamily="66" charset="0"/>
              </a:rPr>
              <a:t>Лаешыма</a:t>
            </a:r>
            <a:r>
              <a:rPr lang="ru-RU" sz="2400" dirty="0" smtClean="0">
                <a:latin typeface="Monotype Corsiva" panose="03010101010201010101" pitchFamily="66" charset="0"/>
              </a:rPr>
              <a:t> </a:t>
            </a:r>
            <a:r>
              <a:rPr lang="ru-RU" sz="2400" dirty="0" err="1">
                <a:latin typeface="Monotype Corsiva" panose="03010101010201010101" pitchFamily="66" charset="0"/>
              </a:rPr>
              <a:t>кайтып</a:t>
            </a:r>
            <a:r>
              <a:rPr lang="ru-RU" sz="2400" dirty="0">
                <a:latin typeface="Monotype Corsiva" panose="03010101010201010101" pitchFamily="66" charset="0"/>
              </a:rPr>
              <a:t> </a:t>
            </a:r>
            <a:r>
              <a:rPr lang="ru-RU" sz="2400" dirty="0" err="1">
                <a:latin typeface="Monotype Corsiva" panose="03010101010201010101" pitchFamily="66" charset="0"/>
              </a:rPr>
              <a:t>сабыйланам</a:t>
            </a:r>
            <a:r>
              <a:rPr lang="ru-RU" sz="2400" dirty="0">
                <a:latin typeface="Monotype Corsiva" panose="03010101010201010101" pitchFamily="66" charset="0"/>
              </a:rPr>
              <a:t>, </a:t>
            </a:r>
          </a:p>
          <a:p>
            <a:r>
              <a:rPr lang="ru-RU" sz="2400" dirty="0">
                <a:latin typeface="Monotype Corsiva" panose="03010101010201010101" pitchFamily="66" charset="0"/>
              </a:rPr>
              <a:t>Су </a:t>
            </a:r>
            <a:r>
              <a:rPr lang="ru-RU" sz="2400" dirty="0" err="1">
                <a:latin typeface="Monotype Corsiva" panose="03010101010201010101" pitchFamily="66" charset="0"/>
              </a:rPr>
              <a:t>буена</a:t>
            </a:r>
            <a:r>
              <a:rPr lang="ru-RU" sz="2400" dirty="0">
                <a:latin typeface="Monotype Corsiva" panose="03010101010201010101" pitchFamily="66" charset="0"/>
              </a:rPr>
              <a:t> </a:t>
            </a:r>
            <a:r>
              <a:rPr lang="ru-RU" sz="2400" dirty="0" err="1">
                <a:latin typeface="Monotype Corsiva" panose="03010101010201010101" pitchFamily="66" charset="0"/>
              </a:rPr>
              <a:t>тешеп</a:t>
            </a:r>
            <a:r>
              <a:rPr lang="ru-RU" sz="2400" dirty="0">
                <a:latin typeface="Monotype Corsiva" panose="03010101010201010101" pitchFamily="66" charset="0"/>
              </a:rPr>
              <a:t> </a:t>
            </a:r>
            <a:r>
              <a:rPr lang="ru-RU" sz="2400" dirty="0" err="1" smtClean="0">
                <a:latin typeface="Monotype Corsiva" panose="03010101010201010101" pitchFamily="66" charset="0"/>
              </a:rPr>
              <a:t>мо</a:t>
            </a:r>
            <a:r>
              <a:rPr lang="tt-RU" sz="2400" dirty="0" smtClean="0">
                <a:latin typeface="Monotype Corsiva" panose="03010101010201010101" pitchFamily="66" charset="0"/>
              </a:rPr>
              <a:t>ң</a:t>
            </a:r>
            <a:r>
              <a:rPr lang="ru-RU" sz="2400" dirty="0" smtClean="0">
                <a:latin typeface="Monotype Corsiva" panose="03010101010201010101" pitchFamily="66" charset="0"/>
              </a:rPr>
              <a:t>ланам</a:t>
            </a:r>
            <a:r>
              <a:rPr lang="ru-RU" sz="2400" dirty="0">
                <a:latin typeface="Monotype Corsiva" panose="03010101010201010101" pitchFamily="66" charset="0"/>
              </a:rPr>
              <a:t>, </a:t>
            </a:r>
          </a:p>
          <a:p>
            <a:r>
              <a:rPr lang="ru-RU" sz="2400" dirty="0" err="1" smtClean="0">
                <a:latin typeface="Monotype Corsiva" panose="03010101010201010101" pitchFamily="66" charset="0"/>
              </a:rPr>
              <a:t>Җиләкле</a:t>
            </a:r>
            <a:r>
              <a:rPr lang="ru-RU" sz="2400" dirty="0" smtClean="0">
                <a:latin typeface="Monotype Corsiva" panose="03010101010201010101" pitchFamily="66" charset="0"/>
              </a:rPr>
              <a:t> </a:t>
            </a:r>
            <a:r>
              <a:rPr lang="ru-RU" sz="2400" dirty="0" err="1" smtClean="0">
                <a:latin typeface="Monotype Corsiva" panose="03010101010201010101" pitchFamily="66" charset="0"/>
              </a:rPr>
              <a:t>киң</a:t>
            </a:r>
            <a:r>
              <a:rPr lang="ru-RU" sz="2400" dirty="0" smtClean="0">
                <a:latin typeface="Monotype Corsiva" panose="03010101010201010101" pitchFamily="66" charset="0"/>
              </a:rPr>
              <a:t> </a:t>
            </a:r>
            <a:r>
              <a:rPr lang="ru-RU" sz="2400" dirty="0" err="1">
                <a:latin typeface="Monotype Corsiva" panose="03010101010201010101" pitchFamily="66" charset="0"/>
              </a:rPr>
              <a:t>болын</a:t>
            </a:r>
            <a:r>
              <a:rPr lang="ru-RU" sz="2400" dirty="0">
                <a:latin typeface="Monotype Corsiva" panose="03010101010201010101" pitchFamily="66" charset="0"/>
              </a:rPr>
              <a:t>, </a:t>
            </a:r>
            <a:r>
              <a:rPr lang="ru-RU" sz="2400" dirty="0" err="1">
                <a:latin typeface="Monotype Corsiva" panose="03010101010201010101" pitchFamily="66" charset="0"/>
              </a:rPr>
              <a:t>урманнарын</a:t>
            </a:r>
            <a:r>
              <a:rPr lang="ru-RU" sz="2400" dirty="0">
                <a:latin typeface="Monotype Corsiva" panose="03010101010201010101" pitchFamily="66" charset="0"/>
              </a:rPr>
              <a:t> </a:t>
            </a:r>
          </a:p>
          <a:p>
            <a:r>
              <a:rPr lang="ru-RU" sz="2400" dirty="0" err="1" smtClean="0">
                <a:latin typeface="Monotype Corsiva" panose="03010101010201010101" pitchFamily="66" charset="0"/>
              </a:rPr>
              <a:t>Төшләремдә</a:t>
            </a:r>
            <a:r>
              <a:rPr lang="ru-RU" sz="2400" dirty="0" smtClean="0">
                <a:latin typeface="Monotype Corsiva" panose="03010101010201010101" pitchFamily="66" charset="0"/>
              </a:rPr>
              <a:t> </a:t>
            </a:r>
            <a:r>
              <a:rPr lang="ru-RU" sz="2400" dirty="0" err="1" smtClean="0">
                <a:latin typeface="Monotype Corsiva" panose="03010101010201010101" pitchFamily="66" charset="0"/>
              </a:rPr>
              <a:t>күреп</a:t>
            </a:r>
            <a:r>
              <a:rPr lang="ru-RU" sz="2400" dirty="0" smtClean="0">
                <a:latin typeface="Monotype Corsiva" panose="03010101010201010101" pitchFamily="66" charset="0"/>
              </a:rPr>
              <a:t> </a:t>
            </a:r>
            <a:r>
              <a:rPr lang="ru-RU" sz="2400" dirty="0" err="1">
                <a:latin typeface="Monotype Corsiva" panose="03010101010201010101" pitchFamily="66" charset="0"/>
              </a:rPr>
              <a:t>уянам</a:t>
            </a:r>
            <a:r>
              <a:rPr lang="ru-RU" sz="2400" dirty="0">
                <a:latin typeface="Monotype Corsiva" panose="03010101010201010101" pitchFamily="66" charset="0"/>
              </a:rPr>
              <a:t>. </a:t>
            </a:r>
            <a:endParaRPr lang="ru-RU" sz="2400" dirty="0" smtClean="0">
              <a:latin typeface="Monotype Corsiva" panose="03010101010201010101" pitchFamily="66" charset="0"/>
            </a:endParaRPr>
          </a:p>
          <a:p>
            <a:endParaRPr lang="ru-RU" sz="2400" dirty="0">
              <a:latin typeface="Monotype Corsiva" panose="03010101010201010101" pitchFamily="66" charset="0"/>
            </a:endParaRPr>
          </a:p>
          <a:p>
            <a:r>
              <a:rPr lang="ru-RU" sz="2400" dirty="0" err="1">
                <a:latin typeface="Monotype Corsiva" panose="03010101010201010101" pitchFamily="66" charset="0"/>
              </a:rPr>
              <a:t>Яланаяк</a:t>
            </a:r>
            <a:r>
              <a:rPr lang="ru-RU" sz="2400" dirty="0">
                <a:latin typeface="Monotype Corsiva" panose="03010101010201010101" pitchFamily="66" charset="0"/>
              </a:rPr>
              <a:t> </a:t>
            </a:r>
            <a:r>
              <a:rPr lang="ru-RU" sz="2400" dirty="0" err="1">
                <a:latin typeface="Monotype Corsiva" panose="03010101010201010101" pitchFamily="66" charset="0"/>
              </a:rPr>
              <a:t>сукмакларым</a:t>
            </a:r>
            <a:r>
              <a:rPr lang="ru-RU" sz="2400" dirty="0">
                <a:latin typeface="Monotype Corsiva" panose="03010101010201010101" pitchFamily="66" charset="0"/>
              </a:rPr>
              <a:t> </a:t>
            </a:r>
            <a:r>
              <a:rPr lang="ru-RU" sz="2400" dirty="0" err="1" smtClean="0">
                <a:latin typeface="Monotype Corsiva" panose="03010101010201010101" pitchFamily="66" charset="0"/>
              </a:rPr>
              <a:t>буйлап</a:t>
            </a:r>
            <a:r>
              <a:rPr lang="ru-RU" sz="2400" dirty="0">
                <a:latin typeface="Monotype Corsiva" panose="03010101010201010101" pitchFamily="66" charset="0"/>
              </a:rPr>
              <a:t>, </a:t>
            </a:r>
          </a:p>
          <a:p>
            <a:r>
              <a:rPr lang="ru-RU" sz="2400" dirty="0" err="1">
                <a:latin typeface="Monotype Corsiva" panose="03010101010201010101" pitchFamily="66" charset="0"/>
              </a:rPr>
              <a:t>Кайтып</a:t>
            </a:r>
            <a:r>
              <a:rPr lang="ru-RU" sz="2400" dirty="0">
                <a:latin typeface="Monotype Corsiva" panose="03010101010201010101" pitchFamily="66" charset="0"/>
              </a:rPr>
              <a:t> </a:t>
            </a:r>
            <a:r>
              <a:rPr lang="ru-RU" sz="2400" dirty="0" err="1" smtClean="0">
                <a:latin typeface="Monotype Corsiva" panose="03010101010201010101" pitchFamily="66" charset="0"/>
              </a:rPr>
              <a:t>киләм</a:t>
            </a:r>
            <a:r>
              <a:rPr lang="ru-RU" sz="2400" dirty="0" smtClean="0">
                <a:latin typeface="Monotype Corsiva" panose="03010101010201010101" pitchFamily="66" charset="0"/>
              </a:rPr>
              <a:t> </a:t>
            </a:r>
            <a:r>
              <a:rPr lang="ru-RU" sz="2400" dirty="0" err="1">
                <a:latin typeface="Monotype Corsiva" panose="03010101010201010101" pitchFamily="66" charset="0"/>
              </a:rPr>
              <a:t>озын</a:t>
            </a:r>
            <a:r>
              <a:rPr lang="ru-RU" sz="2400" dirty="0">
                <a:latin typeface="Monotype Corsiva" panose="03010101010201010101" pitchFamily="66" charset="0"/>
              </a:rPr>
              <a:t> </a:t>
            </a:r>
            <a:r>
              <a:rPr lang="ru-RU" sz="2400" dirty="0" err="1">
                <a:latin typeface="Monotype Corsiva" panose="03010101010201010101" pitchFamily="66" charset="0"/>
              </a:rPr>
              <a:t>юл</a:t>
            </a:r>
            <a:r>
              <a:rPr lang="ru-RU" sz="2400" dirty="0">
                <a:latin typeface="Monotype Corsiva" panose="03010101010201010101" pitchFamily="66" charset="0"/>
              </a:rPr>
              <a:t> </a:t>
            </a:r>
            <a:r>
              <a:rPr lang="ru-RU" sz="2400" dirty="0" err="1">
                <a:latin typeface="Monotype Corsiva" panose="03010101010201010101" pitchFamily="66" charset="0"/>
              </a:rPr>
              <a:t>аша</a:t>
            </a:r>
            <a:r>
              <a:rPr lang="ru-RU" sz="2400" dirty="0">
                <a:latin typeface="Monotype Corsiva" panose="03010101010201010101" pitchFamily="66" charset="0"/>
              </a:rPr>
              <a:t>. </a:t>
            </a:r>
          </a:p>
          <a:p>
            <a:r>
              <a:rPr lang="ru-RU" sz="2400" dirty="0" err="1">
                <a:latin typeface="Monotype Corsiva" panose="03010101010201010101" pitchFamily="66" charset="0"/>
              </a:rPr>
              <a:t>Якташларым</a:t>
            </a:r>
            <a:r>
              <a:rPr lang="ru-RU" sz="2400" dirty="0">
                <a:latin typeface="Monotype Corsiva" panose="03010101010201010101" pitchFamily="66" charset="0"/>
              </a:rPr>
              <a:t>, </a:t>
            </a:r>
            <a:r>
              <a:rPr lang="ru-RU" sz="2400" dirty="0" err="1">
                <a:latin typeface="Monotype Corsiva" panose="03010101010201010101" pitchFamily="66" charset="0"/>
              </a:rPr>
              <a:t>дуслар</a:t>
            </a:r>
            <a:r>
              <a:rPr lang="ru-RU" sz="2400" dirty="0">
                <a:latin typeface="Monotype Corsiva" panose="03010101010201010101" pitchFamily="66" charset="0"/>
              </a:rPr>
              <a:t>, </a:t>
            </a:r>
            <a:r>
              <a:rPr lang="ru-RU" sz="2400" dirty="0" err="1" smtClean="0">
                <a:latin typeface="Monotype Corsiva" panose="03010101010201010101" pitchFamily="66" charset="0"/>
              </a:rPr>
              <a:t>әй</a:t>
            </a:r>
            <a:r>
              <a:rPr lang="ru-RU" sz="2400" dirty="0">
                <a:latin typeface="Monotype Corsiva" panose="03010101010201010101" pitchFamily="66" charset="0"/>
              </a:rPr>
              <a:t>, </a:t>
            </a:r>
            <a:r>
              <a:rPr lang="ru-RU" sz="2400" dirty="0" err="1">
                <a:latin typeface="Monotype Corsiva" panose="03010101010201010101" pitchFamily="66" charset="0"/>
              </a:rPr>
              <a:t>туганнар</a:t>
            </a:r>
            <a:r>
              <a:rPr lang="ru-RU" sz="2400" dirty="0">
                <a:latin typeface="Monotype Corsiva" panose="03010101010201010101" pitchFamily="66" charset="0"/>
              </a:rPr>
              <a:t>, </a:t>
            </a:r>
          </a:p>
          <a:p>
            <a:r>
              <a:rPr lang="ru-RU" sz="2400" dirty="0" err="1" smtClean="0">
                <a:latin typeface="Monotype Corsiva" panose="03010101010201010101" pitchFamily="66" charset="0"/>
              </a:rPr>
              <a:t>Сәлам</a:t>
            </a:r>
            <a:r>
              <a:rPr lang="ru-RU" sz="2400" dirty="0" smtClean="0">
                <a:latin typeface="Monotype Corsiva" panose="03010101010201010101" pitchFamily="66" charset="0"/>
              </a:rPr>
              <a:t> </a:t>
            </a:r>
            <a:r>
              <a:rPr lang="ru-RU" sz="2400" dirty="0" err="1">
                <a:latin typeface="Monotype Corsiva" panose="03010101010201010101" pitchFamily="66" charset="0"/>
              </a:rPr>
              <a:t>юллыйм</a:t>
            </a:r>
            <a:r>
              <a:rPr lang="ru-RU" sz="2400" dirty="0">
                <a:latin typeface="Monotype Corsiva" panose="03010101010201010101" pitchFamily="66" charset="0"/>
              </a:rPr>
              <a:t>, </a:t>
            </a:r>
            <a:r>
              <a:rPr lang="ru-RU" sz="2400" dirty="0" err="1" smtClean="0">
                <a:latin typeface="Monotype Corsiva" panose="03010101010201010101" pitchFamily="66" charset="0"/>
              </a:rPr>
              <a:t>сезгә</a:t>
            </a:r>
            <a:r>
              <a:rPr lang="ru-RU" sz="2400" dirty="0" smtClean="0">
                <a:latin typeface="Monotype Corsiva" panose="03010101010201010101" pitchFamily="66" charset="0"/>
              </a:rPr>
              <a:t> </a:t>
            </a:r>
            <a:r>
              <a:rPr lang="ru-RU" sz="2400" dirty="0" err="1">
                <a:latin typeface="Monotype Corsiva" panose="03010101010201010101" pitchFamily="66" charset="0"/>
              </a:rPr>
              <a:t>җ</a:t>
            </a:r>
            <a:r>
              <a:rPr lang="ru-RU" sz="2400" dirty="0" err="1" smtClean="0">
                <a:latin typeface="Monotype Corsiva" panose="03010101010201010101" pitchFamily="66" charset="0"/>
              </a:rPr>
              <a:t>ыр</a:t>
            </a:r>
            <a:r>
              <a:rPr lang="ru-RU" sz="2400" dirty="0" smtClean="0">
                <a:latin typeface="Monotype Corsiva" panose="03010101010201010101" pitchFamily="66" charset="0"/>
              </a:rPr>
              <a:t> </a:t>
            </a:r>
            <a:r>
              <a:rPr lang="ru-RU" sz="2400" dirty="0" err="1">
                <a:latin typeface="Monotype Corsiva" panose="03010101010201010101" pitchFamily="66" charset="0"/>
              </a:rPr>
              <a:t>аша</a:t>
            </a:r>
            <a:r>
              <a:rPr lang="ru-RU" sz="2400" dirty="0">
                <a:latin typeface="Monotype Corsiva" panose="03010101010201010101" pitchFamily="66" charset="0"/>
              </a:rPr>
              <a:t>. </a:t>
            </a:r>
            <a:endParaRPr lang="ru-RU" sz="2400" dirty="0" smtClean="0">
              <a:latin typeface="Monotype Corsiva" panose="03010101010201010101" pitchFamily="66" charset="0"/>
            </a:endParaRPr>
          </a:p>
          <a:p>
            <a:endParaRPr lang="tt-RU" sz="2400" dirty="0" smtClean="0">
              <a:latin typeface="Monotype Corsiva" panose="03010101010201010101" pitchFamily="66" charset="0"/>
            </a:endParaRPr>
          </a:p>
          <a:p>
            <a:endParaRPr lang="tt-RU" sz="2400" dirty="0">
              <a:latin typeface="Monotype Corsiva" panose="03010101010201010101" pitchFamily="66" charset="0"/>
            </a:endParaRPr>
          </a:p>
          <a:p>
            <a:endParaRPr lang="tt-RU" sz="2400" dirty="0" smtClean="0">
              <a:latin typeface="Monotype Corsiva" panose="03010101010201010101" pitchFamily="66" charset="0"/>
            </a:endParaRPr>
          </a:p>
          <a:p>
            <a:endParaRPr lang="tt-RU" sz="2400" dirty="0">
              <a:latin typeface="Monotype Corsiva" panose="03010101010201010101" pitchFamily="66" charset="0"/>
            </a:endParaRPr>
          </a:p>
          <a:p>
            <a:endParaRPr lang="tt-RU" sz="2400" dirty="0" smtClean="0">
              <a:latin typeface="Monotype Corsiva" panose="03010101010201010101" pitchFamily="66" charset="0"/>
            </a:endParaRPr>
          </a:p>
          <a:p>
            <a:endParaRPr lang="tt-RU" sz="2400" dirty="0">
              <a:latin typeface="Monotype Corsiva" panose="03010101010201010101" pitchFamily="66" charset="0"/>
            </a:endParaRPr>
          </a:p>
          <a:p>
            <a:endParaRPr lang="tt-RU" sz="2400" dirty="0" smtClean="0">
              <a:latin typeface="Monotype Corsiva" panose="03010101010201010101" pitchFamily="66" charset="0"/>
            </a:endParaRPr>
          </a:p>
          <a:p>
            <a:endParaRPr lang="tt-RU" sz="2400" dirty="0">
              <a:latin typeface="Monotype Corsiva" panose="03010101010201010101" pitchFamily="66" charset="0"/>
            </a:endParaRPr>
          </a:p>
          <a:p>
            <a:endParaRPr lang="tt-RU" sz="2400" dirty="0" smtClean="0">
              <a:latin typeface="Monotype Corsiva" panose="03010101010201010101" pitchFamily="66" charset="0"/>
            </a:endParaRPr>
          </a:p>
          <a:p>
            <a:r>
              <a:rPr lang="ru-RU" sz="2400" dirty="0" err="1" smtClean="0">
                <a:latin typeface="Monotype Corsiva" panose="03010101010201010101" pitchFamily="66" charset="0"/>
              </a:rPr>
              <a:t>Яшьлегемә</a:t>
            </a:r>
            <a:r>
              <a:rPr lang="ru-RU" sz="2400" dirty="0" smtClean="0">
                <a:latin typeface="Monotype Corsiva" panose="03010101010201010101" pitchFamily="66" charset="0"/>
              </a:rPr>
              <a:t> </a:t>
            </a:r>
            <a:r>
              <a:rPr lang="ru-RU" sz="2400" dirty="0" err="1" smtClean="0">
                <a:latin typeface="Monotype Corsiva" panose="03010101010201010101" pitchFamily="66" charset="0"/>
              </a:rPr>
              <a:t>кайткан</a:t>
            </a:r>
            <a:r>
              <a:rPr lang="ru-RU" sz="2400" dirty="0" smtClean="0">
                <a:latin typeface="Monotype Corsiva" panose="03010101010201010101" pitchFamily="66" charset="0"/>
              </a:rPr>
              <a:t> </a:t>
            </a:r>
            <a:r>
              <a:rPr lang="ru-RU" sz="2400" dirty="0" err="1">
                <a:latin typeface="Monotype Corsiva" panose="03010101010201010101" pitchFamily="66" charset="0"/>
              </a:rPr>
              <a:t>кебек</a:t>
            </a:r>
            <a:r>
              <a:rPr lang="ru-RU" sz="2400" dirty="0">
                <a:latin typeface="Monotype Corsiva" panose="03010101010201010101" pitchFamily="66" charset="0"/>
              </a:rPr>
              <a:t> </a:t>
            </a:r>
            <a:r>
              <a:rPr lang="ru-RU" sz="2400" dirty="0" err="1">
                <a:latin typeface="Monotype Corsiva" panose="03010101010201010101" pitchFamily="66" charset="0"/>
              </a:rPr>
              <a:t>булам</a:t>
            </a:r>
            <a:r>
              <a:rPr lang="ru-RU" sz="2400" dirty="0">
                <a:latin typeface="Monotype Corsiva" panose="03010101010201010101" pitchFamily="66" charset="0"/>
              </a:rPr>
              <a:t> </a:t>
            </a:r>
          </a:p>
          <a:p>
            <a:r>
              <a:rPr lang="ru-RU" sz="2400" dirty="0" err="1">
                <a:latin typeface="Monotype Corsiva" panose="03010101010201010101" pitchFamily="66" charset="0"/>
              </a:rPr>
              <a:t>Чулман</a:t>
            </a:r>
            <a:r>
              <a:rPr lang="ru-RU" sz="2400" dirty="0">
                <a:latin typeface="Monotype Corsiva" panose="03010101010201010101" pitchFamily="66" charset="0"/>
              </a:rPr>
              <a:t> </a:t>
            </a:r>
            <a:r>
              <a:rPr lang="ru-RU" sz="2400" dirty="0" err="1">
                <a:latin typeface="Monotype Corsiva" panose="03010101010201010101" pitchFamily="66" charset="0"/>
              </a:rPr>
              <a:t>буйларында</a:t>
            </a:r>
            <a:r>
              <a:rPr lang="ru-RU" sz="2400" dirty="0">
                <a:latin typeface="Monotype Corsiva" panose="03010101010201010101" pitchFamily="66" charset="0"/>
              </a:rPr>
              <a:t> </a:t>
            </a:r>
            <a:r>
              <a:rPr lang="ru-RU" sz="2400" dirty="0" err="1">
                <a:latin typeface="Monotype Corsiva" panose="03010101010201010101" pitchFamily="66" charset="0"/>
              </a:rPr>
              <a:t>бер</a:t>
            </a:r>
            <a:r>
              <a:rPr lang="ru-RU" sz="2400" dirty="0">
                <a:latin typeface="Monotype Corsiva" panose="03010101010201010101" pitchFamily="66" charset="0"/>
              </a:rPr>
              <a:t> </a:t>
            </a:r>
            <a:r>
              <a:rPr lang="ru-RU" sz="2400" dirty="0" err="1" smtClean="0">
                <a:latin typeface="Monotype Corsiva" panose="03010101010201010101" pitchFamily="66" charset="0"/>
              </a:rPr>
              <a:t>йөрсәм</a:t>
            </a:r>
            <a:r>
              <a:rPr lang="ru-RU" sz="2400" dirty="0">
                <a:latin typeface="Monotype Corsiva" panose="03010101010201010101" pitchFamily="66" charset="0"/>
              </a:rPr>
              <a:t>, </a:t>
            </a:r>
          </a:p>
          <a:p>
            <a:r>
              <a:rPr lang="ru-RU" sz="2400" dirty="0" err="1">
                <a:latin typeface="Monotype Corsiva" panose="03010101010201010101" pitchFamily="66" charset="0"/>
              </a:rPr>
              <a:t>Таралалар</a:t>
            </a:r>
            <a:r>
              <a:rPr lang="ru-RU" sz="2400" dirty="0">
                <a:latin typeface="Monotype Corsiva" panose="03010101010201010101" pitchFamily="66" charset="0"/>
              </a:rPr>
              <a:t> </a:t>
            </a:r>
            <a:r>
              <a:rPr lang="ru-RU" sz="2400" dirty="0" err="1">
                <a:latin typeface="Monotype Corsiva" panose="03010101010201010101" pitchFamily="66" charset="0"/>
              </a:rPr>
              <a:t>сагыну</a:t>
            </a:r>
            <a:r>
              <a:rPr lang="ru-RU" sz="2400" dirty="0">
                <a:latin typeface="Monotype Corsiva" panose="03010101010201010101" pitchFamily="66" charset="0"/>
              </a:rPr>
              <a:t>, </a:t>
            </a:r>
            <a:r>
              <a:rPr lang="ru-RU" sz="2400" dirty="0" err="1">
                <a:latin typeface="Monotype Corsiva" panose="03010101010201010101" pitchFamily="66" charset="0"/>
              </a:rPr>
              <a:t>сагышларым</a:t>
            </a:r>
            <a:r>
              <a:rPr lang="ru-RU" sz="2400" dirty="0">
                <a:latin typeface="Monotype Corsiva" panose="03010101010201010101" pitchFamily="66" charset="0"/>
              </a:rPr>
              <a:t>, </a:t>
            </a:r>
          </a:p>
          <a:p>
            <a:r>
              <a:rPr lang="ru-RU" sz="2400" dirty="0" err="1">
                <a:latin typeface="Monotype Corsiva" panose="03010101010201010101" pitchFamily="66" charset="0"/>
              </a:rPr>
              <a:t>Лаеш</a:t>
            </a:r>
            <a:r>
              <a:rPr lang="ru-RU" sz="2400" dirty="0">
                <a:latin typeface="Monotype Corsiva" panose="03010101010201010101" pitchFamily="66" charset="0"/>
              </a:rPr>
              <a:t> </a:t>
            </a:r>
            <a:r>
              <a:rPr lang="ru-RU" sz="2400" dirty="0" err="1">
                <a:latin typeface="Monotype Corsiva" panose="03010101010201010101" pitchFamily="66" charset="0"/>
              </a:rPr>
              <a:t>урамнарын</a:t>
            </a:r>
            <a:r>
              <a:rPr lang="ru-RU" sz="2400" dirty="0">
                <a:latin typeface="Monotype Corsiva" panose="03010101010201010101" pitchFamily="66" charset="0"/>
              </a:rPr>
              <a:t> </a:t>
            </a:r>
            <a:r>
              <a:rPr lang="ru-RU" sz="2400" dirty="0" err="1">
                <a:latin typeface="Monotype Corsiva" panose="03010101010201010101" pitchFamily="66" charset="0"/>
              </a:rPr>
              <a:t>бер</a:t>
            </a:r>
            <a:r>
              <a:rPr lang="ru-RU" sz="2400" dirty="0">
                <a:latin typeface="Monotype Corsiva" panose="03010101010201010101" pitchFamily="66" charset="0"/>
              </a:rPr>
              <a:t> </a:t>
            </a:r>
            <a:r>
              <a:rPr lang="ru-RU" sz="2400" dirty="0" err="1">
                <a:latin typeface="Monotype Corsiva" panose="03010101010201010101" pitchFamily="66" charset="0"/>
              </a:rPr>
              <a:t>ү</a:t>
            </a:r>
            <a:r>
              <a:rPr lang="ru-RU" sz="2400" dirty="0" err="1" smtClean="0">
                <a:latin typeface="Monotype Corsiva" panose="03010101010201010101" pitchFamily="66" charset="0"/>
              </a:rPr>
              <a:t>тсәм</a:t>
            </a:r>
            <a:r>
              <a:rPr lang="ru-RU" sz="2400" dirty="0" smtClean="0">
                <a:latin typeface="Monotype Corsiva" panose="03010101010201010101" pitchFamily="66" charset="0"/>
              </a:rPr>
              <a:t>.</a:t>
            </a:r>
          </a:p>
          <a:p>
            <a:r>
              <a:rPr lang="ru-RU" sz="2400" dirty="0" smtClean="0">
                <a:latin typeface="Monotype Corsiva" panose="03010101010201010101" pitchFamily="66" charset="0"/>
              </a:rPr>
              <a:t> </a:t>
            </a:r>
            <a:endParaRPr lang="ru-RU" sz="2400" dirty="0">
              <a:latin typeface="Monotype Corsiva" panose="03010101010201010101" pitchFamily="66" charset="0"/>
            </a:endParaRPr>
          </a:p>
          <a:p>
            <a:r>
              <a:rPr lang="ru-RU" sz="2400" dirty="0" err="1">
                <a:latin typeface="Monotype Corsiva" panose="03010101010201010101" pitchFamily="66" charset="0"/>
              </a:rPr>
              <a:t>Туган</a:t>
            </a:r>
            <a:r>
              <a:rPr lang="ru-RU" sz="2400" dirty="0">
                <a:latin typeface="Monotype Corsiva" panose="03010101010201010101" pitchFamily="66" charset="0"/>
              </a:rPr>
              <a:t> </a:t>
            </a:r>
            <a:r>
              <a:rPr lang="ru-RU" sz="2400" dirty="0" err="1" smtClean="0">
                <a:latin typeface="Monotype Corsiva" panose="03010101010201010101" pitchFamily="66" charset="0"/>
              </a:rPr>
              <a:t>якның</a:t>
            </a:r>
            <a:r>
              <a:rPr lang="ru-RU" sz="2400" dirty="0" smtClean="0">
                <a:latin typeface="Monotype Corsiva" panose="03010101010201010101" pitchFamily="66" charset="0"/>
              </a:rPr>
              <a:t> </a:t>
            </a:r>
            <a:r>
              <a:rPr lang="ru-RU" sz="2400" dirty="0" err="1" smtClean="0">
                <a:latin typeface="Monotype Corsiva" panose="03010101010201010101" pitchFamily="66" charset="0"/>
              </a:rPr>
              <a:t>болың</a:t>
            </a:r>
            <a:r>
              <a:rPr lang="ru-RU" sz="2400" dirty="0" smtClean="0">
                <a:latin typeface="Monotype Corsiva" panose="03010101010201010101" pitchFamily="66" charset="0"/>
              </a:rPr>
              <a:t> </a:t>
            </a:r>
            <a:r>
              <a:rPr lang="ru-RU" sz="2400" dirty="0" err="1">
                <a:latin typeface="Monotype Corsiva" panose="03010101010201010101" pitchFamily="66" charset="0"/>
              </a:rPr>
              <a:t>сукмаклары</a:t>
            </a:r>
            <a:r>
              <a:rPr lang="ru-RU" sz="2400" dirty="0">
                <a:latin typeface="Monotype Corsiva" panose="03010101010201010101" pitchFamily="66" charset="0"/>
              </a:rPr>
              <a:t> </a:t>
            </a:r>
          </a:p>
          <a:p>
            <a:r>
              <a:rPr lang="ru-RU" sz="2400" dirty="0" err="1" smtClean="0">
                <a:latin typeface="Monotype Corsiva" panose="03010101010201010101" pitchFamily="66" charset="0"/>
              </a:rPr>
              <a:t>Йөрәк</a:t>
            </a:r>
            <a:r>
              <a:rPr lang="ru-RU" sz="2400" dirty="0" smtClean="0">
                <a:latin typeface="Monotype Corsiva" panose="03010101010201010101" pitchFamily="66" charset="0"/>
              </a:rPr>
              <a:t> </a:t>
            </a:r>
            <a:r>
              <a:rPr lang="ru-RU" sz="2400" dirty="0" err="1" smtClean="0">
                <a:latin typeface="Monotype Corsiva" panose="03010101010201010101" pitchFamily="66" charset="0"/>
              </a:rPr>
              <a:t>түрләрендә</a:t>
            </a:r>
            <a:r>
              <a:rPr lang="ru-RU" sz="2400" dirty="0" smtClean="0">
                <a:latin typeface="Monotype Corsiva" panose="03010101010201010101" pitchFamily="66" charset="0"/>
              </a:rPr>
              <a:t> </a:t>
            </a:r>
            <a:r>
              <a:rPr lang="ru-RU" sz="2400" dirty="0" err="1">
                <a:latin typeface="Monotype Corsiva" panose="03010101010201010101" pitchFamily="66" charset="0"/>
              </a:rPr>
              <a:t>гел</a:t>
            </a:r>
            <a:r>
              <a:rPr lang="ru-RU" sz="2400" dirty="0">
                <a:latin typeface="Monotype Corsiva" panose="03010101010201010101" pitchFamily="66" charset="0"/>
              </a:rPr>
              <a:t> калган. </a:t>
            </a:r>
          </a:p>
          <a:p>
            <a:r>
              <a:rPr lang="ru-RU" sz="2400" dirty="0" err="1">
                <a:latin typeface="Monotype Corsiva" panose="03010101010201010101" pitchFamily="66" charset="0"/>
              </a:rPr>
              <a:t>Онытылмас</a:t>
            </a:r>
            <a:r>
              <a:rPr lang="ru-RU" sz="2400" dirty="0">
                <a:latin typeface="Monotype Corsiva" panose="03010101010201010101" pitchFamily="66" charset="0"/>
              </a:rPr>
              <a:t> </a:t>
            </a:r>
            <a:r>
              <a:rPr lang="ru-RU" sz="2400" dirty="0" err="1">
                <a:latin typeface="Monotype Corsiva" panose="03010101010201010101" pitchFamily="66" charset="0"/>
              </a:rPr>
              <a:t>Лаеш</a:t>
            </a:r>
            <a:r>
              <a:rPr lang="ru-RU" sz="2400" dirty="0">
                <a:latin typeface="Monotype Corsiva" panose="03010101010201010101" pitchFamily="66" charset="0"/>
              </a:rPr>
              <a:t> </a:t>
            </a:r>
            <a:r>
              <a:rPr lang="ru-RU" sz="2400" dirty="0" err="1">
                <a:latin typeface="Monotype Corsiva" panose="03010101010201010101" pitchFamily="66" charset="0"/>
              </a:rPr>
              <a:t>шулпалары</a:t>
            </a:r>
            <a:r>
              <a:rPr lang="ru-RU" sz="2400" dirty="0">
                <a:latin typeface="Monotype Corsiva" panose="03010101010201010101" pitchFamily="66" charset="0"/>
              </a:rPr>
              <a:t> </a:t>
            </a:r>
          </a:p>
          <a:p>
            <a:r>
              <a:rPr lang="ru-RU" sz="2400" dirty="0" err="1">
                <a:latin typeface="Monotype Corsiva" panose="03010101010201010101" pitchFamily="66" charset="0"/>
              </a:rPr>
              <a:t>Тарих</a:t>
            </a:r>
            <a:r>
              <a:rPr lang="ru-RU" sz="2400" dirty="0">
                <a:latin typeface="Monotype Corsiva" panose="03010101010201010101" pitchFamily="66" charset="0"/>
              </a:rPr>
              <a:t> </a:t>
            </a:r>
            <a:r>
              <a:rPr lang="ru-RU" sz="2400" dirty="0" err="1" smtClean="0">
                <a:latin typeface="Monotype Corsiva" panose="03010101010201010101" pitchFamily="66" charset="0"/>
              </a:rPr>
              <a:t>битләрендә</a:t>
            </a:r>
            <a:r>
              <a:rPr lang="ru-RU" sz="2400" dirty="0" smtClean="0">
                <a:latin typeface="Monotype Corsiva" panose="03010101010201010101" pitchFamily="66" charset="0"/>
              </a:rPr>
              <a:t> </a:t>
            </a:r>
            <a:r>
              <a:rPr lang="ru-RU" sz="2400" dirty="0" err="1">
                <a:latin typeface="Monotype Corsiva" panose="03010101010201010101" pitchFamily="66" charset="0"/>
              </a:rPr>
              <a:t>сакланган</a:t>
            </a:r>
            <a:r>
              <a:rPr lang="ru-RU" sz="2400" dirty="0">
                <a:latin typeface="Monotype Corsiva" panose="03010101010201010101" pitchFamily="66" charset="0"/>
              </a:rPr>
              <a:t>. </a:t>
            </a:r>
          </a:p>
        </p:txBody>
      </p:sp>
      <p:sp>
        <p:nvSpPr>
          <p:cNvPr id="3" name="TextBox 2"/>
          <p:cNvSpPr txBox="1"/>
          <p:nvPr/>
        </p:nvSpPr>
        <p:spPr>
          <a:xfrm>
            <a:off x="1187624" y="692696"/>
            <a:ext cx="2232248" cy="523220"/>
          </a:xfrm>
          <a:prstGeom prst="rect">
            <a:avLst/>
          </a:prstGeom>
          <a:noFill/>
        </p:spPr>
        <p:txBody>
          <a:bodyPr wrap="square" rtlCol="0">
            <a:spAutoFit/>
          </a:bodyPr>
          <a:lstStyle/>
          <a:p>
            <a:r>
              <a:rPr lang="tt-RU" sz="2800" dirty="0" smtClean="0">
                <a:latin typeface="Monotype Corsiva" panose="03010101010201010101" pitchFamily="66" charset="0"/>
              </a:rPr>
              <a:t>  Лаешым</a:t>
            </a:r>
            <a:endParaRPr lang="ru-RU" sz="2800" dirty="0">
              <a:latin typeface="Monotype Corsiva" panose="03010101010201010101" pitchFamily="66" charset="0"/>
            </a:endParaRPr>
          </a:p>
        </p:txBody>
      </p:sp>
    </p:spTree>
    <p:extLst>
      <p:ext uri="{BB962C8B-B14F-4D97-AF65-F5344CB8AC3E}">
        <p14:creationId xmlns:p14="http://schemas.microsoft.com/office/powerpoint/2010/main" val="935913940"/>
      </p:ext>
    </p:extLst>
  </p:cSld>
  <p:clrMapOvr>
    <a:masterClrMapping/>
  </p:clrMapOvr>
  <mc:AlternateContent xmlns:mc="http://schemas.openxmlformats.org/markup-compatibility/2006" xmlns:p14="http://schemas.microsoft.com/office/powerpoint/2010/main">
    <mc:Choice Requires="p14">
      <p:transition spd="slow" p14:dur="1500" advTm="15000">
        <p:push dir="u"/>
      </p:transition>
    </mc:Choice>
    <mc:Fallback xmlns="">
      <p:transition spd="slow" advTm="15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750"/>
                                        <p:tgtEl>
                                          <p:spTgt spid="3"/>
                                        </p:tgtEl>
                                      </p:cBhvr>
                                    </p:animEffect>
                                  </p:childTnLst>
                                </p:cTn>
                              </p:par>
                            </p:childTnLst>
                          </p:cTn>
                        </p:par>
                        <p:par>
                          <p:cTn id="8" fill="hold">
                            <p:stCondLst>
                              <p:cond delay="1750"/>
                            </p:stCondLst>
                            <p:childTnLst>
                              <p:par>
                                <p:cTn id="9" presetID="31"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3000" fill="hold"/>
                                        <p:tgtEl>
                                          <p:spTgt spid="2"/>
                                        </p:tgtEl>
                                        <p:attrNameLst>
                                          <p:attrName>ppt_w</p:attrName>
                                        </p:attrNameLst>
                                      </p:cBhvr>
                                      <p:tavLst>
                                        <p:tav tm="0">
                                          <p:val>
                                            <p:fltVal val="0"/>
                                          </p:val>
                                        </p:tav>
                                        <p:tav tm="100000">
                                          <p:val>
                                            <p:strVal val="#ppt_w"/>
                                          </p:val>
                                        </p:tav>
                                      </p:tavLst>
                                    </p:anim>
                                    <p:anim calcmode="lin" valueType="num">
                                      <p:cBhvr>
                                        <p:cTn id="12" dur="3000" fill="hold"/>
                                        <p:tgtEl>
                                          <p:spTgt spid="2"/>
                                        </p:tgtEl>
                                        <p:attrNameLst>
                                          <p:attrName>ppt_h</p:attrName>
                                        </p:attrNameLst>
                                      </p:cBhvr>
                                      <p:tavLst>
                                        <p:tav tm="0">
                                          <p:val>
                                            <p:fltVal val="0"/>
                                          </p:val>
                                        </p:tav>
                                        <p:tav tm="100000">
                                          <p:val>
                                            <p:strVal val="#ppt_h"/>
                                          </p:val>
                                        </p:tav>
                                      </p:tavLst>
                                    </p:anim>
                                    <p:anim calcmode="lin" valueType="num">
                                      <p:cBhvr>
                                        <p:cTn id="13" dur="3000" fill="hold"/>
                                        <p:tgtEl>
                                          <p:spTgt spid="2"/>
                                        </p:tgtEl>
                                        <p:attrNameLst>
                                          <p:attrName>style.rotation</p:attrName>
                                        </p:attrNameLst>
                                      </p:cBhvr>
                                      <p:tavLst>
                                        <p:tav tm="0">
                                          <p:val>
                                            <p:fltVal val="90"/>
                                          </p:val>
                                        </p:tav>
                                        <p:tav tm="100000">
                                          <p:val>
                                            <p:fltVal val="0"/>
                                          </p:val>
                                        </p:tav>
                                      </p:tavLst>
                                    </p:anim>
                                    <p:animEffect transition="in" filter="fade">
                                      <p:cBhvr>
                                        <p:cTn id="14"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sp>
        <p:nvSpPr>
          <p:cNvPr id="2" name="Прямоугольник 1"/>
          <p:cNvSpPr/>
          <p:nvPr/>
        </p:nvSpPr>
        <p:spPr>
          <a:xfrm>
            <a:off x="2286000" y="-40127"/>
            <a:ext cx="4572000" cy="1107996"/>
          </a:xfrm>
          <a:prstGeom prst="rect">
            <a:avLst/>
          </a:prstGeom>
        </p:spPr>
        <p:txBody>
          <a:bodyPr>
            <a:spAutoFit/>
          </a:bodyPr>
          <a:lstStyle/>
          <a:p>
            <a:r>
              <a:rPr lang="ru-RU" sz="4800" b="1" dirty="0" smtClean="0">
                <a:solidFill>
                  <a:srgbClr val="FF0000"/>
                </a:solidFill>
                <a:latin typeface="Monotype Corsiva" panose="03010101010201010101" pitchFamily="66" charset="0"/>
              </a:rPr>
              <a:t>Резеда Сибатова</a:t>
            </a:r>
          </a:p>
          <a:p>
            <a:endParaRPr lang="ru-RU" dirty="0"/>
          </a:p>
        </p:txBody>
      </p:sp>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20091" t="11757" r="5091" b="15151"/>
          <a:stretch/>
        </p:blipFill>
        <p:spPr>
          <a:xfrm rot="5400000">
            <a:off x="4780909" y="2139971"/>
            <a:ext cx="4363238" cy="31968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972616" y="764704"/>
            <a:ext cx="5472608" cy="5693866"/>
          </a:xfrm>
          <a:prstGeom prst="rect">
            <a:avLst/>
          </a:prstGeom>
          <a:noFill/>
        </p:spPr>
        <p:txBody>
          <a:bodyPr wrap="square" rtlCol="0">
            <a:spAutoFit/>
          </a:bodyPr>
          <a:lstStyle/>
          <a:p>
            <a:pPr marL="2002155">
              <a:lnSpc>
                <a:spcPct val="150000"/>
              </a:lnSpc>
              <a:spcAft>
                <a:spcPts val="0"/>
              </a:spcAft>
            </a:pPr>
            <a:r>
              <a:rPr lang="tt-RU" sz="2000" dirty="0" smtClean="0">
                <a:solidFill>
                  <a:srgbClr val="273021"/>
                </a:solidFill>
                <a:latin typeface="Monotype Corsiva" panose="03010101010201010101" pitchFamily="66" charset="0"/>
                <a:ea typeface="Times New Roman"/>
                <a:cs typeface="Times New Roman"/>
              </a:rPr>
              <a:t>         Туган </a:t>
            </a:r>
            <a:r>
              <a:rPr lang="tt-RU" sz="2000" dirty="0">
                <a:solidFill>
                  <a:srgbClr val="273021"/>
                </a:solidFill>
                <a:latin typeface="Monotype Corsiva" panose="03010101010201010101" pitchFamily="66" charset="0"/>
                <a:ea typeface="Times New Roman"/>
                <a:cs typeface="Times New Roman"/>
              </a:rPr>
              <a:t>ЯК. </a:t>
            </a:r>
            <a:endParaRPr lang="tt-RU" sz="2000" dirty="0" smtClean="0">
              <a:solidFill>
                <a:srgbClr val="273021"/>
              </a:solidFill>
              <a:latin typeface="Monotype Corsiva" panose="03010101010201010101" pitchFamily="66" charset="0"/>
              <a:ea typeface="Times New Roman"/>
              <a:cs typeface="Times New Roman"/>
            </a:endParaRPr>
          </a:p>
          <a:p>
            <a:pPr marL="2002155">
              <a:lnSpc>
                <a:spcPct val="150000"/>
              </a:lnSpc>
              <a:spcAft>
                <a:spcPts val="0"/>
              </a:spcAft>
            </a:pPr>
            <a:endParaRPr lang="ru-RU" sz="2000" dirty="0">
              <a:latin typeface="Monotype Corsiva" panose="03010101010201010101" pitchFamily="66" charset="0"/>
              <a:ea typeface="Times New Roman"/>
              <a:cs typeface="Times New Roman"/>
            </a:endParaRPr>
          </a:p>
          <a:p>
            <a:pPr marL="2002155">
              <a:lnSpc>
                <a:spcPct val="150000"/>
              </a:lnSpc>
              <a:spcAft>
                <a:spcPts val="0"/>
              </a:spcAft>
            </a:pPr>
            <a:r>
              <a:rPr lang="tt-RU" sz="1400" dirty="0">
                <a:solidFill>
                  <a:srgbClr val="273021"/>
                </a:solidFill>
                <a:latin typeface="Monotype Corsiva" panose="03010101010201010101" pitchFamily="66" charset="0"/>
                <a:ea typeface="Times New Roman"/>
                <a:cs typeface="Times New Roman"/>
              </a:rPr>
              <a:t>Туган </a:t>
            </a:r>
            <a:r>
              <a:rPr lang="tt-RU" sz="1400" dirty="0" smtClean="0">
                <a:solidFill>
                  <a:srgbClr val="273021"/>
                </a:solidFill>
                <a:latin typeface="Monotype Corsiva" panose="03010101010201010101" pitchFamily="66" charset="0"/>
                <a:ea typeface="Times New Roman"/>
                <a:cs typeface="Times New Roman"/>
              </a:rPr>
              <a:t>якның җиле чәчәк </a:t>
            </a:r>
            <a:r>
              <a:rPr lang="tt-RU" sz="1400" dirty="0">
                <a:solidFill>
                  <a:srgbClr val="273021"/>
                </a:solidFill>
                <a:latin typeface="Monotype Corsiva" panose="03010101010201010101" pitchFamily="66" charset="0"/>
                <a:ea typeface="Times New Roman"/>
                <a:cs typeface="Times New Roman"/>
              </a:rPr>
              <a:t>исле, </a:t>
            </a:r>
            <a:endParaRPr lang="ru-RU" sz="1400" dirty="0">
              <a:latin typeface="Monotype Corsiva" panose="03010101010201010101" pitchFamily="66" charset="0"/>
              <a:ea typeface="Times New Roman"/>
              <a:cs typeface="Times New Roman"/>
            </a:endParaRPr>
          </a:p>
          <a:p>
            <a:pPr marL="2002155">
              <a:lnSpc>
                <a:spcPct val="150000"/>
              </a:lnSpc>
              <a:spcAft>
                <a:spcPts val="0"/>
              </a:spcAft>
            </a:pPr>
            <a:r>
              <a:rPr lang="tt-RU" sz="1400" dirty="0">
                <a:solidFill>
                  <a:srgbClr val="273021"/>
                </a:solidFill>
                <a:latin typeface="Monotype Corsiva" panose="03010101010201010101" pitchFamily="66" charset="0"/>
                <a:ea typeface="Times New Roman"/>
                <a:cs typeface="Times New Roman"/>
              </a:rPr>
              <a:t>Һ</a:t>
            </a:r>
            <a:r>
              <a:rPr lang="tt-RU" sz="1400" dirty="0" smtClean="0">
                <a:solidFill>
                  <a:srgbClr val="273021"/>
                </a:solidFill>
                <a:latin typeface="Monotype Corsiva" panose="03010101010201010101" pitchFamily="66" charset="0"/>
                <a:ea typeface="Times New Roman"/>
                <a:cs typeface="Times New Roman"/>
              </a:rPr>
              <a:t>ep  үләне</a:t>
            </a:r>
            <a:r>
              <a:rPr lang="tt-RU" sz="1400" dirty="0">
                <a:solidFill>
                  <a:srgbClr val="273021"/>
                </a:solidFill>
                <a:latin typeface="Monotype Corsiva" panose="03010101010201010101" pitchFamily="66" charset="0"/>
                <a:ea typeface="Times New Roman"/>
                <a:cs typeface="Times New Roman"/>
              </a:rPr>
              <a:t>, җ</a:t>
            </a:r>
            <a:r>
              <a:rPr lang="tt-RU" sz="1400" dirty="0" smtClean="0">
                <a:solidFill>
                  <a:srgbClr val="273021"/>
                </a:solidFill>
                <a:latin typeface="Monotype Corsiva" panose="03010101010201010101" pitchFamily="66" charset="0"/>
                <a:ea typeface="Times New Roman"/>
                <a:cs typeface="Times New Roman"/>
              </a:rPr>
              <a:t>ире </a:t>
            </a:r>
            <a:r>
              <a:rPr lang="tt-RU" sz="1400" dirty="0">
                <a:solidFill>
                  <a:srgbClr val="273021"/>
                </a:solidFill>
                <a:latin typeface="Monotype Corsiva" panose="03010101010201010101" pitchFamily="66" charset="0"/>
                <a:ea typeface="Times New Roman"/>
                <a:cs typeface="Times New Roman"/>
              </a:rPr>
              <a:t>таныш ла, </a:t>
            </a:r>
            <a:endParaRPr lang="ru-RU" sz="1400" dirty="0">
              <a:latin typeface="Monotype Corsiva" panose="03010101010201010101" pitchFamily="66" charset="0"/>
              <a:ea typeface="Times New Roman"/>
              <a:cs typeface="Times New Roman"/>
            </a:endParaRPr>
          </a:p>
          <a:p>
            <a:pPr marL="2002155">
              <a:lnSpc>
                <a:spcPct val="150000"/>
              </a:lnSpc>
              <a:spcAft>
                <a:spcPts val="0"/>
              </a:spcAft>
            </a:pPr>
            <a:r>
              <a:rPr lang="tt-RU" sz="1400" dirty="0">
                <a:solidFill>
                  <a:srgbClr val="273021"/>
                </a:solidFill>
                <a:latin typeface="Monotype Corsiva" panose="03010101010201010101" pitchFamily="66" charset="0"/>
                <a:ea typeface="Times New Roman"/>
                <a:cs typeface="Times New Roman"/>
              </a:rPr>
              <a:t>Туган якта кояш яктырак </a:t>
            </a:r>
            <a:r>
              <a:rPr lang="tt-RU" sz="1400" dirty="0" smtClean="0">
                <a:solidFill>
                  <a:srgbClr val="273021"/>
                </a:solidFill>
                <a:latin typeface="Monotype Corsiva" panose="03010101010201010101" pitchFamily="66" charset="0"/>
                <a:ea typeface="Times New Roman"/>
                <a:cs typeface="Times New Roman"/>
              </a:rPr>
              <a:t>күк</a:t>
            </a:r>
            <a:r>
              <a:rPr lang="tt-RU" sz="1400" dirty="0">
                <a:solidFill>
                  <a:srgbClr val="273021"/>
                </a:solidFill>
                <a:latin typeface="Monotype Corsiva" panose="03010101010201010101" pitchFamily="66" charset="0"/>
                <a:ea typeface="Times New Roman"/>
                <a:cs typeface="Times New Roman"/>
              </a:rPr>
              <a:t>, </a:t>
            </a:r>
            <a:endParaRPr lang="ru-RU" sz="1400" dirty="0">
              <a:latin typeface="Monotype Corsiva" panose="03010101010201010101" pitchFamily="66" charset="0"/>
              <a:ea typeface="Times New Roman"/>
              <a:cs typeface="Times New Roman"/>
            </a:endParaRPr>
          </a:p>
          <a:p>
            <a:pPr marL="2002155">
              <a:lnSpc>
                <a:spcPct val="150000"/>
              </a:lnSpc>
              <a:spcAft>
                <a:spcPts val="0"/>
              </a:spcAft>
            </a:pPr>
            <a:r>
              <a:rPr lang="tt-RU" sz="1400" dirty="0" smtClean="0">
                <a:solidFill>
                  <a:srgbClr val="273021"/>
                </a:solidFill>
                <a:latin typeface="Monotype Corsiva" panose="03010101010201010101" pitchFamily="66" charset="0"/>
                <a:ea typeface="Times New Roman"/>
                <a:cs typeface="Times New Roman"/>
              </a:rPr>
              <a:t>Чишмәләр </a:t>
            </a:r>
            <a:r>
              <a:rPr lang="tt-RU" sz="1400" dirty="0">
                <a:solidFill>
                  <a:srgbClr val="273021"/>
                </a:solidFill>
                <a:latin typeface="Monotype Corsiva" panose="03010101010201010101" pitchFamily="66" charset="0"/>
                <a:ea typeface="Times New Roman"/>
                <a:cs typeface="Times New Roman"/>
              </a:rPr>
              <a:t>бар кемеш тавышлы. </a:t>
            </a:r>
            <a:endParaRPr lang="tt-RU" sz="1400" dirty="0" smtClean="0">
              <a:solidFill>
                <a:srgbClr val="273021"/>
              </a:solidFill>
              <a:latin typeface="Monotype Corsiva" panose="03010101010201010101" pitchFamily="66" charset="0"/>
              <a:ea typeface="Times New Roman"/>
              <a:cs typeface="Times New Roman"/>
            </a:endParaRPr>
          </a:p>
          <a:p>
            <a:pPr marL="2002155">
              <a:lnSpc>
                <a:spcPct val="150000"/>
              </a:lnSpc>
              <a:spcAft>
                <a:spcPts val="0"/>
              </a:spcAft>
            </a:pPr>
            <a:endParaRPr lang="ru-RU" sz="1400" dirty="0">
              <a:latin typeface="Monotype Corsiva" panose="03010101010201010101" pitchFamily="66" charset="0"/>
              <a:ea typeface="Times New Roman"/>
              <a:cs typeface="Times New Roman"/>
            </a:endParaRPr>
          </a:p>
          <a:p>
            <a:pPr marL="2002155">
              <a:lnSpc>
                <a:spcPct val="150000"/>
              </a:lnSpc>
              <a:spcAft>
                <a:spcPts val="0"/>
              </a:spcAft>
            </a:pPr>
            <a:r>
              <a:rPr lang="tt-RU" sz="1400" dirty="0">
                <a:solidFill>
                  <a:srgbClr val="273021"/>
                </a:solidFill>
                <a:latin typeface="Monotype Corsiva" panose="03010101010201010101" pitchFamily="66" charset="0"/>
                <a:ea typeface="Times New Roman"/>
                <a:cs typeface="Times New Roman"/>
              </a:rPr>
              <a:t>Башка бик </a:t>
            </a:r>
            <a:r>
              <a:rPr lang="tt-RU" sz="1400" dirty="0" smtClean="0">
                <a:solidFill>
                  <a:srgbClr val="273021"/>
                </a:solidFill>
                <a:latin typeface="Monotype Corsiva" panose="03010101010201010101" pitchFamily="66" charset="0"/>
                <a:ea typeface="Times New Roman"/>
                <a:cs typeface="Times New Roman"/>
              </a:rPr>
              <a:t>күп әле </a:t>
            </a:r>
            <a:r>
              <a:rPr lang="tt-RU" sz="1400" dirty="0">
                <a:solidFill>
                  <a:srgbClr val="273021"/>
                </a:solidFill>
                <a:latin typeface="Monotype Corsiva" panose="03010101010201010101" pitchFamily="66" charset="0"/>
                <a:ea typeface="Times New Roman"/>
                <a:cs typeface="Times New Roman"/>
              </a:rPr>
              <a:t>матур </a:t>
            </a:r>
            <a:r>
              <a:rPr lang="tt-RU" sz="1400" dirty="0" smtClean="0">
                <a:solidFill>
                  <a:srgbClr val="273021"/>
                </a:solidFill>
                <a:latin typeface="Monotype Corsiva" panose="03010101010201010101" pitchFamily="66" charset="0"/>
                <a:ea typeface="Times New Roman"/>
                <a:cs typeface="Times New Roman"/>
              </a:rPr>
              <a:t>җирләр</a:t>
            </a:r>
            <a:r>
              <a:rPr lang="tt-RU" sz="1400" dirty="0">
                <a:solidFill>
                  <a:srgbClr val="273021"/>
                </a:solidFill>
                <a:latin typeface="Monotype Corsiva" panose="03010101010201010101" pitchFamily="66" charset="0"/>
                <a:ea typeface="Times New Roman"/>
                <a:cs typeface="Times New Roman"/>
              </a:rPr>
              <a:t>. </a:t>
            </a:r>
            <a:endParaRPr lang="ru-RU" sz="1400" dirty="0">
              <a:latin typeface="Monotype Corsiva" panose="03010101010201010101" pitchFamily="66" charset="0"/>
              <a:ea typeface="Times New Roman"/>
              <a:cs typeface="Times New Roman"/>
            </a:endParaRPr>
          </a:p>
          <a:p>
            <a:pPr marL="2002155">
              <a:lnSpc>
                <a:spcPct val="150000"/>
              </a:lnSpc>
              <a:spcAft>
                <a:spcPts val="0"/>
              </a:spcAft>
            </a:pPr>
            <a:r>
              <a:rPr lang="tt-RU" sz="1400" dirty="0">
                <a:solidFill>
                  <a:srgbClr val="273021"/>
                </a:solidFill>
                <a:latin typeface="Monotype Corsiva" panose="03010101010201010101" pitchFamily="66" charset="0"/>
                <a:ea typeface="Times New Roman"/>
                <a:cs typeface="Times New Roman"/>
              </a:rPr>
              <a:t>Матур </a:t>
            </a:r>
            <a:r>
              <a:rPr lang="tt-RU" sz="1400" dirty="0" smtClean="0">
                <a:solidFill>
                  <a:srgbClr val="273021"/>
                </a:solidFill>
                <a:latin typeface="Monotype Corsiva" panose="03010101010201010101" pitchFamily="66" charset="0"/>
                <a:ea typeface="Times New Roman"/>
                <a:cs typeface="Times New Roman"/>
              </a:rPr>
              <a:t>илләр дә </a:t>
            </a:r>
            <a:r>
              <a:rPr lang="tt-RU" sz="1400" dirty="0">
                <a:solidFill>
                  <a:srgbClr val="273021"/>
                </a:solidFill>
                <a:latin typeface="Monotype Corsiva" panose="03010101010201010101" pitchFamily="66" charset="0"/>
                <a:ea typeface="Times New Roman"/>
                <a:cs typeface="Times New Roman"/>
              </a:rPr>
              <a:t>бар, </a:t>
            </a:r>
            <a:r>
              <a:rPr lang="tt-RU" sz="1400" dirty="0" smtClean="0">
                <a:solidFill>
                  <a:srgbClr val="273021"/>
                </a:solidFill>
                <a:latin typeface="Monotype Corsiva" panose="03010101010201010101" pitchFamily="66" charset="0"/>
                <a:ea typeface="Times New Roman"/>
                <a:cs typeface="Times New Roman"/>
              </a:rPr>
              <a:t>дисәләр дә. </a:t>
            </a:r>
            <a:endParaRPr lang="ru-RU" sz="1400" dirty="0">
              <a:latin typeface="Monotype Corsiva" panose="03010101010201010101" pitchFamily="66" charset="0"/>
              <a:ea typeface="Times New Roman"/>
              <a:cs typeface="Times New Roman"/>
            </a:endParaRPr>
          </a:p>
          <a:p>
            <a:pPr marL="2002155">
              <a:lnSpc>
                <a:spcPct val="150000"/>
              </a:lnSpc>
              <a:spcAft>
                <a:spcPts val="0"/>
              </a:spcAft>
            </a:pPr>
            <a:r>
              <a:rPr lang="tt-RU" sz="1400" dirty="0">
                <a:solidFill>
                  <a:srgbClr val="273021"/>
                </a:solidFill>
                <a:latin typeface="Monotype Corsiva" panose="03010101010201010101" pitchFamily="66" charset="0"/>
                <a:ea typeface="Times New Roman"/>
                <a:cs typeface="Times New Roman"/>
              </a:rPr>
              <a:t>Мин </a:t>
            </a:r>
            <a:r>
              <a:rPr lang="tt-RU" sz="1400" dirty="0" smtClean="0">
                <a:solidFill>
                  <a:srgbClr val="273021"/>
                </a:solidFill>
                <a:latin typeface="Monotype Corsiva" panose="03010101010201010101" pitchFamily="66" charset="0"/>
                <a:ea typeface="Times New Roman"/>
                <a:cs typeface="Times New Roman"/>
              </a:rPr>
              <a:t>үземнең </a:t>
            </a:r>
            <a:r>
              <a:rPr lang="tt-RU" sz="1400" dirty="0">
                <a:solidFill>
                  <a:srgbClr val="273021"/>
                </a:solidFill>
                <a:latin typeface="Monotype Corsiva" panose="03010101010201010101" pitchFamily="66" charset="0"/>
                <a:ea typeface="Times New Roman"/>
                <a:cs typeface="Times New Roman"/>
              </a:rPr>
              <a:t>туган якны </a:t>
            </a:r>
            <a:r>
              <a:rPr lang="tt-RU" sz="1400" dirty="0" smtClean="0">
                <a:solidFill>
                  <a:srgbClr val="273021"/>
                </a:solidFill>
                <a:latin typeface="Monotype Corsiva" panose="03010101010201010101" pitchFamily="66" charset="0"/>
                <a:ea typeface="Times New Roman"/>
                <a:cs typeface="Times New Roman"/>
              </a:rPr>
              <a:t>сөям</a:t>
            </a:r>
            <a:r>
              <a:rPr lang="tt-RU" sz="1400" dirty="0">
                <a:solidFill>
                  <a:srgbClr val="273021"/>
                </a:solidFill>
                <a:latin typeface="Monotype Corsiva" panose="03010101010201010101" pitchFamily="66" charset="0"/>
                <a:ea typeface="Times New Roman"/>
                <a:cs typeface="Times New Roman"/>
              </a:rPr>
              <a:t>, </a:t>
            </a:r>
            <a:endParaRPr lang="ru-RU" sz="1400" dirty="0">
              <a:latin typeface="Monotype Corsiva" panose="03010101010201010101" pitchFamily="66" charset="0"/>
              <a:ea typeface="Times New Roman"/>
              <a:cs typeface="Times New Roman"/>
            </a:endParaRPr>
          </a:p>
          <a:p>
            <a:pPr marL="2002155">
              <a:lnSpc>
                <a:spcPct val="150000"/>
              </a:lnSpc>
              <a:spcAft>
                <a:spcPts val="0"/>
              </a:spcAft>
            </a:pPr>
            <a:r>
              <a:rPr lang="tt-RU" sz="1400" dirty="0">
                <a:solidFill>
                  <a:srgbClr val="273021"/>
                </a:solidFill>
                <a:latin typeface="Monotype Corsiva" panose="03010101010201010101" pitchFamily="66" charset="0"/>
                <a:ea typeface="Times New Roman"/>
                <a:cs typeface="Times New Roman"/>
              </a:rPr>
              <a:t>Дуслар </a:t>
            </a:r>
            <a:r>
              <a:rPr lang="tt-RU" sz="1400" dirty="0" smtClean="0">
                <a:solidFill>
                  <a:srgbClr val="273021"/>
                </a:solidFill>
                <a:latin typeface="Monotype Corsiva" panose="03010101010201010101" pitchFamily="66" charset="0"/>
                <a:ea typeface="Times New Roman"/>
                <a:cs typeface="Times New Roman"/>
              </a:rPr>
              <a:t>нәрсә генә әйтсәләр дә. </a:t>
            </a:r>
          </a:p>
          <a:p>
            <a:pPr marL="2002155">
              <a:lnSpc>
                <a:spcPct val="150000"/>
              </a:lnSpc>
              <a:spcAft>
                <a:spcPts val="0"/>
              </a:spcAft>
            </a:pPr>
            <a:endParaRPr lang="ru-RU" sz="1400" dirty="0">
              <a:latin typeface="Monotype Corsiva" panose="03010101010201010101" pitchFamily="66" charset="0"/>
              <a:ea typeface="Times New Roman"/>
              <a:cs typeface="Times New Roman"/>
            </a:endParaRPr>
          </a:p>
          <a:p>
            <a:pPr marL="2002155">
              <a:lnSpc>
                <a:spcPct val="150000"/>
              </a:lnSpc>
              <a:spcAft>
                <a:spcPts val="0"/>
              </a:spcAft>
            </a:pPr>
            <a:r>
              <a:rPr lang="tt-RU" sz="1400" dirty="0">
                <a:solidFill>
                  <a:srgbClr val="273021"/>
                </a:solidFill>
                <a:latin typeface="Monotype Corsiva" panose="03010101010201010101" pitchFamily="66" charset="0"/>
                <a:ea typeface="Times New Roman"/>
                <a:cs typeface="Times New Roman"/>
              </a:rPr>
              <a:t>Туган якта </a:t>
            </a:r>
            <a:r>
              <a:rPr lang="tt-RU" sz="1400" dirty="0" smtClean="0">
                <a:solidFill>
                  <a:srgbClr val="273021"/>
                </a:solidFill>
                <a:latin typeface="Monotype Corsiva" panose="03010101010201010101" pitchFamily="66" charset="0"/>
                <a:ea typeface="Times New Roman"/>
                <a:cs typeface="Times New Roman"/>
              </a:rPr>
              <a:t>күк тә зәңгәррәк күк</a:t>
            </a:r>
            <a:r>
              <a:rPr lang="tt-RU" sz="1400" dirty="0">
                <a:solidFill>
                  <a:srgbClr val="273021"/>
                </a:solidFill>
                <a:latin typeface="Monotype Corsiva" panose="03010101010201010101" pitchFamily="66" charset="0"/>
                <a:ea typeface="Times New Roman"/>
                <a:cs typeface="Times New Roman"/>
              </a:rPr>
              <a:t>, </a:t>
            </a:r>
            <a:endParaRPr lang="ru-RU" sz="1400" dirty="0">
              <a:latin typeface="Monotype Corsiva" panose="03010101010201010101" pitchFamily="66" charset="0"/>
              <a:ea typeface="Times New Roman"/>
              <a:cs typeface="Times New Roman"/>
            </a:endParaRPr>
          </a:p>
          <a:p>
            <a:pPr marL="2002155">
              <a:lnSpc>
                <a:spcPct val="150000"/>
              </a:lnSpc>
              <a:spcAft>
                <a:spcPts val="0"/>
              </a:spcAft>
            </a:pPr>
            <a:r>
              <a:rPr lang="tt-RU" sz="1400" dirty="0">
                <a:solidFill>
                  <a:srgbClr val="273021"/>
                </a:solidFill>
                <a:latin typeface="Monotype Corsiva" panose="03010101010201010101" pitchFamily="66" charset="0"/>
                <a:ea typeface="Times New Roman"/>
                <a:cs typeface="Times New Roman"/>
              </a:rPr>
              <a:t>Болыннар да </a:t>
            </a:r>
            <a:r>
              <a:rPr lang="tt-RU" sz="1400" dirty="0" smtClean="0">
                <a:solidFill>
                  <a:srgbClr val="273021"/>
                </a:solidFill>
                <a:latin typeface="Monotype Corsiva" panose="03010101010201010101" pitchFamily="66" charset="0"/>
                <a:ea typeface="Times New Roman"/>
                <a:cs typeface="Times New Roman"/>
              </a:rPr>
              <a:t>киэрәк</a:t>
            </a:r>
            <a:r>
              <a:rPr lang="tt-RU" sz="1400" dirty="0">
                <a:solidFill>
                  <a:srgbClr val="273021"/>
                </a:solidFill>
                <a:latin typeface="Monotype Corsiva" panose="03010101010201010101" pitchFamily="66" charset="0"/>
                <a:ea typeface="Times New Roman"/>
                <a:cs typeface="Times New Roman"/>
              </a:rPr>
              <a:t>, кырлар да, </a:t>
            </a:r>
            <a:endParaRPr lang="ru-RU" sz="1400" dirty="0">
              <a:latin typeface="Monotype Corsiva" panose="03010101010201010101" pitchFamily="66" charset="0"/>
              <a:ea typeface="Times New Roman"/>
              <a:cs typeface="Times New Roman"/>
            </a:endParaRPr>
          </a:p>
          <a:p>
            <a:pPr marL="2002155">
              <a:lnSpc>
                <a:spcPct val="150000"/>
              </a:lnSpc>
              <a:spcAft>
                <a:spcPts val="0"/>
              </a:spcAft>
            </a:pPr>
            <a:r>
              <a:rPr lang="tt-RU" sz="1400" dirty="0">
                <a:solidFill>
                  <a:srgbClr val="273021"/>
                </a:solidFill>
                <a:latin typeface="Monotype Corsiva" panose="03010101010201010101" pitchFamily="66" charset="0"/>
                <a:ea typeface="Times New Roman"/>
                <a:cs typeface="Times New Roman"/>
              </a:rPr>
              <a:t>Агачлар да </a:t>
            </a:r>
            <a:r>
              <a:rPr lang="tt-RU" sz="1400" dirty="0" smtClean="0">
                <a:solidFill>
                  <a:srgbClr val="273021"/>
                </a:solidFill>
                <a:latin typeface="Monotype Corsiva" panose="03010101010201010101" pitchFamily="66" charset="0"/>
                <a:ea typeface="Times New Roman"/>
                <a:cs typeface="Times New Roman"/>
              </a:rPr>
              <a:t>көязрәк </a:t>
            </a:r>
            <a:r>
              <a:rPr lang="tt-RU" sz="1400" dirty="0">
                <a:solidFill>
                  <a:srgbClr val="273021"/>
                </a:solidFill>
                <a:latin typeface="Monotype Corsiva" panose="03010101010201010101" pitchFamily="66" charset="0"/>
                <a:ea typeface="Times New Roman"/>
                <a:cs typeface="Times New Roman"/>
              </a:rPr>
              <a:t>кебек. </a:t>
            </a:r>
            <a:endParaRPr lang="ru-RU" sz="1400" dirty="0">
              <a:latin typeface="Monotype Corsiva" panose="03010101010201010101" pitchFamily="66" charset="0"/>
              <a:ea typeface="Times New Roman"/>
              <a:cs typeface="Times New Roman"/>
            </a:endParaRPr>
          </a:p>
          <a:p>
            <a:pPr marL="2002155">
              <a:lnSpc>
                <a:spcPct val="150000"/>
              </a:lnSpc>
              <a:spcAft>
                <a:spcPts val="0"/>
              </a:spcAft>
            </a:pPr>
            <a:r>
              <a:rPr lang="tt-RU" sz="1400" dirty="0">
                <a:solidFill>
                  <a:srgbClr val="273021"/>
                </a:solidFill>
                <a:latin typeface="Monotype Corsiva" panose="03010101010201010101" pitchFamily="66" charset="0"/>
                <a:ea typeface="Times New Roman"/>
                <a:cs typeface="Times New Roman"/>
              </a:rPr>
              <a:t>Су буенда </a:t>
            </a:r>
            <a:r>
              <a:rPr lang="tt-RU" sz="1400" dirty="0" smtClean="0">
                <a:solidFill>
                  <a:srgbClr val="273021"/>
                </a:solidFill>
                <a:latin typeface="Monotype Corsiva" panose="03010101010201010101" pitchFamily="66" charset="0"/>
                <a:ea typeface="Times New Roman"/>
                <a:cs typeface="Times New Roman"/>
              </a:rPr>
              <a:t>үскән </a:t>
            </a:r>
            <a:r>
              <a:rPr lang="tt-RU" sz="1400" dirty="0">
                <a:solidFill>
                  <a:srgbClr val="273021"/>
                </a:solidFill>
                <a:latin typeface="Monotype Corsiva" panose="03010101010201010101" pitchFamily="66" charset="0"/>
                <a:ea typeface="Times New Roman"/>
                <a:cs typeface="Times New Roman"/>
              </a:rPr>
              <a:t>таллар да.</a:t>
            </a:r>
            <a:endParaRPr lang="ru-RU" sz="1400" dirty="0">
              <a:latin typeface="Monotype Corsiva" panose="03010101010201010101" pitchFamily="66" charset="0"/>
              <a:ea typeface="Times New Roman"/>
              <a:cs typeface="Times New Roman"/>
            </a:endParaRPr>
          </a:p>
          <a:p>
            <a:pPr marL="2002155">
              <a:lnSpc>
                <a:spcPts val="1150"/>
              </a:lnSpc>
              <a:spcAft>
                <a:spcPts val="0"/>
              </a:spcAft>
            </a:pPr>
            <a:r>
              <a:rPr lang="tt-RU" sz="1400" dirty="0">
                <a:solidFill>
                  <a:srgbClr val="273021"/>
                </a:solidFill>
                <a:latin typeface="Times New Roman"/>
                <a:ea typeface="Times New Roman"/>
                <a:cs typeface="Times New Roman"/>
              </a:rPr>
              <a:t> </a:t>
            </a:r>
            <a:endParaRPr lang="ru-RU" sz="1400" dirty="0">
              <a:ea typeface="Times New Roman"/>
              <a:cs typeface="Times New Roman"/>
            </a:endParaRPr>
          </a:p>
        </p:txBody>
      </p:sp>
    </p:spTree>
    <p:extLst>
      <p:ext uri="{BB962C8B-B14F-4D97-AF65-F5344CB8AC3E}">
        <p14:creationId xmlns:p14="http://schemas.microsoft.com/office/powerpoint/2010/main" val="1653115155"/>
      </p:ext>
    </p:extLst>
  </p:cSld>
  <p:clrMapOvr>
    <a:masterClrMapping/>
  </p:clrMapOvr>
  <mc:AlternateContent xmlns:mc="http://schemas.openxmlformats.org/markup-compatibility/2006" xmlns:p14="http://schemas.microsoft.com/office/powerpoint/2010/main">
    <mc:Choice Requires="p14">
      <p:transition spd="slow" p14:dur="1500" advTm="15000">
        <p:cut/>
      </p:transition>
    </mc:Choice>
    <mc:Fallback xmlns="">
      <p:transition spd="slow" advTm="15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750"/>
                                        <p:tgtEl>
                                          <p:spTgt spid="2"/>
                                        </p:tgtEl>
                                      </p:cBhvr>
                                    </p:animEffect>
                                  </p:childTnLst>
                                </p:cTn>
                              </p:par>
                            </p:childTnLst>
                          </p:cTn>
                        </p:par>
                        <p:par>
                          <p:cTn id="8" fill="hold">
                            <p:stCondLst>
                              <p:cond delay="175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anim calcmode="lin" valueType="num">
                                      <p:cBhvr>
                                        <p:cTn id="12" dur="2000" fill="hold"/>
                                        <p:tgtEl>
                                          <p:spTgt spid="4"/>
                                        </p:tgtEl>
                                        <p:attrNameLst>
                                          <p:attrName>ppt_x</p:attrName>
                                        </p:attrNameLst>
                                      </p:cBhvr>
                                      <p:tavLst>
                                        <p:tav tm="0">
                                          <p:val>
                                            <p:strVal val="#ppt_x"/>
                                          </p:val>
                                        </p:tav>
                                        <p:tav tm="100000">
                                          <p:val>
                                            <p:strVal val="#ppt_x"/>
                                          </p:val>
                                        </p:tav>
                                      </p:tavLst>
                                    </p:anim>
                                    <p:anim calcmode="lin" valueType="num">
                                      <p:cBhvr>
                                        <p:cTn id="13" dur="2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3750"/>
                            </p:stCondLst>
                            <p:childTnLst>
                              <p:par>
                                <p:cTn id="15" presetID="5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3000" fill="hold"/>
                                        <p:tgtEl>
                                          <p:spTgt spid="6"/>
                                        </p:tgtEl>
                                        <p:attrNameLst>
                                          <p:attrName>ppt_w</p:attrName>
                                        </p:attrNameLst>
                                      </p:cBhvr>
                                      <p:tavLst>
                                        <p:tav tm="0">
                                          <p:val>
                                            <p:fltVal val="0"/>
                                          </p:val>
                                        </p:tav>
                                        <p:tav tm="100000">
                                          <p:val>
                                            <p:strVal val="#ppt_w"/>
                                          </p:val>
                                        </p:tav>
                                      </p:tavLst>
                                    </p:anim>
                                    <p:anim calcmode="lin" valueType="num">
                                      <p:cBhvr>
                                        <p:cTn id="18" dur="3000" fill="hold"/>
                                        <p:tgtEl>
                                          <p:spTgt spid="6"/>
                                        </p:tgtEl>
                                        <p:attrNameLst>
                                          <p:attrName>ppt_h</p:attrName>
                                        </p:attrNameLst>
                                      </p:cBhvr>
                                      <p:tavLst>
                                        <p:tav tm="0">
                                          <p:val>
                                            <p:fltVal val="0"/>
                                          </p:val>
                                        </p:tav>
                                        <p:tav tm="100000">
                                          <p:val>
                                            <p:strVal val="#ppt_h"/>
                                          </p:val>
                                        </p:tav>
                                      </p:tavLst>
                                    </p:anim>
                                    <p:animEffect transition="in" filter="fade">
                                      <p:cBhvr>
                                        <p:cTn id="19"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pic>
        <p:nvPicPr>
          <p:cNvPr id="4" name="Рисунок 3"/>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2940"/>
            <a:ext cx="9144000" cy="6858000"/>
          </a:xfrm>
          <a:prstGeom prst="rect">
            <a:avLst/>
          </a:prstGeom>
        </p:spPr>
      </p:pic>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10077" t="11149" r="8573" b="11042"/>
          <a:stretch/>
        </p:blipFill>
        <p:spPr>
          <a:xfrm rot="5137449">
            <a:off x="1708886" y="1398206"/>
            <a:ext cx="5362616" cy="3846953"/>
          </a:xfrm>
          <a:prstGeom prst="rect">
            <a:avLst/>
          </a:prstGeom>
        </p:spPr>
      </p:pic>
    </p:spTree>
    <p:extLst>
      <p:ext uri="{BB962C8B-B14F-4D97-AF65-F5344CB8AC3E}">
        <p14:creationId xmlns:p14="http://schemas.microsoft.com/office/powerpoint/2010/main" val="3959732287"/>
      </p:ext>
    </p:extLst>
  </p:cSld>
  <p:clrMapOvr>
    <a:masterClrMapping/>
  </p:clrMapOvr>
  <p:transition spd="slow"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pic>
        <p:nvPicPr>
          <p:cNvPr id="2" name="Рисунок 1"/>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99392"/>
            <a:ext cx="9144000" cy="6957391"/>
          </a:xfrm>
          <a:prstGeom prst="rect">
            <a:avLst/>
          </a:prstGeom>
        </p:spPr>
      </p:pic>
      <p:sp>
        <p:nvSpPr>
          <p:cNvPr id="3" name="TextBox 2"/>
          <p:cNvSpPr txBox="1"/>
          <p:nvPr/>
        </p:nvSpPr>
        <p:spPr>
          <a:xfrm>
            <a:off x="-1692696" y="8313"/>
            <a:ext cx="10729192" cy="8633133"/>
          </a:xfrm>
          <a:prstGeom prst="rect">
            <a:avLst/>
          </a:prstGeom>
          <a:noFill/>
        </p:spPr>
        <p:txBody>
          <a:bodyPr wrap="square" numCol="2" rtlCol="0">
            <a:spAutoFit/>
          </a:bodyPr>
          <a:lstStyle/>
          <a:p>
            <a:pPr marL="2002155">
              <a:lnSpc>
                <a:spcPct val="150000"/>
              </a:lnSpc>
              <a:spcAft>
                <a:spcPts val="0"/>
              </a:spcAft>
            </a:pPr>
            <a:endParaRPr lang="tt-RU" dirty="0" smtClean="0">
              <a:solidFill>
                <a:srgbClr val="273021"/>
              </a:solidFill>
              <a:latin typeface="Monotype Corsiva" panose="03010101010201010101" pitchFamily="66" charset="0"/>
              <a:ea typeface="Times New Roman"/>
              <a:cs typeface="Times New Roman"/>
            </a:endParaRPr>
          </a:p>
          <a:p>
            <a:pPr marL="2002155">
              <a:lnSpc>
                <a:spcPct val="150000"/>
              </a:lnSpc>
              <a:spcAft>
                <a:spcPts val="0"/>
              </a:spcAft>
            </a:pPr>
            <a:endParaRPr lang="tt-RU" dirty="0">
              <a:solidFill>
                <a:srgbClr val="273021"/>
              </a:solidFill>
              <a:latin typeface="Monotype Corsiva" panose="03010101010201010101" pitchFamily="66" charset="0"/>
              <a:ea typeface="Times New Roman"/>
              <a:cs typeface="Times New Roman"/>
            </a:endParaRPr>
          </a:p>
          <a:p>
            <a:pPr marL="2002155">
              <a:lnSpc>
                <a:spcPct val="150000"/>
              </a:lnSpc>
              <a:spcAft>
                <a:spcPts val="0"/>
              </a:spcAft>
            </a:pPr>
            <a:endParaRPr lang="tt-RU" dirty="0" smtClean="0">
              <a:solidFill>
                <a:srgbClr val="273021"/>
              </a:solidFill>
              <a:latin typeface="Monotype Corsiva" panose="03010101010201010101" pitchFamily="66" charset="0"/>
              <a:ea typeface="Times New Roman"/>
              <a:cs typeface="Times New Roman"/>
            </a:endParaRPr>
          </a:p>
          <a:p>
            <a:pPr marL="2002155">
              <a:lnSpc>
                <a:spcPct val="150000"/>
              </a:lnSpc>
              <a:spcAft>
                <a:spcPts val="0"/>
              </a:spcAft>
            </a:pPr>
            <a:endParaRPr lang="tt-RU" dirty="0">
              <a:solidFill>
                <a:srgbClr val="273021"/>
              </a:solidFill>
              <a:latin typeface="Monotype Corsiva" panose="03010101010201010101" pitchFamily="66" charset="0"/>
              <a:ea typeface="Times New Roman"/>
              <a:cs typeface="Times New Roman"/>
            </a:endParaRPr>
          </a:p>
          <a:p>
            <a:pPr marL="2002155">
              <a:lnSpc>
                <a:spcPct val="150000"/>
              </a:lnSpc>
              <a:spcAft>
                <a:spcPts val="0"/>
              </a:spcAft>
            </a:pPr>
            <a:r>
              <a:rPr lang="tt-RU" dirty="0" smtClean="0">
                <a:solidFill>
                  <a:srgbClr val="273021"/>
                </a:solidFill>
                <a:latin typeface="Monotype Corsiva" panose="03010101010201010101" pitchFamily="66" charset="0"/>
                <a:ea typeface="Times New Roman"/>
                <a:cs typeface="Times New Roman"/>
              </a:rPr>
              <a:t>Яратам </a:t>
            </a:r>
            <a:r>
              <a:rPr lang="tt-RU" dirty="0">
                <a:solidFill>
                  <a:srgbClr val="273021"/>
                </a:solidFill>
                <a:latin typeface="Monotype Corsiva" panose="03010101010201010101" pitchFamily="66" charset="0"/>
                <a:ea typeface="Times New Roman"/>
                <a:cs typeface="Times New Roman"/>
              </a:rPr>
              <a:t>мин Лаеш </a:t>
            </a:r>
            <a:r>
              <a:rPr lang="tt-RU" dirty="0" smtClean="0">
                <a:solidFill>
                  <a:srgbClr val="273021"/>
                </a:solidFill>
                <a:latin typeface="Monotype Corsiva" panose="03010101010201010101" pitchFamily="66" charset="0"/>
                <a:ea typeface="Times New Roman"/>
                <a:cs typeface="Times New Roman"/>
              </a:rPr>
              <a:t>төбәген</a:t>
            </a:r>
            <a:r>
              <a:rPr lang="tt-RU" dirty="0">
                <a:solidFill>
                  <a:srgbClr val="273021"/>
                </a:solidFill>
                <a:latin typeface="Monotype Corsiva" panose="03010101010201010101" pitchFamily="66" charset="0"/>
                <a:ea typeface="Times New Roman"/>
                <a:cs typeface="Times New Roman"/>
              </a:rPr>
              <a:t>. </a:t>
            </a:r>
            <a:endParaRPr lang="ru-RU" dirty="0">
              <a:latin typeface="Monotype Corsiva" panose="03010101010201010101" pitchFamily="66" charset="0"/>
              <a:ea typeface="Times New Roman"/>
              <a:cs typeface="Times New Roman"/>
            </a:endParaRPr>
          </a:p>
          <a:p>
            <a:pPr marL="2002155">
              <a:lnSpc>
                <a:spcPct val="150000"/>
              </a:lnSpc>
              <a:spcAft>
                <a:spcPts val="0"/>
              </a:spcAft>
            </a:pPr>
            <a:r>
              <a:rPr lang="tt-RU" dirty="0">
                <a:solidFill>
                  <a:srgbClr val="273021"/>
                </a:solidFill>
                <a:latin typeface="Monotype Corsiva" panose="03010101010201010101" pitchFamily="66" charset="0"/>
                <a:ea typeface="Times New Roman"/>
                <a:cs typeface="Times New Roman"/>
              </a:rPr>
              <a:t>Балаларым шунда тугангамы? </a:t>
            </a:r>
            <a:endParaRPr lang="ru-RU" dirty="0">
              <a:latin typeface="Monotype Corsiva" panose="03010101010201010101" pitchFamily="66" charset="0"/>
              <a:ea typeface="Times New Roman"/>
              <a:cs typeface="Times New Roman"/>
            </a:endParaRPr>
          </a:p>
          <a:p>
            <a:pPr marL="2002155">
              <a:lnSpc>
                <a:spcPct val="150000"/>
              </a:lnSpc>
              <a:spcAft>
                <a:spcPts val="0"/>
              </a:spcAft>
            </a:pPr>
            <a:r>
              <a:rPr lang="tt-RU" dirty="0" smtClean="0">
                <a:solidFill>
                  <a:srgbClr val="273021"/>
                </a:solidFill>
                <a:latin typeface="Monotype Corsiva" panose="03010101010201010101" pitchFamily="66" charset="0"/>
                <a:ea typeface="Times New Roman"/>
                <a:cs typeface="Times New Roman"/>
              </a:rPr>
              <a:t>Әллә кешеләре, дус-ишләрем</a:t>
            </a:r>
            <a:r>
              <a:rPr lang="tt-RU" dirty="0">
                <a:solidFill>
                  <a:srgbClr val="273021"/>
                </a:solidFill>
                <a:latin typeface="Monotype Corsiva" panose="03010101010201010101" pitchFamily="66" charset="0"/>
                <a:ea typeface="Times New Roman"/>
                <a:cs typeface="Times New Roman"/>
              </a:rPr>
              <a:t>, </a:t>
            </a:r>
            <a:endParaRPr lang="ru-RU" dirty="0">
              <a:latin typeface="Monotype Corsiva" panose="03010101010201010101" pitchFamily="66" charset="0"/>
              <a:ea typeface="Times New Roman"/>
              <a:cs typeface="Times New Roman"/>
            </a:endParaRPr>
          </a:p>
          <a:p>
            <a:pPr marL="2002155">
              <a:lnSpc>
                <a:spcPct val="150000"/>
              </a:lnSpc>
              <a:spcAft>
                <a:spcPts val="0"/>
              </a:spcAft>
            </a:pPr>
            <a:r>
              <a:rPr lang="tt-RU" dirty="0">
                <a:solidFill>
                  <a:srgbClr val="273021"/>
                </a:solidFill>
                <a:latin typeface="Monotype Corsiva" panose="03010101010201010101" pitchFamily="66" charset="0"/>
                <a:ea typeface="Times New Roman"/>
                <a:cs typeface="Times New Roman"/>
              </a:rPr>
              <a:t>Табигате </a:t>
            </a:r>
            <a:r>
              <a:rPr lang="tt-RU" dirty="0" smtClean="0">
                <a:solidFill>
                  <a:srgbClr val="273021"/>
                </a:solidFill>
                <a:latin typeface="Monotype Corsiva" panose="03010101010201010101" pitchFamily="66" charset="0"/>
                <a:ea typeface="Times New Roman"/>
                <a:cs typeface="Times New Roman"/>
              </a:rPr>
              <a:t>гүзел </a:t>
            </a:r>
            <a:r>
              <a:rPr lang="tt-RU" dirty="0">
                <a:solidFill>
                  <a:srgbClr val="273021"/>
                </a:solidFill>
                <a:latin typeface="Monotype Corsiva" panose="03010101010201010101" pitchFamily="66" charset="0"/>
                <a:ea typeface="Times New Roman"/>
                <a:cs typeface="Times New Roman"/>
              </a:rPr>
              <a:t>булгангамы? </a:t>
            </a:r>
            <a:endParaRPr lang="tt-RU" dirty="0" smtClean="0">
              <a:solidFill>
                <a:srgbClr val="273021"/>
              </a:solidFill>
              <a:latin typeface="Monotype Corsiva" panose="03010101010201010101" pitchFamily="66" charset="0"/>
              <a:ea typeface="Times New Roman"/>
              <a:cs typeface="Times New Roman"/>
            </a:endParaRPr>
          </a:p>
          <a:p>
            <a:pPr marL="2002155">
              <a:lnSpc>
                <a:spcPct val="150000"/>
              </a:lnSpc>
              <a:spcAft>
                <a:spcPts val="0"/>
              </a:spcAft>
            </a:pPr>
            <a:endParaRPr lang="ru-RU" dirty="0">
              <a:latin typeface="Monotype Corsiva" panose="03010101010201010101" pitchFamily="66" charset="0"/>
              <a:ea typeface="Times New Roman"/>
              <a:cs typeface="Times New Roman"/>
            </a:endParaRPr>
          </a:p>
          <a:p>
            <a:pPr marL="2002155">
              <a:lnSpc>
                <a:spcPct val="150000"/>
              </a:lnSpc>
              <a:spcAft>
                <a:spcPts val="0"/>
              </a:spcAft>
            </a:pPr>
            <a:r>
              <a:rPr lang="tt-RU" dirty="0">
                <a:solidFill>
                  <a:srgbClr val="273021"/>
                </a:solidFill>
                <a:latin typeface="Monotype Corsiva" panose="03010101010201010101" pitchFamily="66" charset="0"/>
                <a:ea typeface="Times New Roman"/>
                <a:cs typeface="Times New Roman"/>
              </a:rPr>
              <a:t>Яратам мин Лаеш </a:t>
            </a:r>
            <a:r>
              <a:rPr lang="tt-RU" dirty="0" smtClean="0">
                <a:solidFill>
                  <a:srgbClr val="273021"/>
                </a:solidFill>
                <a:latin typeface="Monotype Corsiva" panose="03010101010201010101" pitchFamily="66" charset="0"/>
                <a:ea typeface="Times New Roman"/>
                <a:cs typeface="Times New Roman"/>
              </a:rPr>
              <a:t>төбәген</a:t>
            </a:r>
            <a:r>
              <a:rPr lang="tt-RU" dirty="0">
                <a:solidFill>
                  <a:srgbClr val="273021"/>
                </a:solidFill>
                <a:latin typeface="Monotype Corsiva" panose="03010101010201010101" pitchFamily="66" charset="0"/>
                <a:ea typeface="Times New Roman"/>
                <a:cs typeface="Times New Roman"/>
              </a:rPr>
              <a:t>. </a:t>
            </a:r>
            <a:endParaRPr lang="ru-RU" dirty="0">
              <a:latin typeface="Monotype Corsiva" panose="03010101010201010101" pitchFamily="66" charset="0"/>
              <a:ea typeface="Times New Roman"/>
              <a:cs typeface="Times New Roman"/>
            </a:endParaRPr>
          </a:p>
          <a:p>
            <a:pPr marL="2002155">
              <a:lnSpc>
                <a:spcPct val="150000"/>
              </a:lnSpc>
              <a:spcAft>
                <a:spcPts val="0"/>
              </a:spcAft>
            </a:pPr>
            <a:r>
              <a:rPr lang="tt-RU" dirty="0">
                <a:solidFill>
                  <a:srgbClr val="273021"/>
                </a:solidFill>
                <a:latin typeface="Monotype Corsiva" panose="03010101010201010101" pitchFamily="66" charset="0"/>
                <a:ea typeface="Times New Roman"/>
                <a:cs typeface="Times New Roman"/>
              </a:rPr>
              <a:t>Оныкларым шунда булгангамы? </a:t>
            </a:r>
            <a:endParaRPr lang="ru-RU" dirty="0">
              <a:latin typeface="Monotype Corsiva" panose="03010101010201010101" pitchFamily="66" charset="0"/>
              <a:ea typeface="Times New Roman"/>
              <a:cs typeface="Times New Roman"/>
            </a:endParaRPr>
          </a:p>
          <a:p>
            <a:pPr marL="2002155">
              <a:lnSpc>
                <a:spcPct val="150000"/>
              </a:lnSpc>
              <a:spcAft>
                <a:spcPts val="0"/>
              </a:spcAft>
            </a:pPr>
            <a:r>
              <a:rPr lang="tt-RU" dirty="0">
                <a:solidFill>
                  <a:srgbClr val="273021"/>
                </a:solidFill>
                <a:latin typeface="Monotype Corsiva" panose="03010101010201010101" pitchFamily="66" charset="0"/>
                <a:ea typeface="Times New Roman"/>
                <a:cs typeface="Times New Roman"/>
              </a:rPr>
              <a:t>Ямьле Кама суларында </a:t>
            </a:r>
            <a:r>
              <a:rPr lang="tt-RU" dirty="0" smtClean="0">
                <a:solidFill>
                  <a:srgbClr val="273021"/>
                </a:solidFill>
                <a:latin typeface="Monotype Corsiva" panose="03010101010201010101" pitchFamily="66" charset="0"/>
                <a:ea typeface="Times New Roman"/>
                <a:cs typeface="Times New Roman"/>
              </a:rPr>
              <a:t>йөзгән </a:t>
            </a:r>
            <a:endParaRPr lang="ru-RU" dirty="0">
              <a:latin typeface="Monotype Corsiva" panose="03010101010201010101" pitchFamily="66" charset="0"/>
              <a:ea typeface="Times New Roman"/>
              <a:cs typeface="Times New Roman"/>
            </a:endParaRPr>
          </a:p>
          <a:p>
            <a:pPr marL="2002155">
              <a:lnSpc>
                <a:spcPct val="150000"/>
              </a:lnSpc>
              <a:spcAft>
                <a:spcPts val="0"/>
              </a:spcAft>
            </a:pPr>
            <a:r>
              <a:rPr lang="tt-RU" dirty="0">
                <a:solidFill>
                  <a:srgbClr val="273021"/>
                </a:solidFill>
                <a:latin typeface="Monotype Corsiva" panose="03010101010201010101" pitchFamily="66" charset="0"/>
                <a:ea typeface="Times New Roman"/>
                <a:cs typeface="Times New Roman"/>
              </a:rPr>
              <a:t>Оныкларга </a:t>
            </a:r>
            <a:r>
              <a:rPr lang="tt-RU" dirty="0" smtClean="0">
                <a:solidFill>
                  <a:srgbClr val="273021"/>
                </a:solidFill>
                <a:latin typeface="Monotype Corsiva" panose="03010101010201010101" pitchFamily="66" charset="0"/>
                <a:ea typeface="Times New Roman"/>
                <a:cs typeface="Times New Roman"/>
              </a:rPr>
              <a:t>сөенеп </a:t>
            </a:r>
            <a:r>
              <a:rPr lang="tt-RU" dirty="0">
                <a:solidFill>
                  <a:srgbClr val="273021"/>
                </a:solidFill>
                <a:latin typeface="Monotype Corsiva" panose="03010101010201010101" pitchFamily="66" charset="0"/>
                <a:ea typeface="Times New Roman"/>
                <a:cs typeface="Times New Roman"/>
              </a:rPr>
              <a:t>торгангамы? </a:t>
            </a:r>
            <a:endParaRPr lang="tt-RU" dirty="0" smtClean="0">
              <a:solidFill>
                <a:srgbClr val="273021"/>
              </a:solidFill>
              <a:latin typeface="Monotype Corsiva" panose="03010101010201010101" pitchFamily="66" charset="0"/>
              <a:ea typeface="Times New Roman"/>
              <a:cs typeface="Times New Roman"/>
            </a:endParaRPr>
          </a:p>
          <a:p>
            <a:pPr marL="2002155">
              <a:lnSpc>
                <a:spcPct val="150000"/>
              </a:lnSpc>
              <a:spcAft>
                <a:spcPts val="0"/>
              </a:spcAft>
            </a:pPr>
            <a:endParaRPr lang="tt-RU" dirty="0" smtClean="0">
              <a:latin typeface="Monotype Corsiva" panose="03010101010201010101" pitchFamily="66" charset="0"/>
              <a:ea typeface="Times New Roman"/>
              <a:cs typeface="Times New Roman"/>
            </a:endParaRPr>
          </a:p>
          <a:p>
            <a:pPr marL="2002155">
              <a:lnSpc>
                <a:spcPct val="150000"/>
              </a:lnSpc>
              <a:spcAft>
                <a:spcPts val="0"/>
              </a:spcAft>
            </a:pPr>
            <a:endParaRPr lang="tt-RU" dirty="0">
              <a:latin typeface="Monotype Corsiva" panose="03010101010201010101" pitchFamily="66" charset="0"/>
              <a:ea typeface="Times New Roman"/>
              <a:cs typeface="Times New Roman"/>
            </a:endParaRPr>
          </a:p>
          <a:p>
            <a:pPr marL="2002155">
              <a:lnSpc>
                <a:spcPct val="150000"/>
              </a:lnSpc>
              <a:spcAft>
                <a:spcPts val="0"/>
              </a:spcAft>
            </a:pPr>
            <a:endParaRPr lang="tt-RU" dirty="0" smtClean="0">
              <a:latin typeface="Monotype Corsiva" panose="03010101010201010101" pitchFamily="66" charset="0"/>
              <a:ea typeface="Times New Roman"/>
              <a:cs typeface="Times New Roman"/>
            </a:endParaRPr>
          </a:p>
          <a:p>
            <a:pPr marL="2002155">
              <a:lnSpc>
                <a:spcPct val="150000"/>
              </a:lnSpc>
              <a:spcAft>
                <a:spcPts val="0"/>
              </a:spcAft>
            </a:pPr>
            <a:endParaRPr lang="tt-RU" dirty="0" smtClean="0">
              <a:latin typeface="Monotype Corsiva" panose="03010101010201010101" pitchFamily="66" charset="0"/>
              <a:ea typeface="Times New Roman"/>
              <a:cs typeface="Times New Roman"/>
            </a:endParaRPr>
          </a:p>
          <a:p>
            <a:pPr marL="2002155">
              <a:lnSpc>
                <a:spcPct val="150000"/>
              </a:lnSpc>
              <a:spcAft>
                <a:spcPts val="0"/>
              </a:spcAft>
            </a:pPr>
            <a:endParaRPr lang="tt-RU" dirty="0">
              <a:latin typeface="Monotype Corsiva" panose="03010101010201010101" pitchFamily="66" charset="0"/>
              <a:ea typeface="Times New Roman"/>
              <a:cs typeface="Times New Roman"/>
            </a:endParaRPr>
          </a:p>
          <a:p>
            <a:pPr marL="2002155">
              <a:lnSpc>
                <a:spcPct val="150000"/>
              </a:lnSpc>
              <a:spcAft>
                <a:spcPts val="0"/>
              </a:spcAft>
            </a:pPr>
            <a:endParaRPr lang="tt-RU" dirty="0">
              <a:latin typeface="Monotype Corsiva" panose="03010101010201010101" pitchFamily="66" charset="0"/>
              <a:ea typeface="Times New Roman"/>
              <a:cs typeface="Times New Roman"/>
            </a:endParaRPr>
          </a:p>
          <a:p>
            <a:pPr marL="2002155">
              <a:lnSpc>
                <a:spcPct val="150000"/>
              </a:lnSpc>
              <a:spcAft>
                <a:spcPts val="0"/>
              </a:spcAft>
            </a:pPr>
            <a:endParaRPr lang="tt-RU" dirty="0" smtClean="0">
              <a:latin typeface="Monotype Corsiva" panose="03010101010201010101" pitchFamily="66" charset="0"/>
              <a:ea typeface="Times New Roman"/>
              <a:cs typeface="Times New Roman"/>
            </a:endParaRPr>
          </a:p>
          <a:p>
            <a:pPr marL="2002155">
              <a:lnSpc>
                <a:spcPct val="150000"/>
              </a:lnSpc>
              <a:spcAft>
                <a:spcPts val="0"/>
              </a:spcAft>
            </a:pPr>
            <a:endParaRPr lang="tt-RU" dirty="0">
              <a:latin typeface="Monotype Corsiva" panose="03010101010201010101" pitchFamily="66" charset="0"/>
              <a:ea typeface="Times New Roman"/>
              <a:cs typeface="Times New Roman"/>
            </a:endParaRPr>
          </a:p>
          <a:p>
            <a:pPr marL="2002155">
              <a:lnSpc>
                <a:spcPct val="150000"/>
              </a:lnSpc>
              <a:spcAft>
                <a:spcPts val="0"/>
              </a:spcAft>
            </a:pPr>
            <a:endParaRPr lang="tt-RU" dirty="0" smtClean="0">
              <a:latin typeface="Monotype Corsiva" panose="03010101010201010101" pitchFamily="66" charset="0"/>
              <a:ea typeface="Times New Roman"/>
              <a:cs typeface="Times New Roman"/>
            </a:endParaRPr>
          </a:p>
          <a:p>
            <a:pPr marL="2002155">
              <a:lnSpc>
                <a:spcPct val="150000"/>
              </a:lnSpc>
              <a:spcAft>
                <a:spcPts val="0"/>
              </a:spcAft>
            </a:pPr>
            <a:endParaRPr lang="ru-RU" dirty="0">
              <a:latin typeface="Monotype Corsiva" panose="03010101010201010101" pitchFamily="66" charset="0"/>
              <a:ea typeface="Times New Roman"/>
              <a:cs typeface="Times New Roman"/>
            </a:endParaRPr>
          </a:p>
          <a:p>
            <a:pPr marL="2002155">
              <a:lnSpc>
                <a:spcPct val="150000"/>
              </a:lnSpc>
              <a:spcAft>
                <a:spcPts val="0"/>
              </a:spcAft>
            </a:pPr>
            <a:endParaRPr lang="tt-RU" dirty="0" smtClean="0">
              <a:solidFill>
                <a:srgbClr val="273021"/>
              </a:solidFill>
              <a:latin typeface="Monotype Corsiva" panose="03010101010201010101" pitchFamily="66" charset="0"/>
              <a:ea typeface="Times New Roman"/>
              <a:cs typeface="Times New Roman"/>
            </a:endParaRPr>
          </a:p>
          <a:p>
            <a:pPr marL="2002155">
              <a:lnSpc>
                <a:spcPct val="150000"/>
              </a:lnSpc>
              <a:spcAft>
                <a:spcPts val="0"/>
              </a:spcAft>
            </a:pPr>
            <a:r>
              <a:rPr lang="tt-RU" dirty="0" smtClean="0">
                <a:solidFill>
                  <a:srgbClr val="273021"/>
                </a:solidFill>
                <a:latin typeface="Monotype Corsiva" panose="03010101010201010101" pitchFamily="66" charset="0"/>
                <a:ea typeface="Times New Roman"/>
                <a:cs typeface="Times New Roman"/>
              </a:rPr>
              <a:t>Яратам </a:t>
            </a:r>
            <a:r>
              <a:rPr lang="tt-RU" dirty="0">
                <a:solidFill>
                  <a:srgbClr val="273021"/>
                </a:solidFill>
                <a:latin typeface="Monotype Corsiva" panose="03010101010201010101" pitchFamily="66" charset="0"/>
                <a:ea typeface="Times New Roman"/>
                <a:cs typeface="Times New Roman"/>
              </a:rPr>
              <a:t>мин Лаеш </a:t>
            </a:r>
            <a:r>
              <a:rPr lang="tt-RU" dirty="0" smtClean="0">
                <a:solidFill>
                  <a:srgbClr val="273021"/>
                </a:solidFill>
                <a:latin typeface="Monotype Corsiva" panose="03010101010201010101" pitchFamily="66" charset="0"/>
                <a:ea typeface="Times New Roman"/>
                <a:cs typeface="Times New Roman"/>
              </a:rPr>
              <a:t>төбәген</a:t>
            </a:r>
            <a:r>
              <a:rPr lang="tt-RU" dirty="0">
                <a:solidFill>
                  <a:srgbClr val="273021"/>
                </a:solidFill>
                <a:latin typeface="Monotype Corsiva" panose="03010101010201010101" pitchFamily="66" charset="0"/>
                <a:ea typeface="Times New Roman"/>
                <a:cs typeface="Times New Roman"/>
              </a:rPr>
              <a:t>, </a:t>
            </a:r>
            <a:endParaRPr lang="ru-RU" dirty="0">
              <a:latin typeface="Monotype Corsiva" panose="03010101010201010101" pitchFamily="66" charset="0"/>
              <a:ea typeface="Times New Roman"/>
              <a:cs typeface="Times New Roman"/>
            </a:endParaRPr>
          </a:p>
          <a:p>
            <a:pPr marL="2002155">
              <a:lnSpc>
                <a:spcPct val="150000"/>
              </a:lnSpc>
              <a:spcAft>
                <a:spcPts val="0"/>
              </a:spcAft>
            </a:pPr>
            <a:r>
              <a:rPr lang="tt-RU" dirty="0">
                <a:solidFill>
                  <a:srgbClr val="273021"/>
                </a:solidFill>
                <a:latin typeface="Monotype Corsiva" panose="03010101010201010101" pitchFamily="66" charset="0"/>
                <a:ea typeface="Times New Roman"/>
                <a:cs typeface="Times New Roman"/>
              </a:rPr>
              <a:t>Тормышыбыз шунда булгангамы? </a:t>
            </a:r>
            <a:endParaRPr lang="ru-RU" dirty="0">
              <a:latin typeface="Monotype Corsiva" panose="03010101010201010101" pitchFamily="66" charset="0"/>
              <a:ea typeface="Times New Roman"/>
              <a:cs typeface="Times New Roman"/>
            </a:endParaRPr>
          </a:p>
          <a:p>
            <a:pPr marL="2002155">
              <a:lnSpc>
                <a:spcPct val="150000"/>
              </a:lnSpc>
              <a:spcAft>
                <a:spcPts val="0"/>
              </a:spcAft>
            </a:pPr>
            <a:r>
              <a:rPr lang="tt-RU" dirty="0">
                <a:solidFill>
                  <a:srgbClr val="273021"/>
                </a:solidFill>
                <a:latin typeface="Monotype Corsiva" panose="03010101010201010101" pitchFamily="66" charset="0"/>
                <a:ea typeface="Times New Roman"/>
                <a:cs typeface="Times New Roman"/>
              </a:rPr>
              <a:t>Кызым </a:t>
            </a:r>
            <a:r>
              <a:rPr lang="tt-RU" dirty="0" smtClean="0">
                <a:solidFill>
                  <a:srgbClr val="273021"/>
                </a:solidFill>
                <a:latin typeface="Monotype Corsiva" panose="03010101010201010101" pitchFamily="66" charset="0"/>
                <a:ea typeface="Times New Roman"/>
                <a:cs typeface="Times New Roman"/>
              </a:rPr>
              <a:t>гаиләсе, Чакма </a:t>
            </a:r>
            <a:r>
              <a:rPr lang="tt-RU" dirty="0">
                <a:solidFill>
                  <a:srgbClr val="273021"/>
                </a:solidFill>
                <a:latin typeface="Monotype Corsiva" panose="03010101010201010101" pitchFamily="66" charset="0"/>
                <a:ea typeface="Times New Roman"/>
                <a:cs typeface="Times New Roman"/>
              </a:rPr>
              <a:t>буе </a:t>
            </a:r>
            <a:endParaRPr lang="ru-RU" dirty="0">
              <a:latin typeface="Monotype Corsiva" panose="03010101010201010101" pitchFamily="66" charset="0"/>
              <a:ea typeface="Times New Roman"/>
              <a:cs typeface="Times New Roman"/>
            </a:endParaRPr>
          </a:p>
          <a:p>
            <a:pPr marL="2002155">
              <a:lnSpc>
                <a:spcPct val="150000"/>
              </a:lnSpc>
              <a:spcAft>
                <a:spcPts val="0"/>
              </a:spcAft>
            </a:pPr>
            <a:r>
              <a:rPr lang="tt-RU" dirty="0" smtClean="0">
                <a:solidFill>
                  <a:srgbClr val="273021"/>
                </a:solidFill>
                <a:latin typeface="Monotype Corsiva" panose="03010101010201010101" pitchFamily="66" charset="0"/>
                <a:ea typeface="Times New Roman"/>
                <a:cs typeface="Times New Roman"/>
              </a:rPr>
              <a:t>Безгә </a:t>
            </a:r>
            <a:r>
              <a:rPr lang="tt-RU" dirty="0">
                <a:solidFill>
                  <a:srgbClr val="273021"/>
                </a:solidFill>
                <a:latin typeface="Monotype Corsiva" panose="03010101010201010101" pitchFamily="66" charset="0"/>
                <a:ea typeface="Times New Roman"/>
                <a:cs typeface="Times New Roman"/>
              </a:rPr>
              <a:t>кил дип чакырып торгангамы</a:t>
            </a:r>
            <a:r>
              <a:rPr lang="tt-RU" dirty="0" smtClean="0">
                <a:solidFill>
                  <a:srgbClr val="273021"/>
                </a:solidFill>
                <a:latin typeface="Monotype Corsiva" panose="03010101010201010101" pitchFamily="66" charset="0"/>
                <a:ea typeface="Times New Roman"/>
                <a:cs typeface="Times New Roman"/>
              </a:rPr>
              <a:t>?</a:t>
            </a:r>
          </a:p>
          <a:p>
            <a:pPr marL="2002155">
              <a:lnSpc>
                <a:spcPct val="150000"/>
              </a:lnSpc>
              <a:spcAft>
                <a:spcPts val="0"/>
              </a:spcAft>
            </a:pPr>
            <a:r>
              <a:rPr lang="tt-RU" dirty="0" smtClean="0">
                <a:solidFill>
                  <a:srgbClr val="273021"/>
                </a:solidFill>
                <a:latin typeface="Monotype Corsiva" panose="03010101010201010101" pitchFamily="66" charset="0"/>
                <a:ea typeface="Times New Roman"/>
                <a:cs typeface="Times New Roman"/>
              </a:rPr>
              <a:t> </a:t>
            </a:r>
            <a:endParaRPr lang="ru-RU" dirty="0">
              <a:latin typeface="Monotype Corsiva" panose="03010101010201010101" pitchFamily="66" charset="0"/>
              <a:ea typeface="Times New Roman"/>
              <a:cs typeface="Times New Roman"/>
            </a:endParaRPr>
          </a:p>
          <a:p>
            <a:pPr marL="2002155">
              <a:lnSpc>
                <a:spcPct val="150000"/>
              </a:lnSpc>
              <a:spcAft>
                <a:spcPts val="0"/>
              </a:spcAft>
            </a:pPr>
            <a:r>
              <a:rPr lang="tt-RU" dirty="0">
                <a:solidFill>
                  <a:srgbClr val="273021"/>
                </a:solidFill>
                <a:latin typeface="Monotype Corsiva" panose="03010101010201010101" pitchFamily="66" charset="0"/>
                <a:ea typeface="Times New Roman"/>
                <a:cs typeface="Times New Roman"/>
              </a:rPr>
              <a:t>Яратам мин Лаеш </a:t>
            </a:r>
            <a:r>
              <a:rPr lang="tt-RU" dirty="0" smtClean="0">
                <a:solidFill>
                  <a:srgbClr val="273021"/>
                </a:solidFill>
                <a:latin typeface="Monotype Corsiva" panose="03010101010201010101" pitchFamily="66" charset="0"/>
                <a:ea typeface="Times New Roman"/>
                <a:cs typeface="Times New Roman"/>
              </a:rPr>
              <a:t>төбәген</a:t>
            </a:r>
            <a:r>
              <a:rPr lang="tt-RU" dirty="0">
                <a:solidFill>
                  <a:srgbClr val="273021"/>
                </a:solidFill>
                <a:latin typeface="Monotype Corsiva" panose="03010101010201010101" pitchFamily="66" charset="0"/>
                <a:ea typeface="Times New Roman"/>
                <a:cs typeface="Times New Roman"/>
              </a:rPr>
              <a:t>. </a:t>
            </a:r>
            <a:endParaRPr lang="ru-RU" dirty="0">
              <a:latin typeface="Monotype Corsiva" panose="03010101010201010101" pitchFamily="66" charset="0"/>
              <a:ea typeface="Times New Roman"/>
              <a:cs typeface="Times New Roman"/>
            </a:endParaRPr>
          </a:p>
          <a:p>
            <a:pPr marL="2002155">
              <a:lnSpc>
                <a:spcPct val="150000"/>
              </a:lnSpc>
              <a:spcAft>
                <a:spcPts val="0"/>
              </a:spcAft>
            </a:pPr>
            <a:r>
              <a:rPr lang="tt-RU" dirty="0">
                <a:solidFill>
                  <a:srgbClr val="273021"/>
                </a:solidFill>
                <a:latin typeface="Monotype Corsiva" panose="03010101010201010101" pitchFamily="66" charset="0"/>
                <a:ea typeface="Times New Roman"/>
                <a:cs typeface="Times New Roman"/>
              </a:rPr>
              <a:t>Гомеребез шунда узгангамы? </a:t>
            </a:r>
            <a:endParaRPr lang="ru-RU" dirty="0">
              <a:latin typeface="Monotype Corsiva" panose="03010101010201010101" pitchFamily="66" charset="0"/>
              <a:ea typeface="Times New Roman"/>
              <a:cs typeface="Times New Roman"/>
            </a:endParaRPr>
          </a:p>
          <a:p>
            <a:pPr marL="2002155">
              <a:lnSpc>
                <a:spcPct val="150000"/>
              </a:lnSpc>
              <a:spcAft>
                <a:spcPts val="0"/>
              </a:spcAft>
            </a:pPr>
            <a:r>
              <a:rPr lang="tt-RU" dirty="0">
                <a:solidFill>
                  <a:srgbClr val="273021"/>
                </a:solidFill>
                <a:latin typeface="Monotype Corsiva" panose="03010101010201010101" pitchFamily="66" charset="0"/>
                <a:ea typeface="Times New Roman"/>
                <a:cs typeface="Times New Roman"/>
              </a:rPr>
              <a:t>Шунда </a:t>
            </a:r>
            <a:r>
              <a:rPr lang="tt-RU" dirty="0" smtClean="0">
                <a:solidFill>
                  <a:srgbClr val="273021"/>
                </a:solidFill>
                <a:latin typeface="Monotype Corsiva" panose="03010101010201010101" pitchFamily="66" charset="0"/>
                <a:ea typeface="Times New Roman"/>
                <a:cs typeface="Times New Roman"/>
              </a:rPr>
              <a:t>яшәп</a:t>
            </a:r>
            <a:r>
              <a:rPr lang="tt-RU" dirty="0">
                <a:solidFill>
                  <a:srgbClr val="273021"/>
                </a:solidFill>
                <a:latin typeface="Monotype Corsiva" panose="03010101010201010101" pitchFamily="66" charset="0"/>
                <a:ea typeface="Times New Roman"/>
                <a:cs typeface="Times New Roman"/>
              </a:rPr>
              <a:t>, </a:t>
            </a:r>
            <a:r>
              <a:rPr lang="tt-RU" dirty="0" smtClean="0">
                <a:solidFill>
                  <a:srgbClr val="273021"/>
                </a:solidFill>
                <a:latin typeface="Monotype Corsiva" panose="03010101010201010101" pitchFamily="66" charset="0"/>
                <a:ea typeface="Times New Roman"/>
                <a:cs typeface="Times New Roman"/>
              </a:rPr>
              <a:t>эшләп</a:t>
            </a:r>
            <a:r>
              <a:rPr lang="tt-RU" dirty="0">
                <a:solidFill>
                  <a:srgbClr val="273021"/>
                </a:solidFill>
                <a:latin typeface="Monotype Corsiva" panose="03010101010201010101" pitchFamily="66" charset="0"/>
                <a:ea typeface="Times New Roman"/>
                <a:cs typeface="Times New Roman"/>
              </a:rPr>
              <a:t>, </a:t>
            </a:r>
            <a:r>
              <a:rPr lang="tt-RU" dirty="0" smtClean="0">
                <a:solidFill>
                  <a:srgbClr val="273021"/>
                </a:solidFill>
                <a:latin typeface="Monotype Corsiva" panose="03010101010201010101" pitchFamily="66" charset="0"/>
                <a:ea typeface="Times New Roman"/>
                <a:cs typeface="Times New Roman"/>
              </a:rPr>
              <a:t>сөеп-сөелеп</a:t>
            </a:r>
            <a:r>
              <a:rPr lang="tt-RU" dirty="0">
                <a:solidFill>
                  <a:srgbClr val="273021"/>
                </a:solidFill>
                <a:latin typeface="Monotype Corsiva" panose="03010101010201010101" pitchFamily="66" charset="0"/>
                <a:ea typeface="Times New Roman"/>
                <a:cs typeface="Times New Roman"/>
              </a:rPr>
              <a:t>, </a:t>
            </a:r>
            <a:endParaRPr lang="ru-RU" dirty="0">
              <a:latin typeface="Monotype Corsiva" panose="03010101010201010101" pitchFamily="66" charset="0"/>
              <a:ea typeface="Times New Roman"/>
              <a:cs typeface="Times New Roman"/>
            </a:endParaRPr>
          </a:p>
          <a:p>
            <a:pPr marL="2002155">
              <a:lnSpc>
                <a:spcPct val="150000"/>
              </a:lnSpc>
              <a:spcAft>
                <a:spcPts val="0"/>
              </a:spcAft>
            </a:pPr>
            <a:r>
              <a:rPr lang="tt-RU" dirty="0">
                <a:solidFill>
                  <a:srgbClr val="273021"/>
                </a:solidFill>
                <a:latin typeface="Monotype Corsiva" panose="03010101010201010101" pitchFamily="66" charset="0"/>
                <a:ea typeface="Times New Roman"/>
                <a:cs typeface="Times New Roman"/>
              </a:rPr>
              <a:t>Картлыгыбыз кулын </a:t>
            </a:r>
            <a:r>
              <a:rPr lang="tt-RU" dirty="0" smtClean="0">
                <a:solidFill>
                  <a:srgbClr val="273021"/>
                </a:solidFill>
                <a:latin typeface="Monotype Corsiva" panose="03010101010201010101" pitchFamily="66" charset="0"/>
                <a:ea typeface="Times New Roman"/>
                <a:cs typeface="Times New Roman"/>
              </a:rPr>
              <a:t>сузгангамы</a:t>
            </a:r>
            <a:r>
              <a:rPr lang="tt-RU" dirty="0">
                <a:solidFill>
                  <a:srgbClr val="273021"/>
                </a:solidFill>
                <a:latin typeface="Monotype Corsiva" panose="03010101010201010101" pitchFamily="66" charset="0"/>
                <a:ea typeface="Times New Roman"/>
                <a:cs typeface="Times New Roman"/>
              </a:rPr>
              <a:t>? </a:t>
            </a:r>
            <a:endParaRPr lang="tt-RU" dirty="0" smtClean="0">
              <a:solidFill>
                <a:srgbClr val="273021"/>
              </a:solidFill>
              <a:latin typeface="Monotype Corsiva" panose="03010101010201010101" pitchFamily="66" charset="0"/>
              <a:ea typeface="Times New Roman"/>
              <a:cs typeface="Times New Roman"/>
            </a:endParaRPr>
          </a:p>
          <a:p>
            <a:pPr marL="2002155">
              <a:lnSpc>
                <a:spcPct val="150000"/>
              </a:lnSpc>
              <a:spcAft>
                <a:spcPts val="0"/>
              </a:spcAft>
            </a:pPr>
            <a:endParaRPr lang="tt-RU" dirty="0" smtClean="0">
              <a:solidFill>
                <a:srgbClr val="273021"/>
              </a:solidFill>
              <a:latin typeface="Monotype Corsiva" panose="03010101010201010101" pitchFamily="66" charset="0"/>
              <a:ea typeface="Times New Roman"/>
              <a:cs typeface="Times New Roman"/>
            </a:endParaRPr>
          </a:p>
          <a:p>
            <a:pPr marL="2002155">
              <a:lnSpc>
                <a:spcPct val="150000"/>
              </a:lnSpc>
              <a:spcAft>
                <a:spcPts val="0"/>
              </a:spcAft>
            </a:pPr>
            <a:r>
              <a:rPr lang="tt-RU" dirty="0">
                <a:solidFill>
                  <a:srgbClr val="273021"/>
                </a:solidFill>
                <a:latin typeface="Monotype Corsiva" panose="03010101010201010101" pitchFamily="66" charset="0"/>
                <a:ea typeface="Times New Roman"/>
                <a:cs typeface="Times New Roman"/>
              </a:rPr>
              <a:t> </a:t>
            </a:r>
            <a:r>
              <a:rPr lang="tt-RU" dirty="0" smtClean="0">
                <a:solidFill>
                  <a:srgbClr val="273021"/>
                </a:solidFill>
                <a:latin typeface="Monotype Corsiva" panose="03010101010201010101" pitchFamily="66" charset="0"/>
                <a:ea typeface="Times New Roman"/>
                <a:cs typeface="Times New Roman"/>
              </a:rPr>
              <a:t>                                                  2013 ел.</a:t>
            </a:r>
            <a:endParaRPr lang="ru-RU" dirty="0">
              <a:latin typeface="Monotype Corsiva" panose="03010101010201010101" pitchFamily="66" charset="0"/>
              <a:ea typeface="Times New Roman"/>
              <a:cs typeface="Times New Roman"/>
            </a:endParaRPr>
          </a:p>
        </p:txBody>
      </p:sp>
      <p:sp>
        <p:nvSpPr>
          <p:cNvPr id="6" name="TextBox 5"/>
          <p:cNvSpPr txBox="1"/>
          <p:nvPr/>
        </p:nvSpPr>
        <p:spPr>
          <a:xfrm>
            <a:off x="179512" y="620688"/>
            <a:ext cx="3528392" cy="461665"/>
          </a:xfrm>
          <a:prstGeom prst="rect">
            <a:avLst/>
          </a:prstGeom>
          <a:noFill/>
        </p:spPr>
        <p:txBody>
          <a:bodyPr wrap="square" rtlCol="0">
            <a:spAutoFit/>
          </a:bodyPr>
          <a:lstStyle/>
          <a:p>
            <a:r>
              <a:rPr lang="tt-RU" sz="2400" dirty="0" smtClean="0">
                <a:latin typeface="Monotype Corsiva" panose="03010101010201010101" pitchFamily="66" charset="0"/>
              </a:rPr>
              <a:t>Лаешым – тормыш бишегем</a:t>
            </a:r>
            <a:endParaRPr lang="ru-RU" sz="2400" dirty="0">
              <a:latin typeface="Monotype Corsiva" panose="03010101010201010101" pitchFamily="66" charset="0"/>
            </a:endParaRPr>
          </a:p>
        </p:txBody>
      </p:sp>
    </p:spTree>
    <p:extLst>
      <p:ext uri="{BB962C8B-B14F-4D97-AF65-F5344CB8AC3E}">
        <p14:creationId xmlns:p14="http://schemas.microsoft.com/office/powerpoint/2010/main" val="3469376126"/>
      </p:ext>
    </p:extLst>
  </p:cSld>
  <p:clrMapOvr>
    <a:masterClrMapping/>
  </p:clrMapOvr>
  <mc:AlternateContent xmlns:mc="http://schemas.openxmlformats.org/markup-compatibility/2006" xmlns:p14="http://schemas.microsoft.com/office/powerpoint/2010/main">
    <mc:Choice Requires="p14">
      <p:transition spd="slow" p14:dur="2000" advTm="15000">
        <p14:rippl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3000"/>
                                        <p:tgtEl>
                                          <p:spTgt spid="6"/>
                                        </p:tgtEl>
                                      </p:cBhvr>
                                    </p:animEffect>
                                  </p:childTnLst>
                                </p:cTn>
                              </p:par>
                            </p:childTnLst>
                          </p:cTn>
                        </p:par>
                        <p:par>
                          <p:cTn id="8" fill="hold">
                            <p:stCondLst>
                              <p:cond delay="30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3000"/>
                                        <p:tgtEl>
                                          <p:spTgt spid="3"/>
                                        </p:tgtEl>
                                      </p:cBhvr>
                                    </p:animEffect>
                                    <p:anim calcmode="lin" valueType="num">
                                      <p:cBhvr>
                                        <p:cTn id="12" dur="3000" fill="hold"/>
                                        <p:tgtEl>
                                          <p:spTgt spid="3"/>
                                        </p:tgtEl>
                                        <p:attrNameLst>
                                          <p:attrName>ppt_x</p:attrName>
                                        </p:attrNameLst>
                                      </p:cBhvr>
                                      <p:tavLst>
                                        <p:tav tm="0">
                                          <p:val>
                                            <p:strVal val="#ppt_x"/>
                                          </p:val>
                                        </p:tav>
                                        <p:tav tm="100000">
                                          <p:val>
                                            <p:strVal val="#ppt_x"/>
                                          </p:val>
                                        </p:tav>
                                      </p:tavLst>
                                    </p:anim>
                                    <p:anim calcmode="lin" valueType="num">
                                      <p:cBhvr>
                                        <p:cTn id="13"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sp>
        <p:nvSpPr>
          <p:cNvPr id="4" name="TextBox 3"/>
          <p:cNvSpPr txBox="1"/>
          <p:nvPr/>
        </p:nvSpPr>
        <p:spPr>
          <a:xfrm>
            <a:off x="251520" y="332656"/>
            <a:ext cx="8712968" cy="6463308"/>
          </a:xfrm>
          <a:prstGeom prst="rect">
            <a:avLst/>
          </a:prstGeom>
          <a:noFill/>
        </p:spPr>
        <p:txBody>
          <a:bodyPr wrap="square" rtlCol="0">
            <a:spAutoFit/>
          </a:bodyPr>
          <a:lstStyle/>
          <a:p>
            <a:pPr lvl="0" algn="ctr"/>
            <a:r>
              <a:rPr lang="ru-RU" sz="3600" b="1" i="1" dirty="0">
                <a:solidFill>
                  <a:srgbClr val="962A34"/>
                </a:solidFill>
                <a:latin typeface="Sitka Heading" panose="02000505000000020004" pitchFamily="2" charset="0"/>
              </a:rPr>
              <a:t>Лаишевская Центральная библиотека</a:t>
            </a:r>
          </a:p>
          <a:p>
            <a:pPr lvl="0"/>
            <a:endParaRPr lang="ru-RU" sz="3600" b="1" i="1" dirty="0">
              <a:solidFill>
                <a:prstClr val="black"/>
              </a:solidFill>
              <a:latin typeface="Sitka Heading" panose="02000505000000020004" pitchFamily="2" charset="0"/>
            </a:endParaRPr>
          </a:p>
          <a:p>
            <a:pPr lvl="0" algn="ctr"/>
            <a:endParaRPr lang="ru-RU" sz="2400" b="1" i="1" dirty="0">
              <a:solidFill>
                <a:prstClr val="black"/>
              </a:solidFill>
              <a:latin typeface="Sitka Heading" panose="02000505000000020004" pitchFamily="2" charset="0"/>
            </a:endParaRPr>
          </a:p>
          <a:p>
            <a:pPr lvl="0" algn="ctr"/>
            <a:r>
              <a:rPr lang="ru-RU" sz="2400" b="1" i="1" dirty="0">
                <a:solidFill>
                  <a:prstClr val="black"/>
                </a:solidFill>
                <a:latin typeface="Sitka Heading" panose="02000505000000020004" pitchFamily="2" charset="0"/>
              </a:rPr>
              <a:t>Наш адрес:</a:t>
            </a:r>
          </a:p>
          <a:p>
            <a:pPr lvl="0" algn="ctr"/>
            <a:r>
              <a:rPr lang="ru-RU" sz="2400" b="1" i="1" dirty="0">
                <a:solidFill>
                  <a:prstClr val="black"/>
                </a:solidFill>
                <a:latin typeface="Sitka Heading" panose="02000505000000020004" pitchFamily="2" charset="0"/>
              </a:rPr>
              <a:t>422610, Республика Татарстан</a:t>
            </a:r>
          </a:p>
          <a:p>
            <a:pPr lvl="0" algn="ctr"/>
            <a:r>
              <a:rPr lang="ru-RU" sz="2400" b="1" i="1" dirty="0">
                <a:solidFill>
                  <a:prstClr val="black"/>
                </a:solidFill>
                <a:latin typeface="Sitka Heading" panose="02000505000000020004" pitchFamily="2" charset="0"/>
              </a:rPr>
              <a:t> г. Лаишево, ул. Чернышевского, д. 26</a:t>
            </a:r>
          </a:p>
          <a:p>
            <a:pPr lvl="0" algn="ctr"/>
            <a:r>
              <a:rPr lang="en-US" sz="2400" b="1" i="1" dirty="0">
                <a:solidFill>
                  <a:prstClr val="black"/>
                </a:solidFill>
                <a:latin typeface="Sitka Heading" panose="02000505000000020004" pitchFamily="2" charset="0"/>
              </a:rPr>
              <a:t>E-mail</a:t>
            </a:r>
            <a:r>
              <a:rPr lang="ru-RU" sz="2400" b="1" i="1" dirty="0">
                <a:solidFill>
                  <a:prstClr val="black"/>
                </a:solidFill>
                <a:latin typeface="Sitka Heading" panose="02000505000000020004" pitchFamily="2" charset="0"/>
              </a:rPr>
              <a:t>: </a:t>
            </a:r>
            <a:r>
              <a:rPr lang="ru-RU" sz="2400" b="1" i="1" dirty="0" smtClean="0">
                <a:solidFill>
                  <a:prstClr val="black"/>
                </a:solidFill>
                <a:latin typeface="Sitka Heading" panose="02000505000000020004" pitchFamily="2" charset="0"/>
                <a:hlinkClick r:id="rId3"/>
              </a:rPr>
              <a:t>kamalib@yandex.ru</a:t>
            </a:r>
            <a:r>
              <a:rPr lang="ru-RU" sz="2400" b="1" i="1" dirty="0" smtClean="0">
                <a:solidFill>
                  <a:prstClr val="black"/>
                </a:solidFill>
                <a:latin typeface="Sitka Heading" panose="02000505000000020004" pitchFamily="2" charset="0"/>
              </a:rPr>
              <a:t>, </a:t>
            </a:r>
            <a:r>
              <a:rPr lang="en-US" sz="2400" b="1" i="1" dirty="0" err="1">
                <a:solidFill>
                  <a:prstClr val="black"/>
                </a:solidFill>
                <a:latin typeface="Sitka Heading" panose="02000505000000020004" pitchFamily="2" charset="0"/>
                <a:hlinkClick r:id="rId4"/>
              </a:rPr>
              <a:t>laish.cb</a:t>
            </a:r>
            <a:r>
              <a:rPr lang="ru-RU" sz="2400" b="1" i="1" dirty="0">
                <a:solidFill>
                  <a:prstClr val="black"/>
                </a:solidFill>
                <a:latin typeface="Sitka Heading" panose="02000505000000020004" pitchFamily="2" charset="0"/>
                <a:hlinkClick r:id="rId4"/>
              </a:rPr>
              <a:t>@tatar.ru</a:t>
            </a:r>
            <a:r>
              <a:rPr lang="en-US" sz="2400" b="1" i="1" dirty="0">
                <a:solidFill>
                  <a:prstClr val="black"/>
                </a:solidFill>
                <a:latin typeface="Sitka Heading" panose="02000505000000020004" pitchFamily="2" charset="0"/>
              </a:rPr>
              <a:t> </a:t>
            </a:r>
            <a:r>
              <a:rPr lang="ru-RU" sz="2400" b="1" i="1" dirty="0">
                <a:solidFill>
                  <a:prstClr val="black"/>
                </a:solidFill>
                <a:latin typeface="Sitka Heading" panose="02000505000000020004" pitchFamily="2" charset="0"/>
              </a:rPr>
              <a:t> </a:t>
            </a:r>
          </a:p>
          <a:p>
            <a:pPr lvl="0" algn="ctr"/>
            <a:r>
              <a:rPr lang="ru-RU" sz="2400" b="1" i="1" dirty="0">
                <a:solidFill>
                  <a:prstClr val="black"/>
                </a:solidFill>
                <a:latin typeface="Sitka Heading" panose="02000505000000020004" pitchFamily="2" charset="0"/>
              </a:rPr>
              <a:t>Веб-сайт: </a:t>
            </a:r>
            <a:r>
              <a:rPr lang="en-US" sz="2400" b="1" i="1" dirty="0" err="1">
                <a:solidFill>
                  <a:prstClr val="black"/>
                </a:solidFill>
                <a:latin typeface="Sitka Heading" panose="02000505000000020004" pitchFamily="2" charset="0"/>
              </a:rPr>
              <a:t>kitap.tatar</a:t>
            </a:r>
            <a:r>
              <a:rPr lang="ru-RU" sz="2400" b="1" i="1" dirty="0">
                <a:solidFill>
                  <a:prstClr val="black"/>
                </a:solidFill>
                <a:latin typeface="Sitka Heading" panose="02000505000000020004" pitchFamily="2" charset="0"/>
              </a:rPr>
              <a:t>.</a:t>
            </a:r>
            <a:r>
              <a:rPr lang="en-US" sz="2400" b="1" i="1" dirty="0" err="1">
                <a:solidFill>
                  <a:prstClr val="black"/>
                </a:solidFill>
                <a:latin typeface="Sitka Heading" panose="02000505000000020004" pitchFamily="2" charset="0"/>
              </a:rPr>
              <a:t>ru</a:t>
            </a:r>
            <a:endParaRPr lang="ru-RU" sz="2400" b="1" i="1" dirty="0">
              <a:solidFill>
                <a:prstClr val="black"/>
              </a:solidFill>
              <a:latin typeface="Sitka Heading" panose="02000505000000020004" pitchFamily="2" charset="0"/>
            </a:endParaRPr>
          </a:p>
          <a:p>
            <a:pPr lvl="0" algn="ctr"/>
            <a:r>
              <a:rPr lang="ru-RU" sz="2400" b="1" i="1" dirty="0">
                <a:solidFill>
                  <a:prstClr val="black"/>
                </a:solidFill>
                <a:latin typeface="Sitka Heading" panose="02000505000000020004" pitchFamily="2" charset="0"/>
              </a:rPr>
              <a:t>Наши телефоны: ( код 84378) т/факс: 2-57-31, </a:t>
            </a:r>
          </a:p>
          <a:p>
            <a:pPr lvl="0"/>
            <a:r>
              <a:rPr lang="ru-RU" sz="2400" b="1" i="1" dirty="0">
                <a:solidFill>
                  <a:prstClr val="black"/>
                </a:solidFill>
                <a:latin typeface="Sitka Heading" panose="02000505000000020004" pitchFamily="2" charset="0"/>
              </a:rPr>
              <a:t>                                                                                     </a:t>
            </a:r>
            <a:r>
              <a:rPr lang="ru-RU" sz="2400" b="1" i="1" dirty="0" smtClean="0">
                <a:solidFill>
                  <a:prstClr val="black"/>
                </a:solidFill>
                <a:latin typeface="Sitka Heading" panose="02000505000000020004" pitchFamily="2" charset="0"/>
              </a:rPr>
              <a:t>2-58-30</a:t>
            </a:r>
            <a:endParaRPr lang="ru-RU" sz="2400" b="1" i="1" dirty="0">
              <a:solidFill>
                <a:prstClr val="black"/>
              </a:solidFill>
              <a:latin typeface="Sitka Heading" panose="02000505000000020004" pitchFamily="2" charset="0"/>
            </a:endParaRPr>
          </a:p>
          <a:p>
            <a:pPr lvl="0" algn="r"/>
            <a:endParaRPr lang="tt-RU" b="1" i="1" dirty="0" smtClean="0">
              <a:solidFill>
                <a:prstClr val="black"/>
              </a:solidFill>
              <a:latin typeface="Sitka Heading" panose="02000505000000020004" pitchFamily="2" charset="0"/>
            </a:endParaRPr>
          </a:p>
          <a:p>
            <a:pPr lvl="0" algn="r"/>
            <a:endParaRPr lang="tt-RU" b="1" i="1" dirty="0">
              <a:solidFill>
                <a:prstClr val="black"/>
              </a:solidFill>
              <a:latin typeface="Sitka Heading" panose="02000505000000020004" pitchFamily="2" charset="0"/>
            </a:endParaRPr>
          </a:p>
          <a:p>
            <a:pPr lvl="0" algn="r"/>
            <a:endParaRPr lang="tt-RU" b="1" i="1" dirty="0" smtClean="0">
              <a:solidFill>
                <a:prstClr val="black"/>
              </a:solidFill>
              <a:latin typeface="Sitka Heading" panose="02000505000000020004" pitchFamily="2" charset="0"/>
            </a:endParaRPr>
          </a:p>
          <a:p>
            <a:pPr lvl="0" algn="r"/>
            <a:endParaRPr lang="en-US" b="1" i="1" dirty="0">
              <a:solidFill>
                <a:prstClr val="black"/>
              </a:solidFill>
              <a:latin typeface="Sitka Heading" panose="02000505000000020004" pitchFamily="2" charset="0"/>
            </a:endParaRPr>
          </a:p>
          <a:p>
            <a:pPr lvl="0" algn="ctr"/>
            <a:r>
              <a:rPr lang="en-US" b="1" i="1" dirty="0">
                <a:solidFill>
                  <a:prstClr val="black"/>
                </a:solidFill>
                <a:latin typeface="Sitka Heading" panose="02000505000000020004" pitchFamily="2" charset="0"/>
              </a:rPr>
              <a:t>                                   </a:t>
            </a:r>
          </a:p>
          <a:p>
            <a:pPr lvl="0" algn="r"/>
            <a:r>
              <a:rPr lang="en-US" b="1" i="1" dirty="0">
                <a:solidFill>
                  <a:prstClr val="black"/>
                </a:solidFill>
                <a:latin typeface="Sitka Heading" panose="02000505000000020004" pitchFamily="2" charset="0"/>
              </a:rPr>
              <a:t>                                    </a:t>
            </a:r>
            <a:r>
              <a:rPr lang="ru-RU" sz="2000" b="1" i="1" dirty="0">
                <a:solidFill>
                  <a:prstClr val="black"/>
                </a:solidFill>
                <a:latin typeface="Sitka Heading" panose="02000505000000020004" pitchFamily="2" charset="0"/>
              </a:rPr>
              <a:t>Составитель: </a:t>
            </a:r>
            <a:r>
              <a:rPr lang="tt-RU" sz="2000" b="1" i="1" dirty="0">
                <a:solidFill>
                  <a:prstClr val="black"/>
                </a:solidFill>
                <a:latin typeface="Sitka Heading" panose="02000505000000020004" pitchFamily="2" charset="0"/>
              </a:rPr>
              <a:t>Т</a:t>
            </a:r>
            <a:r>
              <a:rPr lang="ru-RU" sz="2000" b="1" i="1" dirty="0" err="1">
                <a:solidFill>
                  <a:prstClr val="black"/>
                </a:solidFill>
                <a:latin typeface="Sitka Heading" panose="02000505000000020004" pitchFamily="2" charset="0"/>
              </a:rPr>
              <a:t>атьяна</a:t>
            </a:r>
            <a:r>
              <a:rPr lang="ru-RU" sz="2000" b="1" i="1" dirty="0">
                <a:solidFill>
                  <a:prstClr val="black"/>
                </a:solidFill>
                <a:latin typeface="Sitka Heading" panose="02000505000000020004" pitchFamily="2" charset="0"/>
              </a:rPr>
              <a:t> </a:t>
            </a:r>
            <a:r>
              <a:rPr lang="tt-RU" sz="2000" b="1" i="1" dirty="0">
                <a:solidFill>
                  <a:prstClr val="black"/>
                </a:solidFill>
                <a:latin typeface="Sitka Heading" panose="02000505000000020004" pitchFamily="2" charset="0"/>
              </a:rPr>
              <a:t>Александровна </a:t>
            </a:r>
          </a:p>
          <a:p>
            <a:pPr lvl="0" algn="ctr"/>
            <a:r>
              <a:rPr lang="tt-RU" sz="2000" b="1" i="1" dirty="0">
                <a:solidFill>
                  <a:prstClr val="black"/>
                </a:solidFill>
                <a:latin typeface="Sitka Heading" panose="02000505000000020004" pitchFamily="2" charset="0"/>
              </a:rPr>
              <a:t>                                                                             </a:t>
            </a:r>
            <a:r>
              <a:rPr lang="tt-RU" sz="2000" b="1" i="1" dirty="0" smtClean="0">
                <a:solidFill>
                  <a:prstClr val="black"/>
                </a:solidFill>
                <a:latin typeface="Sitka Heading" panose="02000505000000020004" pitchFamily="2" charset="0"/>
              </a:rPr>
              <a:t>Семенова</a:t>
            </a:r>
          </a:p>
          <a:p>
            <a:pPr lvl="0" algn="ctr"/>
            <a:r>
              <a:rPr lang="tt-RU" sz="2000" b="1" i="1" dirty="0">
                <a:solidFill>
                  <a:prstClr val="black"/>
                </a:solidFill>
                <a:latin typeface="Sitka Heading" panose="02000505000000020004" pitchFamily="2" charset="0"/>
              </a:rPr>
              <a:t> </a:t>
            </a:r>
            <a:r>
              <a:rPr lang="tt-RU" sz="2000" b="1" i="1" dirty="0" smtClean="0">
                <a:solidFill>
                  <a:prstClr val="black"/>
                </a:solidFill>
                <a:latin typeface="Sitka Heading" panose="02000505000000020004" pitchFamily="2" charset="0"/>
              </a:rPr>
              <a:t>                                                                                        </a:t>
            </a:r>
            <a:r>
              <a:rPr lang="ru-RU" sz="2000" b="1" i="1" dirty="0" smtClean="0">
                <a:solidFill>
                  <a:prstClr val="black"/>
                </a:solidFill>
                <a:latin typeface="Sitka Heading" panose="02000505000000020004" pitchFamily="2" charset="0"/>
              </a:rPr>
              <a:t>(главный </a:t>
            </a:r>
            <a:r>
              <a:rPr lang="ru-RU" sz="2000" b="1" i="1" dirty="0">
                <a:solidFill>
                  <a:prstClr val="black"/>
                </a:solidFill>
                <a:latin typeface="Sitka Heading" panose="02000505000000020004" pitchFamily="2" charset="0"/>
              </a:rPr>
              <a:t>библиограф)</a:t>
            </a:r>
          </a:p>
        </p:txBody>
      </p:sp>
    </p:spTree>
    <p:extLst>
      <p:ext uri="{BB962C8B-B14F-4D97-AF65-F5344CB8AC3E}">
        <p14:creationId xmlns:p14="http://schemas.microsoft.com/office/powerpoint/2010/main" val="1332427912"/>
      </p:ext>
    </p:extLst>
  </p:cSld>
  <p:clrMapOvr>
    <a:masterClrMapping/>
  </p:clrMapOvr>
  <mc:AlternateContent xmlns:mc="http://schemas.openxmlformats.org/markup-compatibility/2006" xmlns:p14="http://schemas.microsoft.com/office/powerpoint/2010/main">
    <mc:Choice Requires="p14">
      <p:transition spd="slow" p14:dur="2000" advTm="12000">
        <p:blinds dir="vert"/>
      </p:transition>
    </mc:Choice>
    <mc:Fallback xmlns="">
      <p:transition spd="slow" advTm="12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107504" y="0"/>
            <a:ext cx="8856984" cy="6740307"/>
          </a:xfrm>
          <a:prstGeom prst="rect">
            <a:avLst/>
          </a:prstGeom>
          <a:noFill/>
        </p:spPr>
        <p:txBody>
          <a:bodyPr wrap="square" rtlCol="0">
            <a:spAutoFit/>
          </a:bodyPr>
          <a:lstStyle/>
          <a:p>
            <a:pPr indent="457200" algn="just">
              <a:lnSpc>
                <a:spcPct val="150000"/>
              </a:lnSpc>
            </a:pPr>
            <a:r>
              <a:rPr lang="ru-RU" dirty="0"/>
              <a:t> </a:t>
            </a:r>
            <a:r>
              <a:rPr lang="ru-RU" dirty="0">
                <a:latin typeface="Monotype Corsiva" panose="03010101010201010101" pitchFamily="66" charset="0"/>
              </a:rPr>
              <a:t>«Калиновый ветер» - так называется сборник стихов Нины Александровны Митрофановой-Вороновой,  -  первый в ее творческой судьбе. Есть поэты по профессии, а есть поэты по призванию. Автор этого сборника стихов - педагог по профессии (30 лет она проработала старшим преподавателем кафедры иностранных языков в Казанском филиале Московского энергоинститута — ныне энергоуниверситет), но поэт по своему высокому душевному призванию. То, о чем она пишет, близко и дорого ей, и своими мыслями и раздумьями она делится с близкими и дорогими ей людьми, прежде всего земляками. Сборник стихов «Калиновый ветер» очень разнообразен по содержанию: включает стихи о родном крае, его богатой истории и красивейшей природе, о самых родных и близких автору людях. Автор включила в сборник письмо своего отца, написанное им в стихах в поверженном Кенигсберге,- это письмо свидетельствует о ее духовных и поэтических истоках.  Тут же философская лирика — глубокие раздумья о Вере, о судьбах людских, о сегодняшних страданиях соотечественников. А завершает сборник тонкая и привлекательная лирика, посвященная светлому и прекрасному чувству — </a:t>
            </a:r>
            <a:r>
              <a:rPr lang="ru-RU" dirty="0" smtClean="0">
                <a:latin typeface="Monotype Corsiva" panose="03010101010201010101" pitchFamily="66" charset="0"/>
              </a:rPr>
              <a:t>Любви.</a:t>
            </a:r>
          </a:p>
          <a:p>
            <a:pPr indent="457200" algn="just">
              <a:lnSpc>
                <a:spcPct val="150000"/>
              </a:lnSpc>
            </a:pPr>
            <a:r>
              <a:rPr lang="ru-RU" dirty="0" smtClean="0">
                <a:latin typeface="Monotype Corsiva" panose="03010101010201010101" pitchFamily="66" charset="0"/>
              </a:rPr>
              <a:t>  В предлагаемом сборнике — высота помыслов, благородство и чистота чувств. Автору удалось донести до непредвзятого читателя свои мысли и чувства, выразить их зрело и с присущей ей, женщине-педагогу, мудростью и благородством.</a:t>
            </a:r>
            <a:endParaRPr lang="ru-RU" dirty="0">
              <a:latin typeface="Monotype Corsiva" panose="03010101010201010101" pitchFamily="66" charset="0"/>
            </a:endParaRPr>
          </a:p>
        </p:txBody>
      </p:sp>
    </p:spTree>
    <p:extLst>
      <p:ext uri="{BB962C8B-B14F-4D97-AF65-F5344CB8AC3E}">
        <p14:creationId xmlns:p14="http://schemas.microsoft.com/office/powerpoint/2010/main" val="3733546523"/>
      </p:ext>
    </p:extLst>
  </p:cSld>
  <p:clrMapOvr>
    <a:masterClrMapping/>
  </p:clrMapOvr>
  <mc:AlternateContent xmlns:mc="http://schemas.openxmlformats.org/markup-compatibility/2006" xmlns:p14="http://schemas.microsoft.com/office/powerpoint/2010/main">
    <mc:Choice Requires="p14">
      <p:transition spd="slow" p14:dur="1750" advTm="25000">
        <p14:flash/>
      </p:transition>
    </mc:Choice>
    <mc:Fallback xmlns="">
      <p:transition spd="slow"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4500" fill="hold"/>
                                        <p:tgtEl>
                                          <p:spTgt spid="6"/>
                                        </p:tgtEl>
                                        <p:attrNameLst>
                                          <p:attrName>ppt_w</p:attrName>
                                        </p:attrNameLst>
                                      </p:cBhvr>
                                      <p:tavLst>
                                        <p:tav tm="0">
                                          <p:val>
                                            <p:fltVal val="0"/>
                                          </p:val>
                                        </p:tav>
                                        <p:tav tm="100000">
                                          <p:val>
                                            <p:strVal val="#ppt_w"/>
                                          </p:val>
                                        </p:tav>
                                      </p:tavLst>
                                    </p:anim>
                                    <p:anim calcmode="lin" valueType="num">
                                      <p:cBhvr>
                                        <p:cTn id="8" dur="4500" fill="hold"/>
                                        <p:tgtEl>
                                          <p:spTgt spid="6"/>
                                        </p:tgtEl>
                                        <p:attrNameLst>
                                          <p:attrName>ppt_h</p:attrName>
                                        </p:attrNameLst>
                                      </p:cBhvr>
                                      <p:tavLst>
                                        <p:tav tm="0">
                                          <p:val>
                                            <p:fltVal val="0"/>
                                          </p:val>
                                        </p:tav>
                                        <p:tav tm="100000">
                                          <p:val>
                                            <p:strVal val="#ppt_h"/>
                                          </p:val>
                                        </p:tav>
                                      </p:tavLst>
                                    </p:anim>
                                    <p:animEffect transition="in" filter="fade">
                                      <p:cBhvr>
                                        <p:cTn id="9" dur="4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5292080" y="260648"/>
            <a:ext cx="3596711" cy="6170920"/>
          </a:xfrm>
          <a:prstGeom prst="rect">
            <a:avLst/>
          </a:prstGeom>
          <a:noFill/>
        </p:spPr>
        <p:txBody>
          <a:bodyPr wrap="square" rtlCol="0">
            <a:spAutoFit/>
          </a:bodyPr>
          <a:lstStyle/>
          <a:p>
            <a:r>
              <a:rPr lang="ru-RU" dirty="0" smtClean="0">
                <a:latin typeface="Monotype Corsiva" panose="03010101010201010101" pitchFamily="66" charset="0"/>
              </a:rPr>
              <a:t>     </a:t>
            </a:r>
            <a:r>
              <a:rPr lang="ru-RU" sz="1700" dirty="0" smtClean="0">
                <a:latin typeface="Monotype Corsiva" panose="03010101010201010101" pitchFamily="66" charset="0"/>
              </a:rPr>
              <a:t>          </a:t>
            </a:r>
            <a:r>
              <a:rPr lang="ru-RU" sz="2800" dirty="0" smtClean="0">
                <a:latin typeface="Monotype Corsiva" panose="03010101010201010101" pitchFamily="66" charset="0"/>
              </a:rPr>
              <a:t>Лаишево</a:t>
            </a:r>
          </a:p>
          <a:p>
            <a:pPr algn="ctr"/>
            <a:endParaRPr lang="ru-RU" sz="1700" dirty="0" smtClean="0">
              <a:latin typeface="Monotype Corsiva" panose="03010101010201010101" pitchFamily="66" charset="0"/>
            </a:endParaRPr>
          </a:p>
          <a:p>
            <a:r>
              <a:rPr lang="ru-RU" dirty="0" smtClean="0">
                <a:latin typeface="Monotype Corsiva" panose="03010101010201010101" pitchFamily="66" charset="0"/>
              </a:rPr>
              <a:t>Лаишево стоит на берегу у Камы,</a:t>
            </a:r>
          </a:p>
          <a:p>
            <a:r>
              <a:rPr lang="ru-RU" dirty="0" smtClean="0">
                <a:latin typeface="Monotype Corsiva" panose="03010101010201010101" pitchFamily="66" charset="0"/>
              </a:rPr>
              <a:t>Открытое всем бурям и ветрам.</a:t>
            </a:r>
          </a:p>
          <a:p>
            <a:r>
              <a:rPr lang="ru-RU" dirty="0" smtClean="0">
                <a:latin typeface="Monotype Corsiva" panose="03010101010201010101" pitchFamily="66" charset="0"/>
              </a:rPr>
              <a:t>Ты самый близкий и любимый самый,</a:t>
            </a:r>
          </a:p>
          <a:p>
            <a:r>
              <a:rPr lang="ru-RU" dirty="0" smtClean="0">
                <a:latin typeface="Monotype Corsiva" panose="03010101010201010101" pitchFamily="66" charset="0"/>
              </a:rPr>
              <a:t>Как далеко твой виден Божий храм!</a:t>
            </a:r>
          </a:p>
          <a:p>
            <a:endParaRPr lang="ru-RU" dirty="0">
              <a:latin typeface="Monotype Corsiva" panose="03010101010201010101" pitchFamily="66" charset="0"/>
            </a:endParaRPr>
          </a:p>
          <a:p>
            <a:r>
              <a:rPr lang="ru-RU" dirty="0" smtClean="0">
                <a:latin typeface="Monotype Corsiva" panose="03010101010201010101" pitchFamily="66" charset="0"/>
              </a:rPr>
              <a:t>Летнее солнце, цветы на взгорье,</a:t>
            </a:r>
          </a:p>
          <a:p>
            <a:r>
              <a:rPr lang="ru-RU" dirty="0" smtClean="0">
                <a:latin typeface="Monotype Corsiva" panose="03010101010201010101" pitchFamily="66" charset="0"/>
              </a:rPr>
              <a:t>У Белых гор струится пар.</a:t>
            </a:r>
          </a:p>
          <a:p>
            <a:r>
              <a:rPr lang="ru-RU" dirty="0" smtClean="0">
                <a:latin typeface="Monotype Corsiva" panose="03010101010201010101" pitchFamily="66" charset="0"/>
              </a:rPr>
              <a:t>Сверкает, как золото, Камское море – </a:t>
            </a:r>
          </a:p>
          <a:p>
            <a:r>
              <a:rPr lang="ru-RU" dirty="0" smtClean="0">
                <a:latin typeface="Monotype Corsiva" panose="03010101010201010101" pitchFamily="66" charset="0"/>
              </a:rPr>
              <a:t>Природы величества дар.</a:t>
            </a:r>
          </a:p>
          <a:p>
            <a:endParaRPr lang="ru-RU" dirty="0">
              <a:latin typeface="Monotype Corsiva" panose="03010101010201010101" pitchFamily="66" charset="0"/>
            </a:endParaRPr>
          </a:p>
          <a:p>
            <a:r>
              <a:rPr lang="ru-RU" dirty="0" smtClean="0">
                <a:latin typeface="Monotype Corsiva" panose="03010101010201010101" pitchFamily="66" charset="0"/>
              </a:rPr>
              <a:t>Летняя встреча в Лаишеве с друзьями.</a:t>
            </a:r>
          </a:p>
          <a:p>
            <a:r>
              <a:rPr lang="ru-RU" dirty="0" smtClean="0">
                <a:latin typeface="Monotype Corsiva" panose="03010101010201010101" pitchFamily="66" charset="0"/>
              </a:rPr>
              <a:t>Мы дружбу свято храним сердцем своим.</a:t>
            </a:r>
          </a:p>
          <a:p>
            <a:r>
              <a:rPr lang="ru-RU" dirty="0" smtClean="0">
                <a:latin typeface="Monotype Corsiva" panose="03010101010201010101" pitchFamily="66" charset="0"/>
              </a:rPr>
              <a:t>Здесь молодость наша была рядом с нами, </a:t>
            </a:r>
          </a:p>
          <a:p>
            <a:r>
              <a:rPr lang="ru-RU" dirty="0" smtClean="0">
                <a:latin typeface="Monotype Corsiva" panose="03010101010201010101" pitchFamily="66" charset="0"/>
              </a:rPr>
              <a:t>Но жаль, всё развеялось в жизни, как дым…</a:t>
            </a:r>
          </a:p>
          <a:p>
            <a:endParaRPr lang="ru-RU" dirty="0">
              <a:latin typeface="Monotype Corsiva" panose="03010101010201010101" pitchFamily="66" charset="0"/>
            </a:endParaRPr>
          </a:p>
          <a:p>
            <a:r>
              <a:rPr lang="ru-RU" dirty="0" smtClean="0">
                <a:latin typeface="Monotype Corsiva" panose="03010101010201010101" pitchFamily="66" charset="0"/>
              </a:rPr>
              <a:t>                                             июль 2007 г.</a:t>
            </a:r>
            <a:endParaRPr lang="ru-RU" dirty="0">
              <a:latin typeface="Monotype Corsiva" panose="03010101010201010101" pitchFamily="66" charset="0"/>
            </a:endParaRPr>
          </a:p>
        </p:txBody>
      </p:sp>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l="11727" t="16728" r="9364" b="11879"/>
          <a:stretch/>
        </p:blipFill>
        <p:spPr>
          <a:xfrm rot="4947257">
            <a:off x="-9299" y="1215559"/>
            <a:ext cx="3396414" cy="230471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Рисунок 7"/>
          <p:cNvPicPr>
            <a:picLocks noChangeAspect="1"/>
          </p:cNvPicPr>
          <p:nvPr/>
        </p:nvPicPr>
        <p:blipFill rotWithShape="1">
          <a:blip r:embed="rId4" cstate="print">
            <a:extLst>
              <a:ext uri="{28A0092B-C50C-407E-A947-70E740481C1C}">
                <a14:useLocalDpi xmlns:a14="http://schemas.microsoft.com/office/drawing/2010/main" val="0"/>
              </a:ext>
            </a:extLst>
          </a:blip>
          <a:srcRect l="36113" t="5543" r="13273" b="14666"/>
          <a:stretch/>
        </p:blipFill>
        <p:spPr>
          <a:xfrm rot="17344163">
            <a:off x="1901005" y="3193033"/>
            <a:ext cx="2887878" cy="341449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817736865"/>
      </p:ext>
    </p:extLst>
  </p:cSld>
  <p:clrMapOvr>
    <a:masterClrMapping/>
  </p:clrMapOvr>
  <mc:AlternateContent xmlns:mc="http://schemas.openxmlformats.org/markup-compatibility/2006" xmlns:p14="http://schemas.microsoft.com/office/powerpoint/2010/main">
    <mc:Choice Requires="p14">
      <p:transition spd="slow" p14:dur="1500" advTm="10000">
        <p:dissolve/>
      </p:transition>
    </mc:Choice>
    <mc:Fallback xmlns="">
      <p:transition spd="slow" advTm="10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500"/>
                                        <p:tgtEl>
                                          <p:spTgt spid="7"/>
                                        </p:tgtEl>
                                      </p:cBhvr>
                                    </p:animEffect>
                                  </p:childTnLst>
                                </p:cTn>
                              </p:par>
                            </p:childTnLst>
                          </p:cTn>
                        </p:par>
                        <p:par>
                          <p:cTn id="8" fill="hold">
                            <p:stCondLst>
                              <p:cond delay="1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1500"/>
                                        <p:tgtEl>
                                          <p:spTgt spid="8"/>
                                        </p:tgtEl>
                                      </p:cBhvr>
                                    </p:animEffect>
                                  </p:childTnLst>
                                </p:cTn>
                              </p:par>
                            </p:childTnLst>
                          </p:cTn>
                        </p:par>
                        <p:par>
                          <p:cTn id="12" fill="hold">
                            <p:stCondLst>
                              <p:cond delay="3000"/>
                            </p:stCondLst>
                            <p:childTnLst>
                              <p:par>
                                <p:cTn id="13" presetID="53"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500" fill="hold"/>
                                        <p:tgtEl>
                                          <p:spTgt spid="5"/>
                                        </p:tgtEl>
                                        <p:attrNameLst>
                                          <p:attrName>ppt_w</p:attrName>
                                        </p:attrNameLst>
                                      </p:cBhvr>
                                      <p:tavLst>
                                        <p:tav tm="0">
                                          <p:val>
                                            <p:fltVal val="0"/>
                                          </p:val>
                                        </p:tav>
                                        <p:tav tm="100000">
                                          <p:val>
                                            <p:strVal val="#ppt_w"/>
                                          </p:val>
                                        </p:tav>
                                      </p:tavLst>
                                    </p:anim>
                                    <p:anim calcmode="lin" valueType="num">
                                      <p:cBhvr>
                                        <p:cTn id="16" dur="1500" fill="hold"/>
                                        <p:tgtEl>
                                          <p:spTgt spid="5"/>
                                        </p:tgtEl>
                                        <p:attrNameLst>
                                          <p:attrName>ppt_h</p:attrName>
                                        </p:attrNameLst>
                                      </p:cBhvr>
                                      <p:tavLst>
                                        <p:tav tm="0">
                                          <p:val>
                                            <p:fltVal val="0"/>
                                          </p:val>
                                        </p:tav>
                                        <p:tav tm="100000">
                                          <p:val>
                                            <p:strVal val="#ppt_h"/>
                                          </p:val>
                                        </p:tav>
                                      </p:tavLst>
                                    </p:anim>
                                    <p:animEffect transition="in" filter="fade">
                                      <p:cBhvr>
                                        <p:cTn id="1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11364" t="20001" r="6455" b="7394"/>
          <a:stretch/>
        </p:blipFill>
        <p:spPr>
          <a:xfrm rot="5919396">
            <a:off x="4120455" y="2041471"/>
            <a:ext cx="4644913" cy="307776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 name="TextBox 6"/>
          <p:cNvSpPr txBox="1"/>
          <p:nvPr/>
        </p:nvSpPr>
        <p:spPr>
          <a:xfrm>
            <a:off x="611560" y="601296"/>
            <a:ext cx="3528392" cy="5355312"/>
          </a:xfrm>
          <a:prstGeom prst="rect">
            <a:avLst/>
          </a:prstGeom>
          <a:noFill/>
        </p:spPr>
        <p:txBody>
          <a:bodyPr wrap="square" rtlCol="0">
            <a:spAutoFit/>
          </a:bodyPr>
          <a:lstStyle/>
          <a:p>
            <a:r>
              <a:rPr lang="ru-RU" sz="1600" dirty="0" smtClean="0">
                <a:latin typeface="Monotype Corsiva" panose="03010101010201010101" pitchFamily="66" charset="0"/>
              </a:rPr>
              <a:t>                 </a:t>
            </a:r>
            <a:r>
              <a:rPr lang="ru-RU" sz="2800" dirty="0" smtClean="0">
                <a:latin typeface="Monotype Corsiva" panose="03010101010201010101" pitchFamily="66" charset="0"/>
              </a:rPr>
              <a:t>Лаишево</a:t>
            </a:r>
          </a:p>
          <a:p>
            <a:endParaRPr lang="ru-RU" dirty="0">
              <a:latin typeface="Monotype Corsiva" panose="03010101010201010101" pitchFamily="66" charset="0"/>
            </a:endParaRPr>
          </a:p>
          <a:p>
            <a:endParaRPr lang="ru-RU" dirty="0" smtClean="0">
              <a:latin typeface="Monotype Corsiva" panose="03010101010201010101" pitchFamily="66" charset="0"/>
            </a:endParaRPr>
          </a:p>
          <a:p>
            <a:r>
              <a:rPr lang="ru-RU" dirty="0" smtClean="0">
                <a:latin typeface="Monotype Corsiva" panose="03010101010201010101" pitchFamily="66" charset="0"/>
              </a:rPr>
              <a:t>Между строк увидеть надо чудо</a:t>
            </a:r>
          </a:p>
          <a:p>
            <a:r>
              <a:rPr lang="ru-RU" dirty="0" smtClean="0">
                <a:latin typeface="Monotype Corsiva" panose="03010101010201010101" pitchFamily="66" charset="0"/>
              </a:rPr>
              <a:t>И этой жизни миг, и ветер, и кусты.</a:t>
            </a:r>
          </a:p>
          <a:p>
            <a:r>
              <a:rPr lang="ru-RU" dirty="0" smtClean="0">
                <a:latin typeface="Monotype Corsiva" panose="03010101010201010101" pitchFamily="66" charset="0"/>
              </a:rPr>
              <a:t>Хочу и не могу уехать я отсюда – </a:t>
            </a:r>
          </a:p>
          <a:p>
            <a:r>
              <a:rPr lang="ru-RU" dirty="0" smtClean="0">
                <a:latin typeface="Monotype Corsiva" panose="03010101010201010101" pitchFamily="66" charset="0"/>
              </a:rPr>
              <a:t>Из края милой сердцу красоты.</a:t>
            </a:r>
          </a:p>
          <a:p>
            <a:endParaRPr lang="ru-RU" dirty="0">
              <a:latin typeface="Monotype Corsiva" panose="03010101010201010101" pitchFamily="66" charset="0"/>
            </a:endParaRPr>
          </a:p>
          <a:p>
            <a:r>
              <a:rPr lang="ru-RU" dirty="0" smtClean="0">
                <a:latin typeface="Monotype Corsiva" panose="03010101010201010101" pitchFamily="66" charset="0"/>
              </a:rPr>
              <a:t>На камском берегу тревожный ветер</a:t>
            </a:r>
          </a:p>
          <a:p>
            <a:r>
              <a:rPr lang="ru-RU" dirty="0" smtClean="0">
                <a:latin typeface="Monotype Corsiva" panose="03010101010201010101" pitchFamily="66" charset="0"/>
              </a:rPr>
              <a:t>Колышет тальники вдали.</a:t>
            </a:r>
          </a:p>
          <a:p>
            <a:r>
              <a:rPr lang="ru-RU" dirty="0" smtClean="0">
                <a:latin typeface="Monotype Corsiva" panose="03010101010201010101" pitchFamily="66" charset="0"/>
              </a:rPr>
              <a:t>И тихо-тихо подобрался вечер,</a:t>
            </a:r>
          </a:p>
          <a:p>
            <a:r>
              <a:rPr lang="ru-RU" dirty="0" smtClean="0">
                <a:latin typeface="Monotype Corsiva" panose="03010101010201010101" pitchFamily="66" charset="0"/>
              </a:rPr>
              <a:t>Даря природе отблески зари.</a:t>
            </a:r>
          </a:p>
          <a:p>
            <a:endParaRPr lang="ru-RU" dirty="0">
              <a:latin typeface="Monotype Corsiva" panose="03010101010201010101" pitchFamily="66" charset="0"/>
            </a:endParaRPr>
          </a:p>
          <a:p>
            <a:r>
              <a:rPr lang="ru-RU" dirty="0" smtClean="0">
                <a:latin typeface="Monotype Corsiva" panose="03010101010201010101" pitchFamily="66" charset="0"/>
              </a:rPr>
              <a:t>Пожарами пылает бабье лето,</a:t>
            </a:r>
          </a:p>
          <a:p>
            <a:r>
              <a:rPr lang="ru-RU" dirty="0" smtClean="0">
                <a:latin typeface="Monotype Corsiva" panose="03010101010201010101" pitchFamily="66" charset="0"/>
              </a:rPr>
              <a:t>И солнце пьёт росиночки в долу.</a:t>
            </a:r>
          </a:p>
          <a:p>
            <a:r>
              <a:rPr lang="ru-RU" dirty="0" smtClean="0">
                <a:latin typeface="Monotype Corsiva" panose="03010101010201010101" pitchFamily="66" charset="0"/>
              </a:rPr>
              <a:t>Синица напевает песню где-то,</a:t>
            </a:r>
          </a:p>
          <a:p>
            <a:r>
              <a:rPr lang="ru-RU" dirty="0" smtClean="0">
                <a:latin typeface="Monotype Corsiva" panose="03010101010201010101" pitchFamily="66" charset="0"/>
              </a:rPr>
              <a:t>Как славно было в нынешнем году!</a:t>
            </a:r>
          </a:p>
          <a:p>
            <a:endParaRPr lang="ru-RU" dirty="0">
              <a:latin typeface="Monotype Corsiva" panose="03010101010201010101" pitchFamily="66" charset="0"/>
            </a:endParaRPr>
          </a:p>
        </p:txBody>
      </p:sp>
    </p:spTree>
    <p:extLst>
      <p:ext uri="{BB962C8B-B14F-4D97-AF65-F5344CB8AC3E}">
        <p14:creationId xmlns:p14="http://schemas.microsoft.com/office/powerpoint/2010/main" val="54736013"/>
      </p:ext>
    </p:extLst>
  </p:cSld>
  <p:clrMapOvr>
    <a:masterClrMapping/>
  </p:clrMapOvr>
  <mc:AlternateContent xmlns:mc="http://schemas.openxmlformats.org/markup-compatibility/2006" xmlns:p14="http://schemas.microsoft.com/office/powerpoint/2010/main">
    <mc:Choice Requires="p14">
      <p:transition spd="slow" p14:dur="1500" advTm="10000">
        <p:blinds dir="vert"/>
      </p:transition>
    </mc:Choice>
    <mc:Fallback xmlns="">
      <p:transition spd="slow" advTm="10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500" fill="hold"/>
                                        <p:tgtEl>
                                          <p:spTgt spid="7"/>
                                        </p:tgtEl>
                                        <p:attrNameLst>
                                          <p:attrName>ppt_w</p:attrName>
                                        </p:attrNameLst>
                                      </p:cBhvr>
                                      <p:tavLst>
                                        <p:tav tm="0">
                                          <p:val>
                                            <p:fltVal val="0"/>
                                          </p:val>
                                        </p:tav>
                                        <p:tav tm="100000">
                                          <p:val>
                                            <p:strVal val="#ppt_w"/>
                                          </p:val>
                                        </p:tav>
                                      </p:tavLst>
                                    </p:anim>
                                    <p:anim calcmode="lin" valueType="num">
                                      <p:cBhvr>
                                        <p:cTn id="8" dur="1500" fill="hold"/>
                                        <p:tgtEl>
                                          <p:spTgt spid="7"/>
                                        </p:tgtEl>
                                        <p:attrNameLst>
                                          <p:attrName>ppt_h</p:attrName>
                                        </p:attrNameLst>
                                      </p:cBhvr>
                                      <p:tavLst>
                                        <p:tav tm="0">
                                          <p:val>
                                            <p:fltVal val="0"/>
                                          </p:val>
                                        </p:tav>
                                        <p:tav tm="100000">
                                          <p:val>
                                            <p:strVal val="#ppt_h"/>
                                          </p:val>
                                        </p:tav>
                                      </p:tavLst>
                                    </p:anim>
                                    <p:animEffect transition="in" filter="fade">
                                      <p:cBhvr>
                                        <p:cTn id="9" dur="1500"/>
                                        <p:tgtEl>
                                          <p:spTgt spid="7"/>
                                        </p:tgtEl>
                                      </p:cBhvr>
                                    </p:animEffect>
                                  </p:childTnLst>
                                </p:cTn>
                              </p:par>
                            </p:childTnLst>
                          </p:cTn>
                        </p:par>
                        <p:par>
                          <p:cTn id="10" fill="hold">
                            <p:stCondLst>
                              <p:cond delay="1500"/>
                            </p:stCondLst>
                            <p:childTnLst>
                              <p:par>
                                <p:cTn id="11" presetID="22" presetClass="entr" presetSubtype="4"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1043608" y="86967"/>
            <a:ext cx="7416824" cy="830997"/>
          </a:xfrm>
          <a:prstGeom prst="rect">
            <a:avLst/>
          </a:prstGeom>
          <a:noFill/>
        </p:spPr>
        <p:txBody>
          <a:bodyPr wrap="square" rtlCol="0">
            <a:spAutoFit/>
          </a:bodyPr>
          <a:lstStyle/>
          <a:p>
            <a:pPr algn="ctr"/>
            <a:r>
              <a:rPr lang="ru-RU" sz="4800" b="1" dirty="0" smtClean="0">
                <a:solidFill>
                  <a:srgbClr val="FF0000"/>
                </a:solidFill>
                <a:latin typeface="Monotype Corsiva" panose="03010101010201010101" pitchFamily="66" charset="0"/>
              </a:rPr>
              <a:t>Эльвера Абдуллина - Байгазина</a:t>
            </a:r>
            <a:endParaRPr lang="ru-RU" sz="4800" b="1" dirty="0">
              <a:solidFill>
                <a:srgbClr val="FF0000"/>
              </a:solidFill>
              <a:latin typeface="Monotype Corsiva" panose="03010101010201010101" pitchFamily="66" charset="0"/>
            </a:endParaRPr>
          </a:p>
        </p:txBody>
      </p:sp>
      <p:sp>
        <p:nvSpPr>
          <p:cNvPr id="5" name="TextBox 4"/>
          <p:cNvSpPr txBox="1"/>
          <p:nvPr/>
        </p:nvSpPr>
        <p:spPr>
          <a:xfrm>
            <a:off x="4139952" y="1260811"/>
            <a:ext cx="5184576" cy="338554"/>
          </a:xfrm>
          <a:prstGeom prst="rect">
            <a:avLst/>
          </a:prstGeom>
          <a:noFill/>
        </p:spPr>
        <p:txBody>
          <a:bodyPr wrap="square" rtlCol="0">
            <a:spAutoFit/>
          </a:bodyPr>
          <a:lstStyle/>
          <a:p>
            <a:pPr algn="ctr"/>
            <a:endParaRPr lang="ru-RU" sz="1600" dirty="0">
              <a:latin typeface="Segoe Print" panose="02000600000000000000" pitchFamily="2" charset="0"/>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720" y="1709803"/>
            <a:ext cx="4415209" cy="34383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6727979"/>
      </p:ext>
    </p:extLst>
  </p:cSld>
  <p:clrMapOvr>
    <a:masterClrMapping/>
  </p:clrMapOvr>
  <mc:AlternateContent xmlns:mc="http://schemas.openxmlformats.org/markup-compatibility/2006" xmlns:p14="http://schemas.microsoft.com/office/powerpoint/2010/main">
    <mc:Choice Requires="p14">
      <p:transition spd="slow" p14:dur="1250" advTm="6000">
        <p14:glitter pattern="hexagon"/>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500"/>
                                        <p:tgtEl>
                                          <p:spTgt spid="3"/>
                                        </p:tgtEl>
                                      </p:cBhvr>
                                    </p:animEffect>
                                  </p:childTnLst>
                                </p:cTn>
                              </p:par>
                            </p:childTnLst>
                          </p:cTn>
                        </p:par>
                        <p:par>
                          <p:cTn id="8" fill="hold">
                            <p:stCondLst>
                              <p:cond delay="1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5824</TotalTime>
  <Words>6515</Words>
  <Application>Microsoft Office PowerPoint</Application>
  <PresentationFormat>Экран (4:3)</PresentationFormat>
  <Paragraphs>796</Paragraphs>
  <Slides>59</Slides>
  <Notes>1</Notes>
  <HiddenSlides>0</HiddenSlides>
  <MMClips>2</MMClips>
  <ScaleCrop>false</ScaleCrop>
  <HeadingPairs>
    <vt:vector size="6" baseType="variant">
      <vt:variant>
        <vt:lpstr>Тема</vt:lpstr>
      </vt:variant>
      <vt:variant>
        <vt:i4>1</vt:i4>
      </vt:variant>
      <vt:variant>
        <vt:lpstr>Заголовки слайдов</vt:lpstr>
      </vt:variant>
      <vt:variant>
        <vt:i4>59</vt:i4>
      </vt:variant>
      <vt:variant>
        <vt:lpstr>Произвольные показы</vt:lpstr>
      </vt:variant>
      <vt:variant>
        <vt:i4>10</vt:i4>
      </vt:variant>
    </vt:vector>
  </HeadingPairs>
  <TitlesOfParts>
    <vt:vector size="70"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Произвольный показ 1</vt:lpstr>
      <vt:lpstr>Произвольный показ 2</vt:lpstr>
      <vt:lpstr>Произвольный показ 3</vt:lpstr>
      <vt:lpstr>Произвольный показ 4</vt:lpstr>
      <vt:lpstr>Произвольный показ 5</vt:lpstr>
      <vt:lpstr>Произвольный показ 6</vt:lpstr>
      <vt:lpstr>Произвольный показ 7</vt:lpstr>
      <vt:lpstr>Произвольный показ 8</vt:lpstr>
      <vt:lpstr>Произвольный показ 9</vt:lpstr>
      <vt:lpstr>Произвольный показ 10</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Румия</dc:creator>
  <cp:lastModifiedBy>Румия</cp:lastModifiedBy>
  <cp:revision>257</cp:revision>
  <dcterms:created xsi:type="dcterms:W3CDTF">2020-09-08T07:59:56Z</dcterms:created>
  <dcterms:modified xsi:type="dcterms:W3CDTF">2020-11-24T08:06:31Z</dcterms:modified>
</cp:coreProperties>
</file>