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3E27C-FB8D-4EC0-AE4C-047F074CFF20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7745-9665-41B0-87D1-55ED2BCF8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501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3E27C-FB8D-4EC0-AE4C-047F074CFF20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7745-9665-41B0-87D1-55ED2BCF8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541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3E27C-FB8D-4EC0-AE4C-047F074CFF20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7745-9665-41B0-87D1-55ED2BCF8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94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3E27C-FB8D-4EC0-AE4C-047F074CFF20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7745-9665-41B0-87D1-55ED2BCF8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648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3E27C-FB8D-4EC0-AE4C-047F074CFF20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7745-9665-41B0-87D1-55ED2BCF8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431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3E27C-FB8D-4EC0-AE4C-047F074CFF20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7745-9665-41B0-87D1-55ED2BCF8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940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3E27C-FB8D-4EC0-AE4C-047F074CFF20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7745-9665-41B0-87D1-55ED2BCF8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714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3E27C-FB8D-4EC0-AE4C-047F074CFF20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7745-9665-41B0-87D1-55ED2BCF8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870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3E27C-FB8D-4EC0-AE4C-047F074CFF20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7745-9665-41B0-87D1-55ED2BCF8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051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3E27C-FB8D-4EC0-AE4C-047F074CFF20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7745-9665-41B0-87D1-55ED2BCF8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277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3E27C-FB8D-4EC0-AE4C-047F074CFF20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7745-9665-41B0-87D1-55ED2BCF8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347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3E27C-FB8D-4EC0-AE4C-047F074CFF20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17745-9665-41B0-87D1-55ED2BCF8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964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%D0%A0%D0%BE%D1%81%D1%81%D0%B8%D0%B9%D1%81%D0%BA%D0%BE%D0%B5_%D0%B2%D0%BE%D0%B5%D0%BD%D0%BD%D0%BE-%D0%B8%D1%81%D1%82%D0%BE%D1%80%D0%B8%D1%87%D0%B5%D1%81%D0%BA%D0%BE%D0%B5_%D0%BE%D0%B1%D1%89%D0%B5%D1%81%D1%82%D0%B2%D0%BE" TargetMode="External"/><Relationship Id="rId4" Type="http://schemas.openxmlformats.org/officeDocument/2006/relationships/hyperlink" Target="https://ru.wikipedia.org/wiki/%D0%95%D0%BB%D0%B0%D0%B1%D1%83%D0%B3%D0%B0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hyperlink" Target="https://ru.wikipedia.org/wiki/%D0%9C%D0%B5%D0%B4%D0%B0%D0%BB%D1%8C_%C2%AB%D0%97%D0%BE%D0%BB%D0%BE%D1%82%D0%B0%D1%8F_%D0%97%D0%B2%D0%B5%D0%B7%D0%B4%D0%B0%C2%BB_(%D0%A1%D0%A1%D0%A1%D0%A0)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E%D1%80%D0%B4%D0%B5%D0%BD_%D0%9B%D0%B5%D0%BD%D0%B8%D0%BD%D0%B0" TargetMode="External"/><Relationship Id="rId5" Type="http://schemas.openxmlformats.org/officeDocument/2006/relationships/hyperlink" Target="https://ru.wikipedia.org/wiki/%D0%93%D0%B5%D1%80%D0%BE%D0%B9_%D0%A1%D0%BE%D0%B2%D0%B5%D1%82%D1%81%D0%BA%D0%BE%D0%B3%D0%BE_%D0%A1%D0%BE%D1%8E%D0%B7%D0%B0" TargetMode="External"/><Relationship Id="rId4" Type="http://schemas.openxmlformats.org/officeDocument/2006/relationships/hyperlink" Target="https://ru.wikipedia.org/wiki/%D0%92%D0%B5%D1%80%D1%85%D0%BE%D0%B2%D0%BD%D1%8B%D0%B9_%D1%81%D0%BE%D0%B2%D0%B5%D1%82_%D0%A1%D0%A1%D0%A1%D0%A0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jpe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hyperlink" Target="https://ru.wikipedia.org/wiki/%D0%A0%D0%B5%D1%81%D0%BF%D1%83%D0%B1%D0%BB%D0%B8%D0%BA%D0%B0_%D0%A2%D0%B0%D1%82%D0%B0%D1%80%D1%81%D1%82%D0%B0%D0%BD" TargetMode="External"/><Relationship Id="rId5" Type="http://schemas.openxmlformats.org/officeDocument/2006/relationships/hyperlink" Target="https://ru.wikipedia.org/wiki/%D0%92%D0%B5%D1%80%D1%85%D0%BD%D0%B5%D1%83%D1%81%D0%BB%D0%BE%D0%BD%D1%81%D0%BA%D0%B8%D0%B9_%D1%80%D0%B0%D0%B9%D0%BE%D0%BD" TargetMode="External"/><Relationship Id="rId4" Type="http://schemas.openxmlformats.org/officeDocument/2006/relationships/image" Target="../media/image6.jpeg"/><Relationship Id="rId9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   </a:t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</a:b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      </a:t>
            </a:r>
            <a:r>
              <a:rPr lang="ru-RU" sz="4000" b="1" dirty="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Герой Советского Союза –               наши земляки</a:t>
            </a:r>
            <a:r>
              <a:rPr lang="ru-RU" sz="4000" dirty="0" smtClean="0">
                <a:effectLst/>
                <a:latin typeface="Times New Roman"/>
                <a:ea typeface="Calibri"/>
              </a:rPr>
              <a:t/>
            </a:r>
            <a:br>
              <a:rPr lang="ru-RU" sz="4000" dirty="0" smtClean="0">
                <a:effectLst/>
                <a:latin typeface="Times New Roman"/>
                <a:ea typeface="Calibri"/>
              </a:rPr>
            </a:br>
            <a:endParaRPr lang="ru-RU" sz="4000" dirty="0"/>
          </a:p>
        </p:txBody>
      </p:sp>
      <p:pic>
        <p:nvPicPr>
          <p:cNvPr id="4" name="Юрий Пузырев - Давным-давно была война (Командир счастливой Щуки )_(Audio-VK4.ru).mp3">
            <a:hlinkClick r:id="" action="ppaction://media"/>
          </p:cNvPr>
          <p:cNvPicPr>
            <a:picLocks noGrp="1" noChangeAspect="1"/>
          </p:cNvPicPr>
          <p:nvPr>
            <p:ph sz="half"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71700" y="3557588"/>
            <a:ext cx="609600" cy="609600"/>
          </a:xfrm>
        </p:spPr>
      </p:pic>
      <p:pic>
        <p:nvPicPr>
          <p:cNvPr id="5" name="Юрий Пузырев - Давным-давно была война (Командир счастливой Щуки )_(Audio-VK4.ru).mp3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62700" y="3557588"/>
            <a:ext cx="609600" cy="609600"/>
          </a:xfrm>
        </p:spPr>
      </p:pic>
      <p:pic>
        <p:nvPicPr>
          <p:cNvPr id="1028" name="Picture 4" descr="C:\Users\Библиотека №6\Desktop\i2XKM3ZS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Юрий Пузырев - Давным-давно была война (Командир счастливой Щуки )_(Audio-VK4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44408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17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141">
        <p:circle/>
      </p:transition>
    </mc:Choice>
    <mc:Fallback xmlns="">
      <p:transition spd="slow" advTm="7141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24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424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numSld="14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640763" cy="1143000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333333"/>
                </a:solidFill>
                <a:latin typeface="Times New Roman"/>
                <a:ea typeface="Calibri"/>
              </a:rPr>
              <a:t/>
            </a:r>
            <a:br>
              <a:rPr lang="ru-RU" sz="3200" b="1" dirty="0" smtClean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sz="3200" b="1" dirty="0" err="1" smtClean="0">
                <a:solidFill>
                  <a:srgbClr val="333333"/>
                </a:solidFill>
                <a:latin typeface="Times New Roman"/>
                <a:ea typeface="Calibri"/>
              </a:rPr>
              <a:t>Вазетдинов</a:t>
            </a:r>
            <a:r>
              <a:rPr lang="ru-RU" sz="3200" b="1" dirty="0" smtClean="0">
                <a:solidFill>
                  <a:srgbClr val="333333"/>
                </a:solidFill>
                <a:latin typeface="Times New Roman"/>
                <a:ea typeface="Calibri"/>
              </a:rPr>
              <a:t> </a:t>
            </a:r>
            <a:r>
              <a:rPr lang="ru-RU" sz="3200" b="1" dirty="0" err="1">
                <a:solidFill>
                  <a:srgbClr val="333333"/>
                </a:solidFill>
                <a:latin typeface="Times New Roman"/>
                <a:ea typeface="Calibri"/>
              </a:rPr>
              <a:t>Гимазетдин</a:t>
            </a:r>
            <a:r>
              <a:rPr lang="ru-RU" sz="3200" b="1" dirty="0">
                <a:solidFill>
                  <a:srgbClr val="333333"/>
                </a:solidFill>
                <a:latin typeface="Times New Roman"/>
                <a:ea typeface="Calibri"/>
              </a:rPr>
              <a:t> </a:t>
            </a:r>
            <a:r>
              <a:rPr lang="ru-RU" sz="3200" b="1" dirty="0" err="1">
                <a:solidFill>
                  <a:srgbClr val="333333"/>
                </a:solidFill>
                <a:latin typeface="Times New Roman"/>
                <a:ea typeface="Calibri"/>
              </a:rPr>
              <a:t>Вазетдинович</a:t>
            </a:r>
            <a:r>
              <a:rPr lang="ru-RU" sz="3200" dirty="0">
                <a:solidFill>
                  <a:srgbClr val="333333"/>
                </a:solidFill>
                <a:latin typeface="Times New Roman"/>
                <a:ea typeface="Calibri"/>
              </a:rPr>
              <a:t> </a:t>
            </a:r>
            <a:r>
              <a:rPr lang="ru-RU" sz="3200" dirty="0" smtClean="0">
                <a:solidFill>
                  <a:srgbClr val="333333"/>
                </a:solidFill>
                <a:latin typeface="Times New Roman"/>
                <a:ea typeface="Calibri"/>
              </a:rPr>
              <a:t/>
            </a:r>
            <a:br>
              <a:rPr lang="ru-RU" sz="3200" dirty="0" smtClean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sz="3200" b="1" dirty="0" smtClean="0">
                <a:solidFill>
                  <a:srgbClr val="333333"/>
                </a:solidFill>
                <a:latin typeface="Times New Roman"/>
                <a:ea typeface="Calibri"/>
              </a:rPr>
              <a:t>(</a:t>
            </a:r>
            <a:r>
              <a:rPr lang="ru-RU" sz="3200" b="1" dirty="0">
                <a:solidFill>
                  <a:srgbClr val="333333"/>
                </a:solidFill>
                <a:latin typeface="Times New Roman"/>
                <a:ea typeface="Calibri"/>
              </a:rPr>
              <a:t>1907–08.03.1940)</a:t>
            </a:r>
            <a:r>
              <a:rPr lang="ru-RU" sz="3200" dirty="0">
                <a:latin typeface="Times New Roman"/>
                <a:ea typeface="Calibri"/>
              </a:rPr>
              <a:t/>
            </a:r>
            <a:br>
              <a:rPr lang="ru-RU" sz="3200" dirty="0">
                <a:latin typeface="Times New Roman"/>
                <a:ea typeface="Calibri"/>
              </a:rPr>
            </a:br>
            <a:endParaRPr lang="ru-RU" sz="3200" dirty="0"/>
          </a:p>
        </p:txBody>
      </p:sp>
      <p:pic>
        <p:nvPicPr>
          <p:cNvPr id="5" name="Picture 3" descr="C:\Users\Библиотека №6\Desktop\org_75_let_vov_na_saj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949280"/>
            <a:ext cx="8712968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://www.warheroes.ru/content/images/photodocs/5699/original/a5b176f5cc649bf5f1dc3bf4582df1a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3384376" cy="424847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3923928" y="2551837"/>
            <a:ext cx="51125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/>
                <a:ea typeface="Times New Roman"/>
              </a:rPr>
              <a:t>родился в 1907 году деревне </a:t>
            </a:r>
            <a:r>
              <a:rPr lang="ru-RU" sz="2000" b="1" dirty="0" err="1" smtClean="0">
                <a:latin typeface="Times New Roman"/>
                <a:ea typeface="Times New Roman"/>
              </a:rPr>
              <a:t>Исансупово</a:t>
            </a:r>
            <a:r>
              <a:rPr lang="ru-RU" sz="2000" b="1" dirty="0" smtClean="0">
                <a:latin typeface="Times New Roman"/>
                <a:ea typeface="Times New Roman"/>
              </a:rPr>
              <a:t> </a:t>
            </a:r>
            <a:r>
              <a:rPr lang="ru-RU" sz="2000" b="1" dirty="0" err="1" smtClean="0">
                <a:latin typeface="Times New Roman"/>
                <a:ea typeface="Times New Roman"/>
              </a:rPr>
              <a:t>Мензелинского</a:t>
            </a:r>
            <a:r>
              <a:rPr lang="ru-RU" sz="2000" b="1" dirty="0" smtClean="0">
                <a:latin typeface="Times New Roman"/>
                <a:ea typeface="Times New Roman"/>
              </a:rPr>
              <a:t> </a:t>
            </a:r>
            <a:r>
              <a:rPr lang="ru-RU" sz="2000" b="1" dirty="0">
                <a:latin typeface="Times New Roman"/>
                <a:ea typeface="Times New Roman"/>
              </a:rPr>
              <a:t>уезда Уфимской </a:t>
            </a:r>
            <a:r>
              <a:rPr lang="ru-RU" sz="2000" b="1" dirty="0" smtClean="0">
                <a:latin typeface="Times New Roman"/>
                <a:ea typeface="Times New Roman"/>
              </a:rPr>
              <a:t>губернии Российской империи(ныне </a:t>
            </a:r>
            <a:r>
              <a:rPr lang="ru-RU" sz="2000" b="1" dirty="0">
                <a:latin typeface="Times New Roman"/>
                <a:ea typeface="Times New Roman"/>
              </a:rPr>
              <a:t>деревня </a:t>
            </a:r>
            <a:r>
              <a:rPr lang="ru-RU" sz="2000" b="1" dirty="0" err="1">
                <a:latin typeface="Times New Roman"/>
                <a:ea typeface="Times New Roman"/>
              </a:rPr>
              <a:t>Муслюмовского</a:t>
            </a:r>
            <a:r>
              <a:rPr lang="ru-RU" sz="2000" b="1" dirty="0">
                <a:latin typeface="Times New Roman"/>
                <a:ea typeface="Times New Roman"/>
              </a:rPr>
              <a:t> </a:t>
            </a:r>
            <a:r>
              <a:rPr lang="ru-RU" sz="2000" b="1" dirty="0" smtClean="0">
                <a:latin typeface="Times New Roman"/>
                <a:ea typeface="Times New Roman"/>
              </a:rPr>
              <a:t>района Республики Татарстан в </a:t>
            </a:r>
            <a:r>
              <a:rPr lang="ru-RU" sz="2000" b="1" dirty="0">
                <a:latin typeface="Times New Roman"/>
                <a:ea typeface="Times New Roman"/>
              </a:rPr>
              <a:t>семье </a:t>
            </a:r>
            <a:r>
              <a:rPr lang="ru-RU" sz="2000" b="1" dirty="0" smtClean="0">
                <a:latin typeface="Times New Roman"/>
                <a:ea typeface="Times New Roman"/>
              </a:rPr>
              <a:t>крестьянина.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148454834"/>
      </p:ext>
    </p:extLst>
  </p:cSld>
  <p:clrMapOvr>
    <a:masterClrMapping/>
  </p:clrMapOvr>
  <p:transition spd="slow" advTm="8986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922114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  <a:t>Подвиг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                    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+mn-ea"/>
                <a:cs typeface="+mn-cs"/>
              </a:rPr>
              <a:t>Признание</a:t>
            </a:r>
            <a:endParaRPr lang="ru-RU" dirty="0"/>
          </a:p>
        </p:txBody>
      </p:sp>
      <p:pic>
        <p:nvPicPr>
          <p:cNvPr id="5" name="Объект 4" descr="C:\Users\Библиотека №6\Desktop\527px-Вазетдинов_Гимазетдин_Вазетдинович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412776"/>
            <a:ext cx="3096344" cy="43924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C:\Users\Библиотека №6\Desktop\org_75_let_vov_na_saj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949280"/>
            <a:ext cx="8712968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635896" y="1484784"/>
            <a:ext cx="52565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Указом Президиума Верховного Совета </a:t>
            </a:r>
            <a:r>
              <a:rPr lang="ru-RU" sz="1600" b="1" dirty="0" err="1" smtClean="0">
                <a:latin typeface="Times New Roman"/>
                <a:ea typeface="Times New Roman"/>
              </a:rPr>
              <a:t>СССРот</a:t>
            </a:r>
            <a:r>
              <a:rPr lang="ru-RU" sz="1600" b="1" dirty="0" smtClean="0">
                <a:latin typeface="Times New Roman"/>
                <a:ea typeface="Times New Roman"/>
              </a:rPr>
              <a:t> </a:t>
            </a:r>
            <a:r>
              <a:rPr lang="ru-RU" sz="1600" b="1" dirty="0">
                <a:latin typeface="Times New Roman"/>
                <a:ea typeface="Times New Roman"/>
              </a:rPr>
              <a:t>21 </a:t>
            </a:r>
            <a:r>
              <a:rPr lang="ru-RU" sz="1600" b="1" dirty="0" smtClean="0">
                <a:latin typeface="Times New Roman"/>
                <a:ea typeface="Times New Roman"/>
              </a:rPr>
              <a:t>марта1940 </a:t>
            </a:r>
            <a:r>
              <a:rPr lang="ru-RU" sz="1600" b="1" dirty="0">
                <a:latin typeface="Times New Roman"/>
                <a:ea typeface="Times New Roman"/>
              </a:rPr>
              <a:t>года за «образцовое выполнение боевых заданий командования на фронте борьбы с финской белогвардейщиной и проявленные при этом отвагу и геройство» младший лейтенант </a:t>
            </a:r>
            <a:r>
              <a:rPr lang="ru-RU" sz="1600" b="1" dirty="0" err="1">
                <a:latin typeface="Times New Roman"/>
                <a:ea typeface="Times New Roman"/>
              </a:rPr>
              <a:t>Гимзетдин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err="1">
                <a:latin typeface="Times New Roman"/>
                <a:ea typeface="Times New Roman"/>
              </a:rPr>
              <a:t>Вазетдинов</a:t>
            </a:r>
            <a:r>
              <a:rPr lang="ru-RU" sz="1600" b="1" dirty="0">
                <a:latin typeface="Times New Roman"/>
                <a:ea typeface="Times New Roman"/>
              </a:rPr>
              <a:t> посмертно был удостоен высокого звания Героя Советского </a:t>
            </a:r>
            <a:r>
              <a:rPr lang="ru-RU" sz="1600" b="1" dirty="0" smtClean="0">
                <a:latin typeface="Times New Roman"/>
                <a:ea typeface="Times New Roman"/>
              </a:rPr>
              <a:t>Союза. </a:t>
            </a:r>
            <a:endParaRPr lang="ru-RU" sz="1600" b="1" dirty="0">
              <a:effectLst/>
              <a:latin typeface="Times New Roman"/>
              <a:ea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35896" y="3529702"/>
            <a:ext cx="52565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SzPts val="1000"/>
              <a:tabLst>
                <a:tab pos="457200" algn="l"/>
              </a:tabLst>
            </a:pPr>
            <a:r>
              <a:rPr lang="ru-RU" sz="1600" b="1" dirty="0">
                <a:latin typeface="Times New Roman"/>
                <a:ea typeface="Times New Roman"/>
              </a:rPr>
              <a:t>Памятник Герою Советского Союза В. Г. </a:t>
            </a:r>
            <a:r>
              <a:rPr lang="ru-RU" sz="1600" b="1" dirty="0" err="1">
                <a:latin typeface="Times New Roman"/>
                <a:ea typeface="Times New Roman"/>
              </a:rPr>
              <a:t>Вазетдинову</a:t>
            </a:r>
            <a:r>
              <a:rPr lang="ru-RU" sz="1600" b="1" dirty="0">
                <a:latin typeface="Times New Roman"/>
                <a:ea typeface="Times New Roman"/>
              </a:rPr>
              <a:t> установлен в деревне </a:t>
            </a:r>
            <a:r>
              <a:rPr lang="ru-RU" sz="1600" b="1" dirty="0" err="1">
                <a:latin typeface="Times New Roman"/>
                <a:ea typeface="Times New Roman"/>
              </a:rPr>
              <a:t>Исансупово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1600" b="1" dirty="0" err="1">
                <a:latin typeface="Times New Roman"/>
                <a:ea typeface="Times New Roman"/>
              </a:rPr>
              <a:t>Муслюмовского</a:t>
            </a:r>
            <a:r>
              <a:rPr lang="ru-RU" sz="1600" b="1" dirty="0">
                <a:latin typeface="Times New Roman"/>
                <a:ea typeface="Times New Roman"/>
              </a:rPr>
              <a:t> района Республики Татарстан.</a:t>
            </a:r>
            <a:endParaRPr lang="ru-RU" sz="1600" b="1" dirty="0">
              <a:latin typeface="Times New Roman"/>
              <a:ea typeface="Calibri"/>
            </a:endParaRPr>
          </a:p>
          <a:p>
            <a:pPr lvl="0" algn="just">
              <a:buSzPts val="1000"/>
              <a:tabLst>
                <a:tab pos="457200" algn="l"/>
              </a:tabLst>
            </a:pPr>
            <a:r>
              <a:rPr lang="ru-RU" sz="1600" b="1" dirty="0">
                <a:latin typeface="Times New Roman"/>
                <a:ea typeface="Times New Roman"/>
              </a:rPr>
              <a:t>Бюст Героя Советского Союза В. Г. </a:t>
            </a:r>
            <a:r>
              <a:rPr lang="ru-RU" sz="1600" b="1" dirty="0" err="1">
                <a:latin typeface="Times New Roman"/>
                <a:ea typeface="Times New Roman"/>
              </a:rPr>
              <a:t>Вазетдинова</a:t>
            </a:r>
            <a:r>
              <a:rPr lang="ru-RU" sz="1600" b="1" dirty="0">
                <a:latin typeface="Times New Roman"/>
                <a:ea typeface="Times New Roman"/>
              </a:rPr>
              <a:t> установлен в городе </a:t>
            </a:r>
            <a:r>
              <a:rPr lang="ru-RU" sz="1600" b="1" u="sng" dirty="0">
                <a:latin typeface="Times New Roman"/>
                <a:ea typeface="Times New Roman"/>
                <a:hlinkClick r:id="rId4" tooltip="Елабуга"/>
              </a:rPr>
              <a:t>Елабуга</a:t>
            </a:r>
            <a:r>
              <a:rPr lang="ru-RU" sz="1600" b="1" dirty="0">
                <a:latin typeface="Times New Roman"/>
                <a:ea typeface="Times New Roman"/>
              </a:rPr>
              <a:t> Республики Татарстан.</a:t>
            </a:r>
            <a:endParaRPr lang="ru-RU" sz="1600" b="1" dirty="0">
              <a:latin typeface="Times New Roman"/>
              <a:ea typeface="Calibri"/>
            </a:endParaRPr>
          </a:p>
          <a:p>
            <a:pPr lvl="0" algn="just">
              <a:buSzPts val="1000"/>
              <a:tabLst>
                <a:tab pos="457200" algn="l"/>
              </a:tabLst>
            </a:pPr>
            <a:r>
              <a:rPr lang="ru-RU" sz="1600" b="1" dirty="0">
                <a:latin typeface="Times New Roman"/>
                <a:ea typeface="Times New Roman"/>
              </a:rPr>
              <a:t>Мемориальная доска в память о </a:t>
            </a:r>
            <a:r>
              <a:rPr lang="ru-RU" sz="1600" b="1" dirty="0" err="1">
                <a:latin typeface="Times New Roman"/>
                <a:ea typeface="Times New Roman"/>
              </a:rPr>
              <a:t>Вазетдинове</a:t>
            </a:r>
            <a:r>
              <a:rPr lang="ru-RU" sz="1600" b="1" dirty="0">
                <a:latin typeface="Times New Roman"/>
                <a:ea typeface="Times New Roman"/>
              </a:rPr>
              <a:t> установлена </a:t>
            </a:r>
            <a:r>
              <a:rPr lang="ru-RU" sz="1600" b="1" dirty="0">
                <a:latin typeface="Times New Roman"/>
                <a:ea typeface="Times New Roman"/>
                <a:hlinkClick r:id="rId5" tooltip="Российское военно-историческое общество"/>
              </a:rPr>
              <a:t>Российским военно-историческим обществом</a:t>
            </a:r>
            <a:r>
              <a:rPr lang="ru-RU" sz="1600" b="1" dirty="0">
                <a:latin typeface="Times New Roman"/>
                <a:ea typeface="Times New Roman"/>
              </a:rPr>
              <a:t> на здании Татаро-</a:t>
            </a:r>
            <a:r>
              <a:rPr lang="ru-RU" sz="1600" b="1" dirty="0" err="1">
                <a:latin typeface="Times New Roman"/>
                <a:ea typeface="Times New Roman"/>
              </a:rPr>
              <a:t>Булярской</a:t>
            </a:r>
            <a:r>
              <a:rPr lang="ru-RU" sz="1600" b="1" dirty="0">
                <a:latin typeface="Times New Roman"/>
                <a:ea typeface="Times New Roman"/>
              </a:rPr>
              <a:t> средней школы </a:t>
            </a:r>
            <a:r>
              <a:rPr lang="ru-RU" sz="1600" b="1" dirty="0" err="1">
                <a:latin typeface="Times New Roman"/>
                <a:ea typeface="Times New Roman"/>
              </a:rPr>
              <a:t>Муслюмовского</a:t>
            </a:r>
            <a:r>
              <a:rPr lang="ru-RU" sz="1600" b="1" dirty="0">
                <a:latin typeface="Times New Roman"/>
                <a:ea typeface="Times New Roman"/>
              </a:rPr>
              <a:t> района, где он учился.</a:t>
            </a:r>
            <a:endParaRPr lang="ru-RU" sz="1600" b="1" dirty="0"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677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2175">
        <p14:reveal/>
      </p:transition>
    </mc:Choice>
    <mc:Fallback xmlns="">
      <p:transition spd="slow" advTm="1217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333333"/>
                </a:solidFill>
                <a:latin typeface="Times New Roman"/>
                <a:ea typeface="Calibri"/>
              </a:rPr>
              <a:t/>
            </a:r>
            <a:br>
              <a:rPr lang="ru-RU" sz="3200" b="1" dirty="0" smtClean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sz="3200" b="1" dirty="0" err="1" smtClean="0">
                <a:solidFill>
                  <a:srgbClr val="333333"/>
                </a:solidFill>
                <a:latin typeface="Times New Roman"/>
                <a:ea typeface="Calibri"/>
              </a:rPr>
              <a:t>Спирьков</a:t>
            </a:r>
            <a:r>
              <a:rPr lang="ru-RU" sz="3200" b="1" dirty="0" smtClean="0">
                <a:solidFill>
                  <a:srgbClr val="333333"/>
                </a:solidFill>
                <a:latin typeface="Times New Roman"/>
                <a:ea typeface="Calibri"/>
              </a:rPr>
              <a:t> Степан Петрович</a:t>
            </a:r>
            <a:r>
              <a:rPr lang="ru-RU" sz="3200" dirty="0" smtClean="0">
                <a:solidFill>
                  <a:srgbClr val="333333"/>
                </a:solidFill>
                <a:latin typeface="Times New Roman"/>
                <a:ea typeface="Calibri"/>
              </a:rPr>
              <a:t> </a:t>
            </a:r>
            <a:br>
              <a:rPr lang="ru-RU" sz="3200" dirty="0" smtClean="0">
                <a:solidFill>
                  <a:srgbClr val="333333"/>
                </a:solidFill>
                <a:latin typeface="Times New Roman"/>
                <a:ea typeface="Calibri"/>
              </a:rPr>
            </a:br>
            <a:r>
              <a:rPr lang="ru-RU" sz="3200" b="1" dirty="0" smtClean="0">
                <a:solidFill>
                  <a:srgbClr val="333333"/>
                </a:solidFill>
                <a:latin typeface="Times New Roman"/>
                <a:ea typeface="Calibri"/>
              </a:rPr>
              <a:t>(1904–1982)</a:t>
            </a:r>
            <a:r>
              <a:rPr lang="ru-RU" sz="3200" dirty="0">
                <a:latin typeface="Times New Roman"/>
                <a:ea typeface="Calibri"/>
              </a:rPr>
              <a:t/>
            </a:r>
            <a:br>
              <a:rPr lang="ru-RU" sz="3200" dirty="0">
                <a:latin typeface="Times New Roman"/>
                <a:ea typeface="Calibri"/>
              </a:rPr>
            </a:br>
            <a:endParaRPr lang="ru-RU" sz="3200" dirty="0"/>
          </a:p>
        </p:txBody>
      </p:sp>
      <p:pic>
        <p:nvPicPr>
          <p:cNvPr id="7" name="Объект 6" descr="C:\Users\Библиотека №6\Desktop\i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00201"/>
            <a:ext cx="3394220" cy="4205064"/>
          </a:xfrm>
          <a:prstGeom prst="rect">
            <a:avLst/>
          </a:prstGeom>
          <a:noFill/>
          <a:ln w="28575">
            <a:solidFill>
              <a:sysClr val="windowText" lastClr="000000"/>
            </a:solidFill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just">
              <a:spcAft>
                <a:spcPts val="1200"/>
              </a:spcAft>
              <a:buNone/>
            </a:pPr>
            <a:endParaRPr lang="ru-RU" sz="2000" b="1" dirty="0" smtClean="0">
              <a:latin typeface="Times New Roman"/>
              <a:ea typeface="Times New Roman"/>
            </a:endParaRPr>
          </a:p>
          <a:p>
            <a:pPr marL="0" indent="0" algn="just">
              <a:spcAft>
                <a:spcPts val="1200"/>
              </a:spcAft>
              <a:buNone/>
            </a:pPr>
            <a:endParaRPr lang="ru-RU" sz="2000" b="1" dirty="0">
              <a:latin typeface="Times New Roman"/>
              <a:ea typeface="Times New Roman"/>
            </a:endParaRPr>
          </a:p>
          <a:p>
            <a:pPr marL="0" indent="0" algn="just">
              <a:spcAft>
                <a:spcPts val="1200"/>
              </a:spcAft>
              <a:buNone/>
            </a:pPr>
            <a:r>
              <a:rPr lang="ru-RU" sz="2000" b="1" dirty="0" smtClean="0">
                <a:latin typeface="Times New Roman"/>
                <a:ea typeface="Times New Roman"/>
              </a:rPr>
              <a:t>Родился </a:t>
            </a:r>
            <a:r>
              <a:rPr lang="ru-RU" sz="2000" b="1" dirty="0">
                <a:latin typeface="Times New Roman"/>
                <a:ea typeface="Times New Roman"/>
              </a:rPr>
              <a:t>27 декабря 1904 года в городе Елабуга в семье рабочего. Русский. Член ВКП(б)/КПСС с 1943 года. Окончил 4 класса. Работал на судоремонтном заводе, затем в колхозе. </a:t>
            </a:r>
          </a:p>
          <a:p>
            <a:endParaRPr lang="ru-RU" dirty="0"/>
          </a:p>
        </p:txBody>
      </p:sp>
      <p:pic>
        <p:nvPicPr>
          <p:cNvPr id="5" name="Picture 3" descr="C:\Users\Библиотека №6\Desktop\org_75_let_vov_na_saj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949280"/>
            <a:ext cx="8712968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2218366"/>
      </p:ext>
    </p:extLst>
  </p:cSld>
  <p:clrMapOvr>
    <a:masterClrMapping/>
  </p:clrMapOvr>
  <p:transition spd="slow" advTm="9650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Библиотека №6\Desktop\org_75_let_vov_na_saj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949280"/>
            <a:ext cx="8712968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  <a:latin typeface="Times New Roman"/>
              </a:rPr>
              <a:t>Подвиг    Признание</a:t>
            </a:r>
            <a:endParaRPr lang="ru-RU" dirty="0"/>
          </a:p>
        </p:txBody>
      </p:sp>
      <p:pic>
        <p:nvPicPr>
          <p:cNvPr id="6" name="Объект 5" descr="C:\Users\Библиотека №6\Desktop\Спирьков_Степан_Петрович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00201"/>
            <a:ext cx="3096344" cy="4061048"/>
          </a:xfrm>
          <a:prstGeom prst="rect">
            <a:avLst/>
          </a:prstGeom>
          <a:noFill/>
          <a:ln w="38100">
            <a:solidFill>
              <a:sysClr val="windowText" lastClr="000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3995936" y="1949364"/>
            <a:ext cx="4680520" cy="2618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latin typeface="Times New Roman"/>
                <a:ea typeface="Times New Roman"/>
              </a:rPr>
              <a:t>Указом Президиума </a:t>
            </a:r>
            <a:r>
              <a:rPr lang="ru-RU" sz="1600" b="1" dirty="0">
                <a:latin typeface="Times New Roman"/>
                <a:ea typeface="Times New Roman"/>
                <a:hlinkClick r:id="rId4" tooltip="Верховный совет СССР"/>
              </a:rPr>
              <a:t>Верховного Совета СССР</a:t>
            </a:r>
            <a:r>
              <a:rPr lang="ru-RU" sz="1600" b="1" dirty="0">
                <a:latin typeface="Times New Roman"/>
                <a:ea typeface="Times New Roman"/>
              </a:rPr>
              <a:t> от 21 марта 1940 года «за образцовое выполнение боевых заданий командования на фронте борьбы с финской белогвардейщиной и проявленные при этом отвагу и геройство» капитану </a:t>
            </a:r>
            <a:r>
              <a:rPr lang="ru-RU" sz="1600" b="1" dirty="0" err="1">
                <a:latin typeface="Times New Roman"/>
                <a:ea typeface="Times New Roman"/>
              </a:rPr>
              <a:t>Спирькову</a:t>
            </a:r>
            <a:r>
              <a:rPr lang="ru-RU" sz="1600" b="1" dirty="0">
                <a:latin typeface="Times New Roman"/>
                <a:ea typeface="Times New Roman"/>
              </a:rPr>
              <a:t> Степану Петровичу присвоено звание </a:t>
            </a:r>
            <a:r>
              <a:rPr lang="ru-RU" sz="1600" b="1" dirty="0">
                <a:latin typeface="Times New Roman"/>
                <a:ea typeface="Times New Roman"/>
                <a:hlinkClick r:id="rId5" tooltip="Герой Советского Союза"/>
              </a:rPr>
              <a:t>Героя Советского Союза</a:t>
            </a:r>
            <a:r>
              <a:rPr lang="ru-RU" sz="1600" b="1" dirty="0">
                <a:latin typeface="Times New Roman"/>
                <a:ea typeface="Times New Roman"/>
              </a:rPr>
              <a:t> с вручением </a:t>
            </a:r>
            <a:r>
              <a:rPr lang="ru-RU" sz="1600" b="1" dirty="0">
                <a:latin typeface="Times New Roman"/>
                <a:ea typeface="Times New Roman"/>
                <a:hlinkClick r:id="rId6" tooltip="Орден Ленина"/>
              </a:rPr>
              <a:t>ордена Ленина</a:t>
            </a:r>
            <a:r>
              <a:rPr lang="ru-RU" sz="1600" b="1" dirty="0">
                <a:latin typeface="Times New Roman"/>
                <a:ea typeface="Times New Roman"/>
              </a:rPr>
              <a:t> и </a:t>
            </a:r>
            <a:r>
              <a:rPr lang="ru-RU" sz="1600" b="1" dirty="0">
                <a:latin typeface="Times New Roman"/>
                <a:ea typeface="Times New Roman"/>
                <a:hlinkClick r:id="rId7" tooltip="Медаль «Золотая Звезда» (СССР)"/>
              </a:rPr>
              <a:t>медали «Золотая Звезда»</a:t>
            </a:r>
            <a:r>
              <a:rPr lang="ru-RU" sz="1600" b="1" dirty="0">
                <a:latin typeface="Times New Roman"/>
                <a:ea typeface="Times New Roman"/>
              </a:rPr>
              <a:t>. </a:t>
            </a:r>
            <a:endParaRPr lang="ru-RU" sz="16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545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199">
        <p14:reveal/>
      </p:transition>
    </mc:Choice>
    <mc:Fallback xmlns="">
      <p:transition spd="slow" advTm="1019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Библиотека №6\Desktop\картинки военные\46f870c0b6e6a206d5331a197926dec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979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7300">
        <p:circle/>
        <p:sndAc>
          <p:endSnd/>
        </p:sndAc>
      </p:transition>
    </mc:Choice>
    <mc:Fallback xmlns="">
      <p:transition spd="slow" advTm="7300">
        <p:circle/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effectLst/>
                <a:latin typeface="Times New Roman"/>
                <a:ea typeface="Times New Roman"/>
              </a:rPr>
            </a:br>
            <a:r>
              <a:rPr lang="ru-RU" sz="3600" b="1" dirty="0" smtClean="0">
                <a:effectLst/>
                <a:latin typeface="Times New Roman"/>
                <a:ea typeface="Times New Roman"/>
              </a:rPr>
              <a:t>Гаврилов Аким Андреевич </a:t>
            </a:r>
            <a:br>
              <a:rPr lang="ru-RU" sz="3600" b="1" dirty="0" smtClean="0">
                <a:effectLst/>
                <a:latin typeface="Times New Roman"/>
                <a:ea typeface="Times New Roman"/>
              </a:rPr>
            </a:br>
            <a:r>
              <a:rPr lang="ru-RU" sz="3600" b="1" dirty="0" smtClean="0">
                <a:effectLst/>
                <a:latin typeface="Times New Roman"/>
                <a:ea typeface="Times New Roman"/>
              </a:rPr>
              <a:t>(1904</a:t>
            </a:r>
            <a:r>
              <a:rPr lang="ru-RU" sz="3600" b="1" dirty="0" smtClean="0">
                <a:effectLst/>
                <a:latin typeface="Times New Roman"/>
                <a:ea typeface="Times New Roman"/>
                <a:sym typeface="Symbol"/>
              </a:rPr>
              <a:t></a:t>
            </a:r>
            <a:r>
              <a:rPr lang="ru-RU" sz="3600" b="1" dirty="0" smtClean="0">
                <a:effectLst/>
                <a:latin typeface="Times New Roman"/>
                <a:ea typeface="Times New Roman"/>
              </a:rPr>
              <a:t>1982</a:t>
            </a:r>
            <a:r>
              <a:rPr lang="ru-RU" b="1" dirty="0" smtClean="0">
                <a:effectLst/>
                <a:latin typeface="Times New Roman"/>
                <a:ea typeface="Times New Roman"/>
              </a:rPr>
              <a:t>)</a:t>
            </a:r>
            <a:r>
              <a:rPr lang="ru-RU" sz="1600" dirty="0" smtClean="0">
                <a:effectLst/>
                <a:latin typeface="Times New Roman"/>
                <a:ea typeface="Calibri"/>
              </a:rPr>
              <a:t/>
            </a:r>
            <a:br>
              <a:rPr lang="ru-RU" sz="1600" dirty="0" smtClean="0">
                <a:effectLst/>
                <a:latin typeface="Times New Roman"/>
                <a:ea typeface="Calibri"/>
              </a:rPr>
            </a:br>
            <a:endParaRPr lang="ru-RU" dirty="0"/>
          </a:p>
        </p:txBody>
      </p:sp>
      <p:pic>
        <p:nvPicPr>
          <p:cNvPr id="2050" name="Picture 2" descr="C:\Users\Библиотека №6\Desktop\895px-Гаврилов_Аким_Андреевич_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600201"/>
            <a:ext cx="3312368" cy="39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27984" y="1988840"/>
            <a:ext cx="4258816" cy="36003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effectLst/>
                <a:latin typeface="Times New Roman"/>
                <a:ea typeface="Times New Roman"/>
              </a:rPr>
              <a:t>Родился 22 сентября 1904 года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effectLst/>
                <a:latin typeface="Times New Roman"/>
                <a:ea typeface="Times New Roman"/>
              </a:rPr>
              <a:t>в с. Большие </a:t>
            </a:r>
            <a:r>
              <a:rPr lang="ru-RU" sz="2000" dirty="0" err="1" smtClean="0">
                <a:effectLst/>
                <a:latin typeface="Times New Roman"/>
                <a:ea typeface="Times New Roman"/>
              </a:rPr>
              <a:t>Меми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 Российской империи, ныне </a:t>
            </a:r>
            <a:r>
              <a:rPr lang="ru-RU" sz="2000" dirty="0" err="1" smtClean="0">
                <a:effectLst/>
                <a:latin typeface="Times New Roman"/>
                <a:ea typeface="Times New Roman"/>
              </a:rPr>
              <a:t>Верхнеуслонский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 район Татарстана, в семье </a:t>
            </a:r>
            <a:r>
              <a:rPr lang="ru-RU" sz="2000" strike="noStrike" dirty="0" smtClean="0">
                <a:effectLst/>
                <a:latin typeface="Times New Roman"/>
                <a:ea typeface="Times New Roman"/>
              </a:rPr>
              <a:t>крестьянина.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 </a:t>
            </a:r>
            <a:endParaRPr lang="ru-RU" sz="2000" dirty="0"/>
          </a:p>
        </p:txBody>
      </p:sp>
      <p:pic>
        <p:nvPicPr>
          <p:cNvPr id="6" name="Picture 3" descr="C:\Users\Библиотека №6\Desktop\org_75_let_vov_na_saj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877272"/>
            <a:ext cx="8928992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Библиотека №6\Desktop\iHYMUXSF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45024"/>
            <a:ext cx="3888432" cy="194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563380"/>
      </p:ext>
    </p:extLst>
  </p:cSld>
  <p:clrMapOvr>
    <a:masterClrMapping/>
  </p:clrMapOvr>
  <p:transition spd="slow" advTm="937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Библиотека №6\Desktop\4eb5ea8a0039805b064a6d198dbf8f78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267142"/>
            <a:ext cx="3168351" cy="4106074"/>
          </a:xfrm>
          <a:prstGeom prst="rect">
            <a:avLst/>
          </a:prstGeom>
          <a:noFill/>
          <a:ln w="19050">
            <a:solidFill>
              <a:sysClr val="windowText" lastClr="00000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3995936" y="1720840"/>
            <a:ext cx="47525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ru-RU" dirty="0" smtClean="0">
                <a:effectLst/>
                <a:latin typeface="Times New Roman"/>
                <a:ea typeface="Times New Roman"/>
              </a:rPr>
              <a:t>Имя Гаврилова носит средняя школа посёлка Нижнее Озеро </a:t>
            </a:r>
            <a:r>
              <a:rPr lang="ru-RU" u="none" strike="noStrike" dirty="0" err="1" smtClean="0">
                <a:solidFill>
                  <a:srgbClr val="0000FF"/>
                </a:solidFill>
                <a:effectLst/>
                <a:latin typeface="Times New Roman"/>
                <a:ea typeface="Times New Roman"/>
                <a:hlinkClick r:id="rId5" tooltip="Верхнеуслонский район"/>
              </a:rPr>
              <a:t>Верхнеуслонского</a:t>
            </a:r>
            <a:r>
              <a:rPr lang="ru-RU" u="none" strike="noStrike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  <a:hlinkClick r:id="rId5" tooltip="Верхнеуслонский район"/>
              </a:rPr>
              <a:t> района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  <a:r>
              <a:rPr lang="ru-RU" u="none" strike="noStrike" dirty="0" smtClean="0">
                <a:solidFill>
                  <a:srgbClr val="0000FF"/>
                </a:solidFill>
                <a:effectLst/>
                <a:latin typeface="Times New Roman"/>
                <a:ea typeface="Times New Roman"/>
                <a:hlinkClick r:id="rId6" tooltip="Республика Татарстан"/>
              </a:rPr>
              <a:t>Республики Татарстан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.</a:t>
            </a:r>
            <a:endParaRPr lang="ru-RU" dirty="0" smtClean="0">
              <a:effectLst/>
              <a:latin typeface="Times New Roman"/>
              <a:ea typeface="Calibri"/>
            </a:endParaRPr>
          </a:p>
          <a:p>
            <a:pPr marL="342900" lvl="0" indent="-342900">
              <a:spcAft>
                <a:spcPts val="0"/>
              </a:spcAft>
              <a:buFont typeface="Symbol"/>
              <a:buChar char=""/>
            </a:pPr>
            <a:r>
              <a:rPr lang="ru-RU" dirty="0" smtClean="0">
                <a:effectLst/>
                <a:latin typeface="Times New Roman"/>
                <a:ea typeface="Times New Roman"/>
              </a:rPr>
              <a:t>Бюст Героя установлен в Елабуге на Площади Памяти.</a:t>
            </a:r>
            <a:endParaRPr lang="ru-RU" dirty="0" smtClean="0">
              <a:effectLst/>
              <a:latin typeface="Times New Roman"/>
              <a:ea typeface="Calibri"/>
            </a:endParaRPr>
          </a:p>
          <a:p>
            <a:pPr marL="342900" lvl="0" indent="-342900">
              <a:buFont typeface="Symbol"/>
              <a:buChar char=""/>
            </a:pPr>
            <a:r>
              <a:rPr lang="ru-RU" dirty="0" smtClean="0">
                <a:effectLst/>
                <a:latin typeface="Times New Roman"/>
                <a:ea typeface="Times New Roman"/>
              </a:rPr>
              <a:t>В честь Гаврилова, также названа улица в г. Елабуга.</a:t>
            </a:r>
            <a:endParaRPr lang="ru-RU" dirty="0">
              <a:effectLst/>
              <a:latin typeface="Times New Roman"/>
              <a:ea typeface="Calibri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792088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  <a:latin typeface="Times New Roman"/>
              </a:rPr>
              <a:t>Память</a:t>
            </a:r>
            <a:endParaRPr lang="ru-RU" dirty="0"/>
          </a:p>
        </p:txBody>
      </p:sp>
      <p:pic>
        <p:nvPicPr>
          <p:cNvPr id="8" name="Picture 3" descr="C:\Users\Библиотека №6\Desktop\org_75_let_vov_na_saj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877272"/>
            <a:ext cx="8928992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Библиотека №6\Desktop\iHYMUXSF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52165"/>
            <a:ext cx="3888432" cy="1837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993176"/>
      </p:ext>
    </p:extLst>
  </p:cSld>
  <p:clrMapOvr>
    <a:masterClrMapping/>
  </p:clrMapOvr>
  <p:transition spd="slow" advTm="8694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b="1" dirty="0" smtClean="0">
                <a:effectLst/>
                <a:latin typeface="Times New Roman"/>
                <a:ea typeface="Calibri"/>
              </a:rPr>
              <a:t/>
            </a:r>
            <a:br>
              <a:rPr lang="ru-RU" sz="3600" b="1" dirty="0" smtClean="0">
                <a:effectLst/>
                <a:latin typeface="Times New Roman"/>
                <a:ea typeface="Calibri"/>
              </a:rPr>
            </a:br>
            <a:r>
              <a:rPr lang="ru-RU" sz="3200" b="1" dirty="0">
                <a:solidFill>
                  <a:prstClr val="black"/>
                </a:solidFill>
                <a:latin typeface="Times New Roman"/>
                <a:ea typeface="Calibri"/>
              </a:rPr>
              <a:t>Романов </a:t>
            </a:r>
            <a:r>
              <a:rPr lang="ru-RU" sz="3200" b="1" dirty="0" smtClean="0">
                <a:effectLst/>
                <a:latin typeface="Times New Roman"/>
                <a:ea typeface="Calibri"/>
              </a:rPr>
              <a:t>Григорий Григорьевич</a:t>
            </a:r>
            <a:br>
              <a:rPr lang="ru-RU" sz="3200" b="1" dirty="0" smtClean="0">
                <a:effectLst/>
                <a:latin typeface="Times New Roman"/>
                <a:ea typeface="Calibri"/>
              </a:rPr>
            </a:br>
            <a:r>
              <a:rPr lang="ru-RU" sz="3200" b="1" dirty="0" smtClean="0">
                <a:effectLst/>
                <a:latin typeface="Times New Roman"/>
                <a:ea typeface="Calibri"/>
              </a:rPr>
              <a:t>(1907–1987)</a:t>
            </a:r>
            <a:r>
              <a:rPr lang="ru-RU" sz="3200" dirty="0" smtClean="0">
                <a:effectLst/>
                <a:latin typeface="Times New Roman"/>
                <a:ea typeface="Calibri"/>
              </a:rPr>
              <a:t/>
            </a:r>
            <a:br>
              <a:rPr lang="ru-RU" sz="3200" dirty="0" smtClean="0">
                <a:effectLst/>
                <a:latin typeface="Times New Roman"/>
                <a:ea typeface="Calibri"/>
              </a:rPr>
            </a:br>
            <a:endParaRPr lang="ru-RU" sz="3200" dirty="0"/>
          </a:p>
        </p:txBody>
      </p:sp>
      <p:pic>
        <p:nvPicPr>
          <p:cNvPr id="7" name="Picture 3" descr="C:\Users\Библиотека №6\Desktop\org_75_let_vov_na_saj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877272"/>
            <a:ext cx="8856984" cy="86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Библиотека №6\Desktop\romanovgriggri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00200"/>
            <a:ext cx="3456384" cy="39170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4716016" y="1916833"/>
            <a:ext cx="39604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effectLst/>
                <a:latin typeface="Times New Roman"/>
                <a:ea typeface="Calibri"/>
              </a:rPr>
              <a:t>родился 23 сентября 1907 г. </a:t>
            </a:r>
          </a:p>
          <a:p>
            <a:r>
              <a:rPr lang="ru-RU" sz="2000" b="1" dirty="0" smtClean="0">
                <a:effectLst/>
                <a:latin typeface="Times New Roman"/>
                <a:ea typeface="Calibri"/>
              </a:rPr>
              <a:t>в с. </a:t>
            </a:r>
            <a:r>
              <a:rPr lang="ru-RU" sz="2000" b="1" dirty="0" err="1" smtClean="0">
                <a:effectLst/>
                <a:latin typeface="Times New Roman"/>
                <a:ea typeface="Calibri"/>
              </a:rPr>
              <a:t>Кривоозерки</a:t>
            </a:r>
            <a:r>
              <a:rPr lang="ru-RU" sz="2000" b="1" dirty="0" smtClean="0">
                <a:effectLst/>
                <a:latin typeface="Times New Roman"/>
                <a:ea typeface="Calibri"/>
              </a:rPr>
              <a:t> </a:t>
            </a:r>
          </a:p>
          <a:p>
            <a:r>
              <a:rPr lang="ru-RU" sz="2000" b="1" dirty="0" smtClean="0">
                <a:effectLst/>
                <a:latin typeface="Times New Roman"/>
                <a:ea typeface="Calibri"/>
              </a:rPr>
              <a:t>(ныне </a:t>
            </a:r>
            <a:r>
              <a:rPr lang="ru-RU" sz="2000" b="1" dirty="0" err="1" smtClean="0">
                <a:effectLst/>
                <a:latin typeface="Times New Roman"/>
                <a:ea typeface="Calibri"/>
              </a:rPr>
              <a:t>Аксубаевского</a:t>
            </a:r>
            <a:r>
              <a:rPr lang="ru-RU" sz="2000" b="1" dirty="0" smtClean="0">
                <a:effectLst/>
                <a:latin typeface="Times New Roman"/>
                <a:ea typeface="Calibri"/>
              </a:rPr>
              <a:t> района) Татарской АССР в бедной крестьянской семье. </a:t>
            </a:r>
            <a:endParaRPr lang="ru-RU" sz="2000" b="1" dirty="0"/>
          </a:p>
        </p:txBody>
      </p:sp>
      <p:pic>
        <p:nvPicPr>
          <p:cNvPr id="10" name="Picture 3" descr="C:\Users\Библиотека №6\Desktop\iHYMUXSF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52165"/>
            <a:ext cx="3888432" cy="1837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796805"/>
      </p:ext>
    </p:extLst>
  </p:cSld>
  <p:clrMapOvr>
    <a:masterClrMapping/>
  </p:clrMapOvr>
  <p:transition spd="slow" advTm="9653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  <a:latin typeface="Times New Roman"/>
              </a:rPr>
              <a:t>Память</a:t>
            </a:r>
            <a:endParaRPr lang="ru-RU" dirty="0"/>
          </a:p>
        </p:txBody>
      </p:sp>
      <p:pic>
        <p:nvPicPr>
          <p:cNvPr id="5" name="Объект 4" descr="C:\Users\Библиотека №6\Desktop\img_7686_1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096344" cy="424847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95936" y="1600201"/>
            <a:ext cx="4690864" cy="34849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честь Романова названы школы в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Аксубаево и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Кривоозёрках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Награды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орден Ленина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орден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Отечественной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войны 1-й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степени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рядом медалей</a:t>
            </a:r>
          </a:p>
        </p:txBody>
      </p:sp>
      <p:pic>
        <p:nvPicPr>
          <p:cNvPr id="6" name="Picture 3" descr="C:\Users\Библиотека №6\Desktop\org_75_let_vov_na_saj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877272"/>
            <a:ext cx="8856984" cy="86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704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936">
        <p14:gallery dir="l"/>
      </p:transition>
    </mc:Choice>
    <mc:Fallback xmlns="">
      <p:transition spd="slow" advTm="893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713788" cy="1143000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t-RU" sz="3600" b="1" dirty="0" smtClean="0">
                <a:latin typeface="Times New Roman"/>
                <a:ea typeface="Times New Roman"/>
              </a:rPr>
              <a:t/>
            </a:r>
            <a:br>
              <a:rPr lang="tt-RU" sz="3600" b="1" dirty="0" smtClean="0">
                <a:latin typeface="Times New Roman"/>
                <a:ea typeface="Times New Roman"/>
              </a:rPr>
            </a:br>
            <a:r>
              <a:rPr lang="tt-RU" sz="3600" b="1" dirty="0" smtClean="0">
                <a:latin typeface="Times New Roman"/>
                <a:ea typeface="Times New Roman"/>
              </a:rPr>
              <a:t>Сафронов </a:t>
            </a:r>
            <a:r>
              <a:rPr lang="tt-RU" sz="3600" b="1" dirty="0">
                <a:latin typeface="Times New Roman"/>
                <a:ea typeface="Times New Roman"/>
              </a:rPr>
              <a:t>Пётр Сергеевич </a:t>
            </a:r>
            <a:r>
              <a:rPr lang="tt-RU" sz="3600" b="1" dirty="0" smtClean="0">
                <a:latin typeface="Times New Roman"/>
                <a:ea typeface="Times New Roman"/>
              </a:rPr>
              <a:t/>
            </a:r>
            <a:br>
              <a:rPr lang="tt-RU" sz="3600" b="1" dirty="0" smtClean="0">
                <a:latin typeface="Times New Roman"/>
                <a:ea typeface="Times New Roman"/>
              </a:rPr>
            </a:br>
            <a:r>
              <a:rPr lang="tt-RU" sz="3600" b="1" dirty="0" smtClean="0">
                <a:latin typeface="Times New Roman"/>
                <a:ea typeface="Times New Roman"/>
              </a:rPr>
              <a:t>(</a:t>
            </a:r>
            <a:r>
              <a:rPr lang="tt-RU" sz="3600" b="1" dirty="0">
                <a:latin typeface="Times New Roman"/>
                <a:ea typeface="Times New Roman"/>
              </a:rPr>
              <a:t>1925</a:t>
            </a:r>
            <a:r>
              <a:rPr lang="tt-RU" sz="3600" b="1" dirty="0">
                <a:latin typeface="Times New Roman"/>
                <a:ea typeface="Times New Roman"/>
                <a:sym typeface="Symbol"/>
              </a:rPr>
              <a:t></a:t>
            </a:r>
            <a:r>
              <a:rPr lang="tt-RU" sz="3600" b="1" dirty="0">
                <a:latin typeface="Times New Roman"/>
                <a:ea typeface="Times New Roman"/>
              </a:rPr>
              <a:t>1995)</a:t>
            </a:r>
            <a:r>
              <a:rPr lang="ru-RU" sz="3600" b="1" dirty="0">
                <a:latin typeface="Times New Roman"/>
                <a:ea typeface="Times New Roman"/>
              </a:rPr>
              <a:t/>
            </a:r>
            <a:br>
              <a:rPr lang="ru-RU" sz="3600" b="1" dirty="0">
                <a:latin typeface="Times New Roman"/>
                <a:ea typeface="Times New Roman"/>
              </a:rPr>
            </a:br>
            <a:endParaRPr lang="ru-RU" sz="3600" b="1" dirty="0"/>
          </a:p>
        </p:txBody>
      </p:sp>
      <p:pic>
        <p:nvPicPr>
          <p:cNvPr id="4" name="Picture 3" descr="C:\Users\Библиотека №6\Desktop\org_75_let_vov_na_sajt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6925"/>
            <a:ext cx="8856663" cy="86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Библиотека №6\Desktop\76092582_Safronov_P_S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556792"/>
            <a:ext cx="3456383" cy="4176464"/>
          </a:xfrm>
          <a:prstGeom prst="rect">
            <a:avLst/>
          </a:prstGeom>
          <a:noFill/>
          <a:ln w="28575">
            <a:solidFill>
              <a:sysClr val="windowText" lastClr="000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283968" y="3075057"/>
            <a:ext cx="4392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</a:rPr>
              <a:t>родился в 1925 году в д. </a:t>
            </a:r>
            <a:r>
              <a:rPr lang="ru-RU" sz="2000" b="1" dirty="0" err="1">
                <a:solidFill>
                  <a:prstClr val="black"/>
                </a:solidFill>
                <a:latin typeface="Times New Roman"/>
                <a:ea typeface="Calibri"/>
              </a:rPr>
              <a:t>Моркваши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Times New Roman"/>
                <a:ea typeface="Calibri"/>
              </a:rPr>
              <a:t>Бондюжского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</a:rPr>
              <a:t> района. </a:t>
            </a:r>
            <a:endParaRPr lang="ru-RU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838896"/>
      </p:ext>
    </p:extLst>
  </p:cSld>
  <p:clrMapOvr>
    <a:masterClrMapping/>
  </p:clrMapOvr>
  <p:transition spd="slow" advTm="11278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Подвиг</a:t>
            </a:r>
            <a:r>
              <a:rPr lang="ru-RU" sz="2000" dirty="0" smtClean="0">
                <a:latin typeface="Times New Roman"/>
                <a:ea typeface="Times New Roman"/>
              </a:rPr>
              <a:t>                    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</a:rPr>
              <a:t>Признание</a:t>
            </a:r>
            <a:endParaRPr lang="ru-RU" dirty="0"/>
          </a:p>
        </p:txBody>
      </p:sp>
      <p:pic>
        <p:nvPicPr>
          <p:cNvPr id="5" name="Объект 4" descr="C:\Users\Библиотека №6\Desktop\Сафронов_Петр_Сергеевич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096344" cy="4464495"/>
          </a:xfrm>
          <a:prstGeom prst="rect">
            <a:avLst/>
          </a:prstGeom>
          <a:noFill/>
          <a:ln w="28575">
            <a:solidFill>
              <a:sysClr val="windowText" lastClr="000000"/>
            </a:solidFill>
          </a:ln>
        </p:spPr>
      </p:pic>
      <p:pic>
        <p:nvPicPr>
          <p:cNvPr id="6" name="Picture 3" descr="C:\Users\Библиотека №6\Desktop\org_75_let_vov_na_saj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876925"/>
            <a:ext cx="8856984" cy="86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851920" y="2136339"/>
            <a:ext cx="51845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SzPts val="1000"/>
              <a:tabLst>
                <a:tab pos="457200" algn="l"/>
              </a:tabLst>
            </a:pPr>
            <a:endParaRPr lang="ru-RU" sz="2000" b="1" dirty="0" smtClean="0">
              <a:latin typeface="Times New Roman"/>
              <a:ea typeface="Times New Roman"/>
            </a:endParaRPr>
          </a:p>
          <a:p>
            <a:pPr lvl="0">
              <a:buSzPts val="1000"/>
              <a:tabLst>
                <a:tab pos="457200" algn="l"/>
              </a:tabLst>
            </a:pPr>
            <a:endParaRPr lang="ru-RU" sz="2000" b="1" dirty="0" smtClean="0">
              <a:latin typeface="Times New Roman"/>
              <a:ea typeface="Times New Roman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ru-RU" sz="2000" b="1" dirty="0" smtClean="0">
                <a:latin typeface="Times New Roman"/>
                <a:ea typeface="Times New Roman"/>
              </a:rPr>
              <a:t>Орден «Ленина 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Times New Roman"/>
              </a:rPr>
              <a:t>(1944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)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Calibri"/>
              </a:rPr>
              <a:t>Орден «Отечественной войны» </a:t>
            </a:r>
            <a:r>
              <a:rPr lang="ru-RU" sz="2000" b="1" dirty="0" smtClean="0">
                <a:latin typeface="Times New Roman"/>
                <a:ea typeface="Times New Roman"/>
              </a:rPr>
              <a:t>I степени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ru-RU" sz="2000" b="1" dirty="0" smtClean="0">
                <a:latin typeface="Times New Roman"/>
                <a:ea typeface="Times New Roman"/>
              </a:rPr>
              <a:t>Орден «Знак Почёта» </a:t>
            </a:r>
            <a:endParaRPr lang="ru-RU" sz="2000" b="1" dirty="0">
              <a:latin typeface="Times New Roman"/>
              <a:ea typeface="Calibri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ru-RU" sz="2000" b="1" dirty="0" smtClean="0">
                <a:latin typeface="Times New Roman"/>
                <a:ea typeface="Times New Roman"/>
              </a:rPr>
              <a:t>Памятник в Елабуге 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ru-RU" sz="2000" b="1" dirty="0" smtClean="0">
                <a:latin typeface="Times New Roman"/>
                <a:ea typeface="Times New Roman"/>
              </a:rPr>
              <a:t>Мемориальная </a:t>
            </a:r>
            <a:r>
              <a:rPr lang="ru-RU" sz="2000" b="1" dirty="0">
                <a:latin typeface="Times New Roman"/>
                <a:ea typeface="Times New Roman"/>
              </a:rPr>
              <a:t>доска в </a:t>
            </a:r>
            <a:r>
              <a:rPr lang="ru-RU" sz="2000" b="1" dirty="0" smtClean="0">
                <a:latin typeface="Times New Roman"/>
                <a:ea typeface="Times New Roman"/>
              </a:rPr>
              <a:t>ЕГПУ </a:t>
            </a:r>
            <a:r>
              <a:rPr lang="ru-RU" sz="2000" b="1" dirty="0">
                <a:latin typeface="Times New Roman"/>
                <a:ea typeface="Times New Roman"/>
              </a:rPr>
              <a:t>(29.09.2009)</a:t>
            </a:r>
            <a:endParaRPr lang="ru-RU" sz="2000" b="1" dirty="0">
              <a:effectLst/>
              <a:latin typeface="Times New Roman"/>
              <a:ea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35896" y="1484784"/>
            <a:ext cx="53285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/>
                <a:ea typeface="Times New Roman"/>
              </a:rPr>
              <a:t>Проявил героизм при форсировании Днепра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49599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9220">
        <p:split orient="vert"/>
      </p:transition>
    </mc:Choice>
    <mc:Fallback xmlns="">
      <p:transition spd="slow" advTm="922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/>
            </a:r>
            <a:br>
              <a:rPr lang="ru-RU" sz="3200" b="1" dirty="0" smtClean="0">
                <a:solidFill>
                  <a:srgbClr val="333333"/>
                </a:solidFill>
                <a:latin typeface="Times New Roman"/>
                <a:ea typeface="Times New Roman"/>
              </a:rPr>
            </a:br>
            <a:r>
              <a:rPr lang="ru-RU" sz="3200" b="1" dirty="0" err="1" smtClean="0">
                <a:solidFill>
                  <a:srgbClr val="333333"/>
                </a:solidFill>
                <a:latin typeface="Times New Roman"/>
                <a:ea typeface="Times New Roman"/>
              </a:rPr>
              <a:t>Шаба́лин</a:t>
            </a:r>
            <a:r>
              <a:rPr lang="ru-RU" sz="3200" b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  </a:t>
            </a:r>
            <a:r>
              <a:rPr lang="ru-RU" sz="3200" b="1" dirty="0" err="1">
                <a:solidFill>
                  <a:srgbClr val="333333"/>
                </a:solidFill>
                <a:latin typeface="Times New Roman"/>
                <a:ea typeface="Times New Roman"/>
              </a:rPr>
              <a:t>Бори́с</a:t>
            </a:r>
            <a:r>
              <a:rPr lang="ru-RU" sz="3200" b="1" dirty="0">
                <a:solidFill>
                  <a:srgbClr val="333333"/>
                </a:solidFill>
                <a:latin typeface="Times New Roman"/>
                <a:ea typeface="Times New Roman"/>
              </a:rPr>
              <a:t>  </a:t>
            </a:r>
            <a:r>
              <a:rPr lang="ru-RU" sz="3200" b="1" dirty="0" err="1">
                <a:solidFill>
                  <a:srgbClr val="333333"/>
                </a:solidFill>
                <a:latin typeface="Times New Roman"/>
                <a:ea typeface="Times New Roman"/>
              </a:rPr>
              <a:t>Серге́евич</a:t>
            </a:r>
            <a:r>
              <a:rPr lang="ru-RU" sz="3200" b="1" dirty="0">
                <a:solidFill>
                  <a:srgbClr val="333333"/>
                </a:solidFill>
                <a:latin typeface="Times New Roman"/>
                <a:ea typeface="Times New Roman"/>
              </a:rPr>
              <a:t>  </a:t>
            </a:r>
            <a:r>
              <a:rPr lang="ru-RU" sz="3200" b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/>
            </a:r>
            <a:br>
              <a:rPr lang="ru-RU" sz="3200" b="1" dirty="0" smtClean="0">
                <a:solidFill>
                  <a:srgbClr val="333333"/>
                </a:solidFill>
                <a:latin typeface="Times New Roman"/>
                <a:ea typeface="Times New Roman"/>
              </a:rPr>
            </a:br>
            <a:r>
              <a:rPr lang="ru-RU" sz="3200" b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(</a:t>
            </a:r>
            <a:r>
              <a:rPr lang="ru-RU" sz="3200" b="1" dirty="0">
                <a:solidFill>
                  <a:srgbClr val="333333"/>
                </a:solidFill>
                <a:latin typeface="Times New Roman"/>
                <a:ea typeface="Times New Roman"/>
              </a:rPr>
              <a:t>1915 – 1962)</a:t>
            </a:r>
            <a:r>
              <a:rPr lang="ru-RU" sz="3200" dirty="0">
                <a:latin typeface="Times New Roman"/>
                <a:ea typeface="Calibri"/>
              </a:rPr>
              <a:t/>
            </a:r>
            <a:br>
              <a:rPr lang="ru-RU" sz="3200" dirty="0">
                <a:latin typeface="Times New Roman"/>
                <a:ea typeface="Calibri"/>
              </a:rPr>
            </a:br>
            <a:endParaRPr lang="ru-RU" sz="3200" dirty="0"/>
          </a:p>
        </p:txBody>
      </p:sp>
      <p:pic>
        <p:nvPicPr>
          <p:cNvPr id="4" name="Picture 3" descr="C:\Users\Библиотека №6\Desktop\org_75_let_vov_na_saj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949280"/>
            <a:ext cx="8712968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Шабалин Борис Сергеевич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3456383" cy="417646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3851920" y="2568680"/>
            <a:ext cx="51125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/>
                <a:ea typeface="Times New Roman"/>
              </a:rPr>
              <a:t>ро­дил­ся 20 декабря 1815 (2 </a:t>
            </a:r>
            <a:r>
              <a:rPr lang="ru-RU" sz="2000" b="1" dirty="0" smtClean="0">
                <a:latin typeface="Times New Roman"/>
                <a:ea typeface="Times New Roman"/>
              </a:rPr>
              <a:t>ян­ва­ря 1916)</a:t>
            </a:r>
          </a:p>
          <a:p>
            <a:r>
              <a:rPr lang="ru-RU" sz="2000" b="1" dirty="0" smtClean="0">
                <a:latin typeface="Times New Roman"/>
                <a:ea typeface="Times New Roman"/>
              </a:rPr>
              <a:t>в </a:t>
            </a:r>
            <a:r>
              <a:rPr lang="ru-RU" sz="2000" b="1" dirty="0">
                <a:latin typeface="Times New Roman"/>
                <a:ea typeface="Times New Roman"/>
              </a:rPr>
              <a:t>го­ро­де </a:t>
            </a:r>
            <a:r>
              <a:rPr lang="ru-RU" sz="2000" b="1" dirty="0" smtClean="0">
                <a:latin typeface="Times New Roman"/>
                <a:ea typeface="Times New Roman"/>
              </a:rPr>
              <a:t>Ела­бу­га Вят­ской</a:t>
            </a:r>
            <a:r>
              <a:rPr lang="ru-RU" sz="2000" b="1" dirty="0">
                <a:latin typeface="Times New Roman"/>
                <a:ea typeface="Times New Roman"/>
              </a:rPr>
              <a:t> </a:t>
            </a:r>
            <a:r>
              <a:rPr lang="ru-RU" sz="2000" b="1" dirty="0" smtClean="0">
                <a:latin typeface="Times New Roman"/>
                <a:ea typeface="Times New Roman"/>
              </a:rPr>
              <a:t>гу­бер­нии </a:t>
            </a:r>
          </a:p>
          <a:p>
            <a:r>
              <a:rPr lang="ru-RU" sz="2000" b="1" dirty="0" smtClean="0">
                <a:latin typeface="Times New Roman"/>
                <a:ea typeface="Times New Roman"/>
              </a:rPr>
              <a:t>(ныне </a:t>
            </a:r>
            <a:r>
              <a:rPr lang="ru-RU" sz="2000" b="1" dirty="0">
                <a:latin typeface="Times New Roman"/>
                <a:ea typeface="Times New Roman"/>
              </a:rPr>
              <a:t>Рес­пуб­ли­ка </a:t>
            </a:r>
            <a:r>
              <a:rPr lang="ru-RU" sz="2000" b="1" dirty="0" smtClean="0">
                <a:latin typeface="Times New Roman"/>
                <a:ea typeface="Times New Roman"/>
              </a:rPr>
              <a:t>Та­тар­стан)</a:t>
            </a:r>
          </a:p>
          <a:p>
            <a:r>
              <a:rPr lang="ru-RU" sz="2000" b="1" dirty="0" smtClean="0">
                <a:latin typeface="Times New Roman"/>
                <a:ea typeface="Times New Roman"/>
              </a:rPr>
              <a:t>в </a:t>
            </a:r>
            <a:r>
              <a:rPr lang="ru-RU" sz="2000" b="1" dirty="0">
                <a:latin typeface="Times New Roman"/>
                <a:ea typeface="Times New Roman"/>
              </a:rPr>
              <a:t>семье слу­жа­ще­го.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873616115"/>
      </p:ext>
    </p:extLst>
  </p:cSld>
  <p:clrMapOvr>
    <a:masterClrMapping/>
  </p:clrMapOvr>
  <p:transition spd="slow" advTm="8869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Times New Roman"/>
                <a:ea typeface="Times New Roman"/>
                <a:cs typeface="+mn-cs"/>
              </a:rPr>
              <a:t>Подвиг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                    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+mn-ea"/>
                <a:cs typeface="+mn-cs"/>
              </a:rPr>
              <a:t>Признание</a:t>
            </a:r>
            <a:endParaRPr lang="ru-RU" dirty="0"/>
          </a:p>
        </p:txBody>
      </p:sp>
      <p:pic>
        <p:nvPicPr>
          <p:cNvPr id="4" name="Объект 3" descr="C:\Users\Библиотека №6\Desktop\740px-Шабалин_Борис_Сергеевич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600200"/>
            <a:ext cx="3240359" cy="42770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Библиотека №6\Desktop\org_75_let_vov_na_saj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949280"/>
            <a:ext cx="8712968" cy="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67944" y="2136339"/>
            <a:ext cx="45365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/>
                <a:ea typeface="Calibri"/>
              </a:rPr>
              <a:t>Награды</a:t>
            </a:r>
          </a:p>
          <a:p>
            <a:endParaRPr lang="ru-RU" sz="2000" dirty="0">
              <a:latin typeface="Times New Roman"/>
              <a:ea typeface="Calibri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ru-RU" sz="2000" b="1" dirty="0">
                <a:latin typeface="Times New Roman"/>
                <a:ea typeface="Times New Roman"/>
              </a:rPr>
              <a:t>Медаль «Золотая Звезда</a:t>
            </a:r>
            <a:r>
              <a:rPr lang="ru-RU" sz="2000" b="1" dirty="0" smtClean="0">
                <a:latin typeface="Times New Roman"/>
                <a:ea typeface="Times New Roman"/>
              </a:rPr>
              <a:t>»(</a:t>
            </a:r>
            <a:r>
              <a:rPr lang="ru-RU" sz="2000" b="1" dirty="0">
                <a:latin typeface="Times New Roman"/>
                <a:ea typeface="Times New Roman"/>
              </a:rPr>
              <a:t>24.03.1945);</a:t>
            </a:r>
            <a:endParaRPr lang="ru-RU" sz="2000" b="1" dirty="0">
              <a:latin typeface="Times New Roman"/>
              <a:ea typeface="Calibri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ru-RU" sz="2000" b="1" dirty="0">
                <a:latin typeface="Times New Roman"/>
                <a:ea typeface="Times New Roman"/>
              </a:rPr>
              <a:t>орден </a:t>
            </a:r>
            <a:r>
              <a:rPr lang="ru-RU" sz="2000" b="1" dirty="0" smtClean="0">
                <a:latin typeface="Times New Roman"/>
                <a:ea typeface="Times New Roman"/>
              </a:rPr>
              <a:t>Ленина(24.03.1945</a:t>
            </a:r>
            <a:r>
              <a:rPr lang="ru-RU" sz="2000" b="1" dirty="0">
                <a:latin typeface="Times New Roman"/>
                <a:ea typeface="Times New Roman"/>
              </a:rPr>
              <a:t>);</a:t>
            </a:r>
            <a:endParaRPr lang="ru-RU" sz="2000" b="1" dirty="0">
              <a:latin typeface="Times New Roman"/>
              <a:ea typeface="Calibri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ru-RU" sz="2000" b="1" dirty="0">
                <a:latin typeface="Times New Roman"/>
                <a:ea typeface="Times New Roman"/>
              </a:rPr>
              <a:t>орден Красного </a:t>
            </a:r>
            <a:r>
              <a:rPr lang="ru-RU" sz="2000" b="1" dirty="0" smtClean="0">
                <a:latin typeface="Times New Roman"/>
                <a:ea typeface="Times New Roman"/>
              </a:rPr>
              <a:t>Знамени(18.02.1945</a:t>
            </a:r>
            <a:r>
              <a:rPr lang="ru-RU" sz="2000" b="1" dirty="0">
                <a:latin typeface="Times New Roman"/>
                <a:ea typeface="Times New Roman"/>
              </a:rPr>
              <a:t>);</a:t>
            </a:r>
            <a:endParaRPr lang="ru-RU" sz="2000" b="1" dirty="0">
              <a:latin typeface="Times New Roman"/>
              <a:ea typeface="Calibri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ru-RU" sz="2000" b="1" dirty="0">
                <a:latin typeface="Times New Roman"/>
                <a:ea typeface="Times New Roman"/>
              </a:rPr>
              <a:t>орден Красной </a:t>
            </a:r>
            <a:r>
              <a:rPr lang="ru-RU" sz="2000" b="1" dirty="0" smtClean="0">
                <a:latin typeface="Times New Roman"/>
                <a:ea typeface="Times New Roman"/>
              </a:rPr>
              <a:t>Звезды(25.07.1944</a:t>
            </a:r>
            <a:r>
              <a:rPr lang="ru-RU" sz="2000" b="1" dirty="0">
                <a:latin typeface="Times New Roman"/>
                <a:ea typeface="Times New Roman"/>
              </a:rPr>
              <a:t>);</a:t>
            </a:r>
            <a:endParaRPr lang="ru-RU" sz="2000" b="1" dirty="0">
              <a:latin typeface="Times New Roman"/>
              <a:ea typeface="Calibri"/>
            </a:endParaRPr>
          </a:p>
          <a:p>
            <a:pPr lvl="0">
              <a:buSzPts val="1000"/>
              <a:tabLst>
                <a:tab pos="457200" algn="l"/>
              </a:tabLst>
            </a:pPr>
            <a:r>
              <a:rPr lang="ru-RU" sz="2000" b="1" dirty="0">
                <a:latin typeface="Times New Roman"/>
                <a:ea typeface="Times New Roman"/>
              </a:rPr>
              <a:t>медали.</a:t>
            </a:r>
            <a:endParaRPr lang="ru-RU" sz="2000" b="1" dirty="0"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403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8680">
        <p14:reveal/>
      </p:transition>
    </mc:Choice>
    <mc:Fallback xmlns="">
      <p:transition spd="slow" advTm="868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</TotalTime>
  <Words>312</Words>
  <Application>Microsoft Office PowerPoint</Application>
  <PresentationFormat>Экран (4:3)</PresentationFormat>
  <Paragraphs>56</Paragraphs>
  <Slides>14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        Герой Советского Союза –               наши земляки </vt:lpstr>
      <vt:lpstr> Гаврилов Аким Андреевич  (19041982) </vt:lpstr>
      <vt:lpstr>Память</vt:lpstr>
      <vt:lpstr> Романов Григорий Григорьевич (1907–1987) </vt:lpstr>
      <vt:lpstr>Память</vt:lpstr>
      <vt:lpstr> Сафронов Пётр Сергеевич  (19251995) </vt:lpstr>
      <vt:lpstr>Подвиг                     Признание</vt:lpstr>
      <vt:lpstr> Шаба́лин  Бори́с  Серге́евич   (1915 – 1962) </vt:lpstr>
      <vt:lpstr>Подвиг                     Признание</vt:lpstr>
      <vt:lpstr> Вазетдинов Гимазетдин Вазетдинович  (1907–08.03.1940) </vt:lpstr>
      <vt:lpstr>Подвиг                     Признание</vt:lpstr>
      <vt:lpstr> Спирьков Степан Петрович  (1904–1982) </vt:lpstr>
      <vt:lpstr>Подвиг    Признание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Библиотека №6</dc:creator>
  <cp:lastModifiedBy>Библиотека №6</cp:lastModifiedBy>
  <cp:revision>21</cp:revision>
  <dcterms:created xsi:type="dcterms:W3CDTF">2020-02-20T13:29:23Z</dcterms:created>
  <dcterms:modified xsi:type="dcterms:W3CDTF">2020-04-10T12:07:46Z</dcterms:modified>
</cp:coreProperties>
</file>