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72" r:id="rId11"/>
    <p:sldId id="273" r:id="rId12"/>
    <p:sldId id="274" r:id="rId13"/>
    <p:sldId id="275" r:id="rId14"/>
    <p:sldId id="265" r:id="rId15"/>
    <p:sldId id="266" r:id="rId16"/>
    <p:sldId id="267" r:id="rId17"/>
    <p:sldId id="270" r:id="rId18"/>
    <p:sldId id="268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47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1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4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5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4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8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4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535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656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8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4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41E85-1103-491A-9243-05F7B3A21D43}" type="datetimeFigureOut">
              <a:rPr lang="ru-RU" smtClean="0"/>
              <a:t>30.06.2022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6C016-80AB-46CA-87CD-8FA1A7C8AE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08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6860" y="1654456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Franklin Gothic Heavy" panose="020B0903020102020204" pitchFamily="34" charset="0"/>
              </a:rPr>
              <a:t>«Что бы не было беды, будь осторожен у воды»</a:t>
            </a:r>
            <a:endParaRPr lang="ru-RU" b="1" dirty="0">
              <a:solidFill>
                <a:srgbClr val="7030A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5323" y="10617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err="1">
                <a:solidFill>
                  <a:srgbClr val="002060"/>
                </a:solidFill>
              </a:rPr>
              <a:t>Верхнеуслонский</a:t>
            </a:r>
            <a:r>
              <a:rPr lang="ru-RU" altLang="ru-RU" dirty="0">
                <a:solidFill>
                  <a:srgbClr val="002060"/>
                </a:solidFill>
              </a:rPr>
              <a:t>  муниципальный  район</a:t>
            </a:r>
          </a:p>
          <a:p>
            <a:pPr algn="ctr"/>
            <a:r>
              <a:rPr lang="ru-RU" altLang="ru-RU" dirty="0">
                <a:solidFill>
                  <a:srgbClr val="002060"/>
                </a:solidFill>
              </a:rPr>
              <a:t>МБУ « ЦБС </a:t>
            </a:r>
            <a:r>
              <a:rPr lang="ru-RU" altLang="ru-RU" dirty="0" err="1">
                <a:solidFill>
                  <a:srgbClr val="002060"/>
                </a:solidFill>
              </a:rPr>
              <a:t>Верхнеуслонского</a:t>
            </a:r>
            <a:r>
              <a:rPr lang="ru-RU" altLang="ru-RU" dirty="0">
                <a:solidFill>
                  <a:srgbClr val="002060"/>
                </a:solidFill>
              </a:rPr>
              <a:t> муниципального района»</a:t>
            </a:r>
          </a:p>
          <a:p>
            <a:pPr algn="ctr"/>
            <a:r>
              <a:rPr lang="ru-RU" altLang="ru-RU" dirty="0" err="1">
                <a:solidFill>
                  <a:srgbClr val="002060"/>
                </a:solidFill>
              </a:rPr>
              <a:t>Маматкозинская</a:t>
            </a:r>
            <a:r>
              <a:rPr lang="ru-RU" altLang="ru-RU" dirty="0">
                <a:solidFill>
                  <a:srgbClr val="002060"/>
                </a:solidFill>
              </a:rPr>
              <a:t> сельская библиотека филиал № </a:t>
            </a:r>
            <a:r>
              <a:rPr lang="ru-RU" altLang="ru-RU" dirty="0" smtClean="0">
                <a:solidFill>
                  <a:srgbClr val="002060"/>
                </a:solidFill>
              </a:rPr>
              <a:t>21</a:t>
            </a:r>
          </a:p>
          <a:p>
            <a:pPr algn="ctr"/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6"/>
          <p:cNvSpPr>
            <a:spLocks noChangeArrowheads="1"/>
          </p:cNvSpPr>
          <p:nvPr/>
        </p:nvSpPr>
        <p:spPr bwMode="auto">
          <a:xfrm>
            <a:off x="3339855" y="5934670"/>
            <a:ext cx="58102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Подготовила заведующая </a:t>
            </a:r>
            <a:r>
              <a:rPr lang="ru-RU" altLang="ru-RU" sz="1800" dirty="0" err="1">
                <a:solidFill>
                  <a:srgbClr val="002060"/>
                </a:solidFill>
                <a:latin typeface="+mn-lt"/>
              </a:rPr>
              <a:t>Маматкозинской</a:t>
            </a:r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библиотекой</a:t>
            </a:r>
          </a:p>
          <a:p>
            <a:pPr algn="ctr"/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 Елена Седова</a:t>
            </a:r>
          </a:p>
          <a:p>
            <a:pPr algn="ctr"/>
            <a:r>
              <a:rPr lang="ru-RU" altLang="ru-RU" sz="1800" dirty="0">
                <a:solidFill>
                  <a:srgbClr val="002060"/>
                </a:solidFill>
                <a:latin typeface="+mn-lt"/>
              </a:rPr>
              <a:t>2022г.</a:t>
            </a:r>
          </a:p>
        </p:txBody>
      </p:sp>
      <p:pic>
        <p:nvPicPr>
          <p:cNvPr id="5" name="ecdf3d9298e099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6860" y="5691554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122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7"/>
    </mc:Choice>
    <mc:Fallback>
      <p:transition spd="slow" advTm="8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  <p:extLst>
    <p:ext uri="{E180D4A7-C9FB-4DFB-919C-405C955672EB}">
      <p14:showEvtLst xmlns:p14="http://schemas.microsoft.com/office/powerpoint/2010/main">
        <p14:playEvt time="44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78070" y="549275"/>
            <a:ext cx="11728938" cy="1943100"/>
          </a:xfrm>
        </p:spPr>
        <p:txBody>
          <a:bodyPr>
            <a:noAutofit/>
          </a:bodyPr>
          <a:lstStyle/>
          <a:p>
            <a:r>
              <a:rPr lang="ru-RU" altLang="ru-RU" sz="4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8. Не </a:t>
            </a:r>
            <a: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купайтесь в реке, по которой плавают катера или суда. </a:t>
            </a:r>
            <a: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Волна от катера может накрыть вас с головой. А если вы подплывёте слишком близко к судну, вас может затянуть под винты.</a:t>
            </a:r>
          </a:p>
        </p:txBody>
      </p:sp>
      <p:pic>
        <p:nvPicPr>
          <p:cNvPr id="34820" name="Picture 4" descr="108-9-bezopasnost-letom-kartinki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2464533"/>
            <a:ext cx="6542087" cy="4121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 descr="D:\Семейная\Ирина\Анимашки\купание 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758" y="163513"/>
            <a:ext cx="20002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Семейная\Ирина\Анимашки\волны 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8383"/>
            <a:ext cx="1714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Семейная\Ирина\Анимашки\волны 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58383"/>
            <a:ext cx="1714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Семейная\Ирина\Анимашки\волны 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58383"/>
            <a:ext cx="1714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1654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90"/>
    </mc:Choice>
    <mc:Fallback>
      <p:transition spd="slow" advTm="93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13239" y="70707"/>
            <a:ext cx="11192608" cy="1204178"/>
          </a:xfrm>
        </p:spPr>
        <p:txBody>
          <a:bodyPr>
            <a:noAutofit/>
          </a:bodyPr>
          <a:lstStyle/>
          <a:p>
            <a:r>
              <a:rPr lang="ru-RU" altLang="ru-RU" sz="4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9.Устали </a:t>
            </a:r>
            <a: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плавать – отдохните.</a:t>
            </a:r>
            <a:b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перенапряжения могут начаться судороги. </a:t>
            </a:r>
          </a:p>
        </p:txBody>
      </p:sp>
      <p:pic>
        <p:nvPicPr>
          <p:cNvPr id="35844" name="Picture 4" descr="spine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5695" y="2417883"/>
            <a:ext cx="4960636" cy="23496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 descr="D:\Семейная\Ирина\Анимашки\прав купан 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84" y="1095741"/>
            <a:ext cx="6479986" cy="428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094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0"/>
    </mc:Choice>
    <mc:Fallback>
      <p:transition spd="slow" advTm="8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2223" y="333375"/>
            <a:ext cx="12089423" cy="1582738"/>
          </a:xfrm>
        </p:spPr>
        <p:txBody>
          <a:bodyPr>
            <a:noAutofit/>
          </a:bodyPr>
          <a:lstStyle/>
          <a:p>
            <a:r>
              <a:rPr lang="ru-RU" altLang="ru-RU" sz="4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10.Не </a:t>
            </a:r>
            <a: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купайтесь подолгу. </a:t>
            </a:r>
            <a: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Какой бы тёплой ни казалась вода, переохладиться и заболеть – проще простого. Чередуйте плавание с отдыхом и играми на берегу.</a:t>
            </a:r>
          </a:p>
        </p:txBody>
      </p:sp>
      <p:pic>
        <p:nvPicPr>
          <p:cNvPr id="36870" name="Picture 6" descr="d8a6c6b022119ba288e1584a07d7f1e9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5802" y="1916112"/>
            <a:ext cx="5664152" cy="411881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8" descr="D:\Семейная\Ирина\Анимашки\прав купан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24" y="2625604"/>
            <a:ext cx="5452183" cy="3991776"/>
          </a:xfrm>
          <a:prstGeom prst="rect">
            <a:avLst/>
          </a:prstGeom>
          <a:solidFill>
            <a:srgbClr val="09B1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756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78"/>
    </mc:Choice>
    <mc:Fallback>
      <p:transition spd="slow" advTm="117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38669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51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3"/>
    </mc:Choice>
    <mc:Fallback>
      <p:transition spd="slow" advTm="407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88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0" dirty="0" smtClean="0">
                <a:solidFill>
                  <a:srgbClr val="7030A0"/>
                </a:solidFill>
                <a:effectLst/>
                <a:latin typeface="+mn-lt"/>
              </a:rPr>
              <a:t>Если тонет человек</a:t>
            </a:r>
            <a:r>
              <a:rPr lang="ru-RU" sz="4800" b="0" i="0" dirty="0" smtClean="0">
                <a:effectLst/>
                <a:latin typeface="+mn-lt"/>
              </a:rPr>
              <a:t>:</a:t>
            </a:r>
            <a:endParaRPr lang="ru-RU" sz="4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79" y="1946811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i="0" dirty="0" smtClean="0">
                <a:solidFill>
                  <a:srgbClr val="7030A0"/>
                </a:solidFill>
                <a:effectLst/>
              </a:rPr>
              <a:t>Сразу громко зовите на помощь: </a:t>
            </a:r>
          </a:p>
          <a:p>
            <a:pPr marL="0" indent="0">
              <a:buNone/>
            </a:pPr>
            <a:r>
              <a:rPr lang="ru-RU" sz="3200" b="1" i="0" dirty="0" smtClean="0">
                <a:solidFill>
                  <a:srgbClr val="7030A0"/>
                </a:solidFill>
                <a:effectLst/>
              </a:rPr>
              <a:t>«Человек тонет!» </a:t>
            </a:r>
          </a:p>
          <a:p>
            <a:r>
              <a:rPr lang="ru-RU" sz="3200" b="1" i="0" dirty="0" smtClean="0">
                <a:solidFill>
                  <a:srgbClr val="7030A0"/>
                </a:solidFill>
                <a:effectLst/>
              </a:rPr>
              <a:t>Попросите вызвать спасателей </a:t>
            </a:r>
          </a:p>
          <a:p>
            <a:pPr marL="0" indent="0">
              <a:buNone/>
            </a:pPr>
            <a:r>
              <a:rPr lang="ru-RU" sz="3200" b="1" i="0" dirty="0" smtClean="0">
                <a:solidFill>
                  <a:srgbClr val="7030A0"/>
                </a:solidFill>
                <a:effectLst/>
              </a:rPr>
              <a:t>и «скорую помощь». </a:t>
            </a:r>
          </a:p>
          <a:p>
            <a:r>
              <a:rPr lang="ru-RU" sz="3200" b="1" i="0" dirty="0" smtClean="0">
                <a:solidFill>
                  <a:srgbClr val="7030A0"/>
                </a:solidFill>
                <a:effectLst/>
              </a:rPr>
              <a:t>Бросьте тонущему спасательный </a:t>
            </a:r>
          </a:p>
          <a:p>
            <a:pPr marL="0" indent="0">
              <a:buNone/>
            </a:pPr>
            <a:r>
              <a:rPr lang="ru-RU" sz="3200" b="1" i="0" dirty="0" smtClean="0">
                <a:solidFill>
                  <a:srgbClr val="7030A0"/>
                </a:solidFill>
                <a:effectLst/>
              </a:rPr>
              <a:t>круг, длинную веревку с узлом </a:t>
            </a:r>
          </a:p>
          <a:p>
            <a:pPr marL="0" indent="0">
              <a:buNone/>
            </a:pPr>
            <a:r>
              <a:rPr lang="ru-RU" sz="3200" b="1" i="0" dirty="0" smtClean="0">
                <a:solidFill>
                  <a:srgbClr val="7030A0"/>
                </a:solidFill>
                <a:effectLst/>
              </a:rPr>
              <a:t>на конце.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" name="Picture 4" descr="IMG_20190420_141323-768x5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2658" y="1265880"/>
            <a:ext cx="5079288" cy="392136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D:\Семейная\Ирина\Анимашки\скутер 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15" y="5469474"/>
            <a:ext cx="15430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372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58"/>
    </mc:Choice>
    <mc:Fallback>
      <p:transition spd="slow" advTm="10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17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0" dirty="0" smtClean="0">
                <a:solidFill>
                  <a:srgbClr val="7030A0"/>
                </a:solidFill>
                <a:effectLst/>
                <a:latin typeface="+mn-lt"/>
              </a:rPr>
              <a:t>Если тонешь сам:</a:t>
            </a:r>
            <a:endParaRPr lang="ru-RU" sz="48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778" y="1437300"/>
            <a:ext cx="10515600" cy="4351338"/>
          </a:xfrm>
        </p:spPr>
        <p:txBody>
          <a:bodyPr>
            <a:noAutofit/>
          </a:bodyPr>
          <a:lstStyle/>
          <a:p>
            <a:r>
              <a:rPr lang="ru-RU" sz="3200" b="0" i="0" dirty="0" smtClean="0">
                <a:solidFill>
                  <a:srgbClr val="7030A0"/>
                </a:solidFill>
                <a:effectLst/>
              </a:rPr>
              <a:t>Не паникуйте. </a:t>
            </a:r>
          </a:p>
          <a:p>
            <a:r>
              <a:rPr lang="ru-RU" sz="3200" b="0" i="0" dirty="0" smtClean="0">
                <a:solidFill>
                  <a:srgbClr val="7030A0"/>
                </a:solidFill>
                <a:effectLst/>
              </a:rPr>
              <a:t>Снимите с себя лишнюю </a:t>
            </a:r>
          </a:p>
          <a:p>
            <a:pPr marL="0" indent="0">
              <a:buNone/>
            </a:pPr>
            <a:r>
              <a:rPr lang="ru-RU" sz="3200" b="0" i="0" dirty="0" smtClean="0">
                <a:solidFill>
                  <a:srgbClr val="7030A0"/>
                </a:solidFill>
                <a:effectLst/>
              </a:rPr>
              <a:t>одежду, обувь, кричи</a:t>
            </a:r>
            <a:r>
              <a:rPr lang="ru-RU" sz="3200" dirty="0" smtClean="0">
                <a:solidFill>
                  <a:srgbClr val="7030A0"/>
                </a:solidFill>
              </a:rPr>
              <a:t>те</a:t>
            </a:r>
            <a:r>
              <a:rPr lang="ru-RU" sz="3200" b="0" i="0" dirty="0" smtClean="0">
                <a:solidFill>
                  <a:srgbClr val="7030A0"/>
                </a:solidFill>
                <a:effectLst/>
              </a:rPr>
              <a:t>, </a:t>
            </a:r>
          </a:p>
          <a:p>
            <a:pPr marL="0" indent="0">
              <a:buNone/>
            </a:pPr>
            <a:r>
              <a:rPr lang="ru-RU" sz="3200" b="0" i="0" dirty="0" smtClean="0">
                <a:solidFill>
                  <a:srgbClr val="7030A0"/>
                </a:solidFill>
                <a:effectLst/>
              </a:rPr>
              <a:t>зовите на помощь. </a:t>
            </a:r>
          </a:p>
          <a:p>
            <a:r>
              <a:rPr lang="ru-RU" sz="3200" b="0" i="0" dirty="0" smtClean="0">
                <a:solidFill>
                  <a:srgbClr val="7030A0"/>
                </a:solidFill>
                <a:effectLst/>
              </a:rPr>
              <a:t>Перевернитесь на спину, </a:t>
            </a:r>
          </a:p>
          <a:p>
            <a:pPr marL="0" indent="0">
              <a:buNone/>
            </a:pPr>
            <a:r>
              <a:rPr lang="ru-RU" sz="3200" b="0" i="0" dirty="0" smtClean="0">
                <a:solidFill>
                  <a:srgbClr val="7030A0"/>
                </a:solidFill>
                <a:effectLst/>
              </a:rPr>
              <a:t>широко раскиньте руки, </a:t>
            </a:r>
          </a:p>
          <a:p>
            <a:pPr marL="0" indent="0">
              <a:buNone/>
            </a:pPr>
            <a:r>
              <a:rPr lang="ru-RU" sz="3200" b="0" i="0" dirty="0" smtClean="0">
                <a:solidFill>
                  <a:srgbClr val="7030A0"/>
                </a:solidFill>
                <a:effectLst/>
              </a:rPr>
              <a:t>расслабьтесь, сделайте </a:t>
            </a:r>
          </a:p>
          <a:p>
            <a:pPr marL="0" indent="0">
              <a:buNone/>
            </a:pPr>
            <a:r>
              <a:rPr lang="ru-RU" sz="3200" b="0" i="0" dirty="0" smtClean="0">
                <a:solidFill>
                  <a:srgbClr val="7030A0"/>
                </a:solidFill>
                <a:effectLst/>
              </a:rPr>
              <a:t>несколько глубоких вдохов </a:t>
            </a:r>
          </a:p>
          <a:p>
            <a:r>
              <a:rPr lang="ru-RU" sz="3200" b="0" i="0" dirty="0" smtClean="0">
                <a:solidFill>
                  <a:srgbClr val="7030A0"/>
                </a:solidFill>
                <a:effectLst/>
              </a:rPr>
              <a:t>Отдохнув, плывите к берегу.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51" y="1648896"/>
            <a:ext cx="5694747" cy="4278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094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7"/>
    </mc:Choice>
    <mc:Fallback>
      <p:transition spd="slow" advTm="12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0" i="0" dirty="0" smtClean="0">
                <a:solidFill>
                  <a:srgbClr val="7030A0"/>
                </a:solidFill>
                <a:effectLst/>
                <a:latin typeface="+mn-lt"/>
              </a:rPr>
              <a:t>Вы захлебнулись водой:</a:t>
            </a:r>
            <a:endParaRPr lang="ru-RU" sz="4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38337"/>
            <a:ext cx="10515600" cy="4905681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7030A0"/>
                </a:solidFill>
                <a:effectLst/>
              </a:rPr>
              <a:t>Не паникуйте, постарайтесь </a:t>
            </a:r>
          </a:p>
          <a:p>
            <a:pPr marL="0" indent="0">
              <a:buNone/>
            </a:pPr>
            <a:r>
              <a:rPr lang="ru-RU" sz="2000" b="0" i="0" dirty="0" smtClean="0">
                <a:solidFill>
                  <a:srgbClr val="7030A0"/>
                </a:solidFill>
                <a:effectLst/>
              </a:rPr>
              <a:t>развернуться спиной к волне. </a:t>
            </a:r>
          </a:p>
          <a:p>
            <a:r>
              <a:rPr lang="ru-RU" sz="2000" b="0" i="0" dirty="0" smtClean="0">
                <a:solidFill>
                  <a:srgbClr val="7030A0"/>
                </a:solidFill>
                <a:effectLst/>
              </a:rPr>
              <a:t>Прижмите согнутые в локтях </a:t>
            </a:r>
          </a:p>
          <a:p>
            <a:pPr marL="0" indent="0">
              <a:buNone/>
            </a:pPr>
            <a:r>
              <a:rPr lang="ru-RU" sz="2000" b="0" i="0" dirty="0" smtClean="0">
                <a:solidFill>
                  <a:srgbClr val="7030A0"/>
                </a:solidFill>
                <a:effectLst/>
              </a:rPr>
              <a:t>руки к нижней части груди и </a:t>
            </a:r>
          </a:p>
          <a:p>
            <a:pPr marL="0" indent="0">
              <a:buNone/>
            </a:pPr>
            <a:r>
              <a:rPr lang="ru-RU" sz="2000" b="0" i="0" dirty="0" smtClean="0">
                <a:solidFill>
                  <a:srgbClr val="7030A0"/>
                </a:solidFill>
                <a:effectLst/>
              </a:rPr>
              <a:t>сделайте несколько резких выдохов, </a:t>
            </a:r>
          </a:p>
          <a:p>
            <a:pPr marL="0" indent="0">
              <a:buNone/>
            </a:pPr>
            <a:r>
              <a:rPr lang="ru-RU" sz="2000" b="0" i="0" dirty="0" smtClean="0">
                <a:solidFill>
                  <a:srgbClr val="7030A0"/>
                </a:solidFill>
                <a:effectLst/>
              </a:rPr>
              <a:t>помогая себе руками. </a:t>
            </a:r>
          </a:p>
          <a:p>
            <a:r>
              <a:rPr lang="ru-RU" sz="2000" b="0" i="0" dirty="0" smtClean="0">
                <a:solidFill>
                  <a:srgbClr val="7030A0"/>
                </a:solidFill>
                <a:effectLst/>
              </a:rPr>
              <a:t>Затем очистите от воды нос и </a:t>
            </a:r>
          </a:p>
          <a:p>
            <a:pPr marL="0" indent="0">
              <a:buNone/>
            </a:pPr>
            <a:r>
              <a:rPr lang="ru-RU" sz="2000" b="0" i="0" dirty="0" smtClean="0">
                <a:solidFill>
                  <a:srgbClr val="7030A0"/>
                </a:solidFill>
                <a:effectLst/>
              </a:rPr>
              <a:t>сделайте несколько глотательных </a:t>
            </a:r>
          </a:p>
          <a:p>
            <a:pPr marL="0" indent="0">
              <a:buNone/>
            </a:pPr>
            <a:r>
              <a:rPr lang="ru-RU" sz="2000" b="0" i="0" dirty="0" smtClean="0">
                <a:solidFill>
                  <a:srgbClr val="7030A0"/>
                </a:solidFill>
                <a:effectLst/>
              </a:rPr>
              <a:t>движений. </a:t>
            </a:r>
          </a:p>
          <a:p>
            <a:r>
              <a:rPr lang="ru-RU" sz="2000" b="0" i="0" dirty="0" smtClean="0">
                <a:solidFill>
                  <a:srgbClr val="7030A0"/>
                </a:solidFill>
                <a:effectLst/>
              </a:rPr>
              <a:t>Восстановив дыхание, ложитесь </a:t>
            </a:r>
          </a:p>
          <a:p>
            <a:pPr marL="0" indent="0">
              <a:buNone/>
            </a:pPr>
            <a:r>
              <a:rPr lang="ru-RU" sz="2000" b="0" i="0" dirty="0" smtClean="0">
                <a:solidFill>
                  <a:srgbClr val="7030A0"/>
                </a:solidFill>
                <a:effectLst/>
              </a:rPr>
              <a:t>на живот и двигайтесь к берегу. </a:t>
            </a:r>
          </a:p>
          <a:p>
            <a:r>
              <a:rPr lang="ru-RU" sz="2000" b="0" i="0" dirty="0" smtClean="0">
                <a:solidFill>
                  <a:srgbClr val="7030A0"/>
                </a:solidFill>
                <a:effectLst/>
              </a:rPr>
              <a:t>При необходимости позовите людей на помощь.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32" y="1638337"/>
            <a:ext cx="6080266" cy="407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077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64"/>
    </mc:Choice>
    <mc:Fallback>
      <p:transition spd="slow" advTm="22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233" y="10591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0" i="0" dirty="0" smtClean="0">
                <a:solidFill>
                  <a:srgbClr val="7030A0"/>
                </a:solidFill>
                <a:effectLst/>
                <a:latin typeface="+mn-lt"/>
              </a:rPr>
              <a:t>Звони по сотовому телефону:</a:t>
            </a:r>
            <a:endParaRPr lang="ru-RU" sz="4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402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0" i="0" dirty="0" smtClean="0">
                <a:solidFill>
                  <a:srgbClr val="FF0000"/>
                </a:solidFill>
                <a:effectLst/>
              </a:rPr>
              <a:t>Телефон службы спасения </a:t>
            </a:r>
          </a:p>
          <a:p>
            <a:pPr marL="0" indent="0" algn="ctr">
              <a:buNone/>
            </a:pPr>
            <a:r>
              <a:rPr lang="ru-RU" sz="9600" b="0" i="0" dirty="0" smtClean="0">
                <a:solidFill>
                  <a:srgbClr val="FF0000"/>
                </a:solidFill>
                <a:effectLst/>
              </a:rPr>
              <a:t>112 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9053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62"/>
    </mc:Choice>
    <mc:Fallback>
      <p:transition spd="slow" advTm="9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047" y="176269"/>
            <a:ext cx="11159170" cy="2787267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ru-RU" sz="4000" b="0" i="0" dirty="0" smtClean="0">
                <a:solidFill>
                  <a:srgbClr val="FF0000"/>
                </a:solidFill>
                <a:effectLst/>
                <a:latin typeface="+mn-lt"/>
              </a:rPr>
              <a:t>Берегите свою жизнь! </a:t>
            </a:r>
            <a:br>
              <a:rPr lang="ru-RU" sz="4000" b="0" i="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400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Помните</a:t>
            </a:r>
            <a:r>
              <a:rPr lang="ru-RU" sz="40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: несоблюдение </a:t>
            </a:r>
            <a:r>
              <a:rPr lang="ru-RU" sz="400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правил </a:t>
            </a:r>
            <a:r>
              <a:rPr lang="ru-RU" sz="40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поведения на </a:t>
            </a:r>
            <a:r>
              <a:rPr lang="ru-RU" sz="4000" dirty="0" smtClean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водоемах может привести к </a:t>
            </a:r>
            <a:r>
              <a:rPr lang="ru-RU" sz="40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  <a:t>трагическому исходу!</a:t>
            </a:r>
            <a:br>
              <a:rPr lang="ru-RU" sz="40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</a:rPr>
            </a:b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4" descr="depositphotos_40365821-stock-illustration-family-in-a-swimming-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9388" y="2183667"/>
            <a:ext cx="6789738" cy="45259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89"/>
    </mc:Choice>
    <mc:Fallback>
      <p:transition spd="slow" advTm="7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>
                <a:solidFill>
                  <a:srgbClr val="7030A0"/>
                </a:solidFill>
              </a:rPr>
              <a:t>Окунуться и поплавать – это хорошо, даже очень полезно. Но нужно знать правила поведения на воде.</a:t>
            </a:r>
            <a:endParaRPr lang="ru-RU" sz="48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5" name="Picture 5" descr="depositphotos_105689608-stock-illustration-two-kids-swimming-in-th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13" y="2007577"/>
            <a:ext cx="6045200" cy="46291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388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44"/>
    </mc:Choice>
    <mc:Fallback>
      <p:transition spd="slow" advTm="5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315" y="339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Купайтесь только под </a:t>
            </a:r>
            <a:b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присмотром взрослых.</a:t>
            </a:r>
            <a:endParaRPr lang="ru-RU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962" y="1606569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  <a:effectLst/>
              </a:rPr>
              <a:t>Купайтесь в солнечную 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7030A0"/>
                </a:solidFill>
                <a:effectLst/>
              </a:rPr>
              <a:t>погоду в реке с ровным 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7030A0"/>
                </a:solidFill>
                <a:effectLst/>
              </a:rPr>
              <a:t>дном и если нет сильного 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7030A0"/>
                </a:solidFill>
                <a:effectLst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effectLst/>
              </a:rPr>
              <a:t>течения. </a:t>
            </a:r>
          </a:p>
          <a:p>
            <a:r>
              <a:rPr lang="ru-RU" sz="3200" b="1" i="1" dirty="0" smtClean="0">
                <a:solidFill>
                  <a:srgbClr val="7030A0"/>
                </a:solidFill>
                <a:effectLst/>
              </a:rPr>
              <a:t>Время нахождения в 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rgbClr val="7030A0"/>
                </a:solidFill>
                <a:effectLst/>
              </a:rPr>
              <a:t>воде 10- 15 минут. 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82" descr="http://www.mambulus.ru/card/92/92_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58" y="1690688"/>
            <a:ext cx="6133733" cy="454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3569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66"/>
    </mc:Choice>
    <mc:Fallback>
      <p:transition spd="slow" advTm="10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301" y="0"/>
            <a:ext cx="10515600" cy="817685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Не плавайте в незнакомом месте.</a:t>
            </a:r>
            <a:endParaRPr lang="ru-RU" sz="4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917" y="912325"/>
            <a:ext cx="6956021" cy="570122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Не следует купаться в незнакомом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месте, особенно там, где нет других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купальщиков. Ведь дно реки или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озера может таить немало опасностей:</a:t>
            </a: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Прежде </a:t>
            </a:r>
            <a:r>
              <a:rPr lang="ru-RU" sz="3200" b="1" i="1" dirty="0">
                <a:solidFill>
                  <a:srgbClr val="7030A0"/>
                </a:solidFill>
              </a:rPr>
              <a:t>чем заходить в воду, посмотрите, как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она выглядит. Если цвет или запах воды не такие,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как обычно, купаться в ней нельзя.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5" name="Picture 11" descr="D:\Семейная\Ирина\Анимашки\прав купан 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7" y="1832783"/>
            <a:ext cx="5254578" cy="34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3177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515"/>
    </mc:Choice>
    <mc:Fallback>
      <p:transition spd="slow" advTm="15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408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Не хватайте друг друга за руки и ноги во время игр на воде.</a:t>
            </a:r>
            <a:endParaRPr lang="ru-RU" sz="4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570" y="1381071"/>
            <a:ext cx="10515600" cy="4568499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Когда купается целая компания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ребятишек, дети брызгаются,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шумят, хватают друг друга за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руки и за ноги. Это очень опасно! </a:t>
            </a:r>
          </a:p>
          <a:p>
            <a:pPr marL="0" indent="0">
              <a:buNone/>
            </a:pPr>
            <a:endParaRPr lang="ru-RU" sz="3200" b="1" i="1" dirty="0">
              <a:solidFill>
                <a:srgbClr val="7030A0"/>
              </a:solidFill>
            </a:endParaRPr>
          </a:p>
          <a:p>
            <a:r>
              <a:rPr lang="ru-RU" sz="3200" b="1" i="1" dirty="0">
                <a:solidFill>
                  <a:srgbClr val="7030A0"/>
                </a:solidFill>
              </a:rPr>
              <a:t>Ведь всего за 10 секунд легкие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человека заполняются водой,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и он может захлебнуться и утонуть.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5" name="Picture 4" descr="D:\Семейная\Ирина\Анимашки\пляж 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95" y="57150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epositphotos_10032138-stock-illustration-beach-k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0030" y="1178847"/>
            <a:ext cx="4744915" cy="53626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575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355"/>
    </mc:Choice>
    <mc:Fallback>
      <p:transition spd="slow" advTm="14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915" y="-65698"/>
            <a:ext cx="10515600" cy="944929"/>
          </a:xfrm>
        </p:spPr>
        <p:txBody>
          <a:bodyPr>
            <a:normAutofit/>
          </a:bodyPr>
          <a:lstStyle/>
          <a:p>
            <a:pPr algn="ctr"/>
            <a:r>
              <a:rPr 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Не купайтесь в холодной воде.</a:t>
            </a:r>
            <a:endParaRPr lang="ru-RU" sz="4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777" y="879231"/>
            <a:ext cx="10515600" cy="4351338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От холода может свести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судорогой</a:t>
            </a:r>
            <a:r>
              <a:rPr lang="ru-RU" sz="3200" b="1" i="1" dirty="0">
                <a:solidFill>
                  <a:srgbClr val="7030A0"/>
                </a:solidFill>
              </a:rPr>
              <a:t> ноги и руки. </a:t>
            </a:r>
          </a:p>
          <a:p>
            <a:r>
              <a:rPr lang="ru-RU" sz="3200" b="1" i="1" dirty="0">
                <a:solidFill>
                  <a:srgbClr val="7030A0"/>
                </a:solidFill>
              </a:rPr>
              <a:t>Вы можете переохладиться 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7030A0"/>
                </a:solidFill>
              </a:rPr>
              <a:t>и заболеть.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5" name="Picture 10" descr="D:\Семейная\Ирина\Анимашки\прав купан 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9805" y="2694598"/>
            <a:ext cx="6464300" cy="3929063"/>
          </a:xfrm>
          <a:prstGeom prst="rect">
            <a:avLst/>
          </a:prstGeo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9" descr="D:\Семейная\Ирина\Анимашки\прав купан 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7" y="3194660"/>
            <a:ext cx="5314413" cy="3355609"/>
          </a:xfrm>
          <a:prstGeom prst="rect">
            <a:avLst/>
          </a:prstGeom>
          <a:solidFill>
            <a:srgbClr val="09B1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:\Семейная\Ирина\Анимашки\плавание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010" y="861402"/>
            <a:ext cx="19669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444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70"/>
    </mc:Choice>
    <mc:Fallback>
      <p:transition spd="slow" advTm="12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186" y="188855"/>
            <a:ext cx="10751545" cy="1959434"/>
          </a:xfrm>
        </p:spPr>
        <p:txBody>
          <a:bodyPr>
            <a:noAutofit/>
          </a:bodyPr>
          <a:lstStyle/>
          <a:p>
            <a:pPr algn="ctr"/>
            <a:r>
              <a:rPr 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Нельзя нырять в незнакомых местах - на дне могут оказаться стекло, камни, коряги и др.</a:t>
            </a:r>
            <a:r>
              <a:rPr lang="ru-RU" sz="4800" b="0" i="0" dirty="0" smtClean="0">
                <a:effectLst/>
                <a:latin typeface="+mn-lt"/>
              </a:rPr>
              <a:t> </a:t>
            </a:r>
            <a:endParaRPr lang="ru-RU" sz="4800" dirty="0">
              <a:latin typeface="+mn-lt"/>
            </a:endParaRPr>
          </a:p>
        </p:txBody>
      </p:sp>
      <p:pic>
        <p:nvPicPr>
          <p:cNvPr id="5" name="Picture 4" descr="1 в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2079" y="2148289"/>
            <a:ext cx="9484198" cy="464410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13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89"/>
    </mc:Choice>
    <mc:Fallback>
      <p:transition spd="slow" advTm="78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80" y="100720"/>
            <a:ext cx="11126118" cy="2554345"/>
          </a:xfrm>
        </p:spPr>
        <p:txBody>
          <a:bodyPr>
            <a:noAutofit/>
          </a:bodyPr>
          <a:lstStyle/>
          <a:p>
            <a:pPr algn="ctr"/>
            <a:r>
              <a:rPr 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Не отплывайте далеко от берега на надувных </a:t>
            </a:r>
            <a:r>
              <a:rPr lang="ru-RU" sz="43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плавсредствах</a:t>
            </a:r>
            <a:r>
              <a:rPr 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- они могут оказаться неисправными, а это очень опасно даже для умеющих хорошо плавать.</a:t>
            </a:r>
            <a:endParaRPr lang="ru-RU" sz="43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91" descr="http://www.mambulus.ru/card/92/92_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4" y="2655064"/>
            <a:ext cx="3404577" cy="38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94" descr="http://www.mambulus.ru/card/92/92_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535" y="2539878"/>
            <a:ext cx="2403757" cy="388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D:\Семейная\Ирина\Анимашки\плавание 1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431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4097202_9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9994" y="2848708"/>
            <a:ext cx="5169051" cy="34460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122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923"/>
    </mc:Choice>
    <mc:Fallback>
      <p:transition spd="slow" advTm="119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97066" y="128345"/>
            <a:ext cx="11304282" cy="2143125"/>
          </a:xfrm>
        </p:spPr>
        <p:txBody>
          <a:bodyPr>
            <a:noAutofit/>
          </a:bodyPr>
          <a:lstStyle/>
          <a:p>
            <a:r>
              <a:rPr lang="ru-RU" altLang="ru-RU" sz="4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 Никогда </a:t>
            </a:r>
            <a: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купайтесь в одиночку.</a:t>
            </a:r>
            <a:b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Никогда не заплывайте далеко от берега.</a:t>
            </a:r>
            <a:b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altLang="ru-RU" sz="43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Запомните, что безопаснее всего купаться в зоне, огороженной буйками или поплавками.</a:t>
            </a:r>
          </a:p>
        </p:txBody>
      </p:sp>
      <p:pic>
        <p:nvPicPr>
          <p:cNvPr id="29700" name="Picture 4" descr="й4свсу3111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43" y="2425824"/>
            <a:ext cx="5980113" cy="3660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6" descr="D:\Семейная\Ирина\Анимашки\плавание 3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5" y="252779"/>
            <a:ext cx="2762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depositphotos_105689608-stock-illustration-two-kids-swimming-in-th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56" y="2567354"/>
            <a:ext cx="4901003" cy="37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906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9"/>
    </mc:Choice>
    <mc:Fallback>
      <p:transition spd="slow" advTm="109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9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8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0.8|0.7|1|0.8|0.7|0.8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0.7|0.9|1|0.9|1.1|1|1|1|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2|1.9|1.2|1.2|1.4|1.3|1.4|1.3|1.5|1.4|1.5|1.4|1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2|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|2|1.2|0.8|0.7|0.8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2.4|1.3|1.1|1|1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1|3.6|0.9|0.7|0.8|1|0.9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|0.9|0.8|0.9|0.8|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8|1.9|3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3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497</Words>
  <Application>Microsoft Office PowerPoint</Application>
  <PresentationFormat>Широкоэкранный</PresentationFormat>
  <Paragraphs>78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Franklin Gothic Heavy</vt:lpstr>
      <vt:lpstr>Тема Office</vt:lpstr>
      <vt:lpstr>«Что бы не было беды, будь осторожен у воды»</vt:lpstr>
      <vt:lpstr>Окунуться и поплавать – это хорошо, даже очень полезно. Но нужно знать правила поведения на воде.</vt:lpstr>
      <vt:lpstr>1. Купайтесь только под  присмотром взрослых.</vt:lpstr>
      <vt:lpstr>2. Не плавайте в незнакомом месте.</vt:lpstr>
      <vt:lpstr>3. Не хватайте друг друга за руки и ноги во время игр на воде.</vt:lpstr>
      <vt:lpstr>4. Не купайтесь в холодной воде.</vt:lpstr>
      <vt:lpstr>5. Нельзя нырять в незнакомых местах - на дне могут оказаться стекло, камни, коряги и др. </vt:lpstr>
      <vt:lpstr>6. Не отплывайте далеко от берега на надувных плавсредствах - они могут оказаться неисправными, а это очень опасно даже для умеющих хорошо плавать.</vt:lpstr>
      <vt:lpstr>7. Никогда не купайтесь в одиночку. Никогда не заплывайте далеко от берега. Запомните, что безопаснее всего купаться в зоне, огороженной буйками или поплавками.</vt:lpstr>
      <vt:lpstr>8. Не купайтесь в реке, по которой плавают катера или суда. Волна от катера может накрыть вас с головой. А если вы подплывёте слишком близко к судну, вас может затянуть под винты.</vt:lpstr>
      <vt:lpstr>9.Устали плавать – отдохните. От перенапряжения могут начаться судороги. </vt:lpstr>
      <vt:lpstr>10.Не купайтесь подолгу. Какой бы тёплой ни казалась вода, переохладиться и заболеть – проще простого. Чередуйте плавание с отдыхом и играми на берегу.</vt:lpstr>
      <vt:lpstr>Презентация PowerPoint</vt:lpstr>
      <vt:lpstr>Если тонет человек:</vt:lpstr>
      <vt:lpstr>Если тонешь сам:</vt:lpstr>
      <vt:lpstr>Вы захлебнулись водой:</vt:lpstr>
      <vt:lpstr>Звони по сотовому телефону:</vt:lpstr>
      <vt:lpstr>Берегите свою жизнь!  Помните: несоблюдение правил поведения на водоемах может привести к трагическому исходу! </vt:lpstr>
    </vt:vector>
  </TitlesOfParts>
  <Company>XTreme.ws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безопасности «Как вести себя на водных объектах в летний период»</dc:title>
  <dc:creator>XTreme.ws</dc:creator>
  <cp:lastModifiedBy>User</cp:lastModifiedBy>
  <cp:revision>22</cp:revision>
  <dcterms:created xsi:type="dcterms:W3CDTF">2020-06-23T12:28:31Z</dcterms:created>
  <dcterms:modified xsi:type="dcterms:W3CDTF">2022-06-30T12:29:51Z</dcterms:modified>
</cp:coreProperties>
</file>