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3" r:id="rId4"/>
    <p:sldId id="269" r:id="rId5"/>
    <p:sldId id="270" r:id="rId6"/>
    <p:sldId id="271" r:id="rId7"/>
    <p:sldId id="272" r:id="rId8"/>
    <p:sldId id="273" r:id="rId9"/>
    <p:sldId id="274" r:id="rId10"/>
    <p:sldId id="275" r:id="rId11"/>
    <p:sldId id="276" r:id="rId12"/>
    <p:sldId id="277" r:id="rId13"/>
    <p:sldId id="278" r:id="rId14"/>
    <p:sldId id="279" r:id="rId15"/>
    <p:sldId id="280" r:id="rId16"/>
    <p:sldId id="268" r:id="rId17"/>
    <p:sldId id="260" r:id="rId18"/>
    <p:sldId id="265" r:id="rId19"/>
    <p:sldId id="267" r:id="rId20"/>
    <p:sldId id="266" r:id="rId21"/>
  </p:sldIdLst>
  <p:sldSz cx="6858000" cy="9144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1EBA"/>
    <a:srgbClr val="B54D51"/>
    <a:srgbClr val="0D8697"/>
    <a:srgbClr val="C6247A"/>
    <a:srgbClr val="C52378"/>
    <a:srgbClr val="98124D"/>
    <a:srgbClr val="853E5B"/>
    <a:srgbClr val="F94900"/>
    <a:srgbClr val="613125"/>
    <a:srgbClr val="AC18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6433" autoAdjust="0"/>
  </p:normalViewPr>
  <p:slideViewPr>
    <p:cSldViewPr snapToGrid="0">
      <p:cViewPr>
        <p:scale>
          <a:sx n="57" d="100"/>
          <a:sy n="57" d="100"/>
        </p:scale>
        <p:origin x="-3732" y="-876"/>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t>12.02.2020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179538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t>12.02.2020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1677201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t>12.02.2020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1319314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t>12.02.2020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3661913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389A218-1BD9-44B7-AD25-60C2204205A7}" type="datetimeFigureOut">
              <a:rPr lang="ru-RU" smtClean="0"/>
              <a:t>12.02.2020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131944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389A218-1BD9-44B7-AD25-60C2204205A7}" type="datetimeFigureOut">
              <a:rPr lang="ru-RU" smtClean="0"/>
              <a:t>12.02.2020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587040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72381" y="3340100"/>
            <a:ext cx="2901255" cy="491278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3471863" y="3340100"/>
            <a:ext cx="2915543" cy="491278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389A218-1BD9-44B7-AD25-60C2204205A7}" type="datetimeFigureOut">
              <a:rPr lang="ru-RU" smtClean="0"/>
              <a:t>12.02.2020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1909886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389A218-1BD9-44B7-AD25-60C2204205A7}" type="datetimeFigureOut">
              <a:rPr lang="ru-RU" smtClean="0"/>
              <a:t>12.02.2020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530264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89A218-1BD9-44B7-AD25-60C2204205A7}" type="datetimeFigureOut">
              <a:rPr lang="ru-RU" smtClean="0"/>
              <a:t>12.02.2020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1714396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2915543" y="1316569"/>
            <a:ext cx="3471863" cy="649816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9389A218-1BD9-44B7-AD25-60C2204205A7}" type="datetimeFigureOut">
              <a:rPr lang="ru-RU" smtClean="0"/>
              <a:t>12.02.2020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1426733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9389A218-1BD9-44B7-AD25-60C2204205A7}" type="datetimeFigureOut">
              <a:rPr lang="ru-RU" smtClean="0"/>
              <a:t>12.02.2020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4174486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9389A218-1BD9-44B7-AD25-60C2204205A7}" type="datetimeFigureOut">
              <a:rPr lang="ru-RU" smtClean="0"/>
              <a:t>12.02.2020</a:t>
            </a:fld>
            <a:endParaRPr lang="ru-RU"/>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1C5C7EFC-FB93-4B0A-97A4-5DFF6022B23C}" type="slidenum">
              <a:rPr lang="ru-RU" smtClean="0"/>
              <a:t>‹#›</a:t>
            </a:fld>
            <a:endParaRPr lang="ru-RU"/>
          </a:p>
        </p:txBody>
      </p:sp>
    </p:spTree>
    <p:extLst>
      <p:ext uri="{BB962C8B-B14F-4D97-AF65-F5344CB8AC3E}">
        <p14:creationId xmlns:p14="http://schemas.microsoft.com/office/powerpoint/2010/main" val="27461779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4" name="Прямоугольник 3"/>
          <p:cNvSpPr/>
          <p:nvPr/>
        </p:nvSpPr>
        <p:spPr>
          <a:xfrm>
            <a:off x="1362406" y="2226585"/>
            <a:ext cx="4801343" cy="4524315"/>
          </a:xfrm>
          <a:prstGeom prst="rect">
            <a:avLst/>
          </a:prstGeom>
        </p:spPr>
        <p:txBody>
          <a:bodyPr wrap="square">
            <a:spAutoFit/>
          </a:bodyPr>
          <a:lstStyle/>
          <a:p>
            <a:pPr algn="ctr"/>
            <a:r>
              <a:rPr lang="ru-RU" sz="9600" b="1" dirty="0" smtClean="0">
                <a:ln w="19050">
                  <a:solidFill>
                    <a:schemeClr val="tx1"/>
                  </a:solidFill>
                  <a:prstDash val="solid"/>
                </a:ln>
                <a:solidFill>
                  <a:srgbClr val="FF0000"/>
                </a:solidFill>
                <a:latin typeface="Cansellarist" panose="02000500000000020004" pitchFamily="2" charset="0"/>
                <a:ea typeface="Tahoma" panose="020B0604030504040204" pitchFamily="34" charset="0"/>
                <a:cs typeface="Arial" panose="020B0604020202020204" pitchFamily="34" charset="0"/>
              </a:rPr>
              <a:t>Галерея </a:t>
            </a:r>
            <a:r>
              <a:rPr lang="ru-RU" sz="9600" b="1" dirty="0" smtClean="0">
                <a:ln w="19050">
                  <a:solidFill>
                    <a:schemeClr val="tx1"/>
                  </a:solidFill>
                  <a:prstDash val="solid"/>
                </a:ln>
                <a:solidFill>
                  <a:srgbClr val="FF0000"/>
                </a:solidFill>
                <a:latin typeface="Cansellarist" panose="02000500000000020004" pitchFamily="2" charset="0"/>
                <a:ea typeface="Tahoma" panose="020B0604030504040204" pitchFamily="34" charset="0"/>
                <a:cs typeface="Arial" panose="020B0604020202020204" pitchFamily="34" charset="0"/>
              </a:rPr>
              <a:t>книжных новинок</a:t>
            </a:r>
            <a:endParaRPr lang="ru-RU" sz="9600" b="1" dirty="0">
              <a:ln w="19050">
                <a:solidFill>
                  <a:schemeClr val="tx1"/>
                </a:solidFill>
                <a:prstDash val="solid"/>
              </a:ln>
              <a:solidFill>
                <a:srgbClr val="FF0000"/>
              </a:solidFill>
              <a:latin typeface="Cansellarist" panose="02000500000000020004" pitchFamily="2" charset="0"/>
              <a:ea typeface="Tahoma" panose="020B0604030504040204" pitchFamily="34" charset="0"/>
              <a:cs typeface="Arial" panose="020B0604020202020204" pitchFamily="34" charset="0"/>
            </a:endParaRPr>
          </a:p>
        </p:txBody>
      </p:sp>
      <p:sp>
        <p:nvSpPr>
          <p:cNvPr id="2" name="TextBox 1"/>
          <p:cNvSpPr txBox="1"/>
          <p:nvPr/>
        </p:nvSpPr>
        <p:spPr>
          <a:xfrm>
            <a:off x="471115" y="498901"/>
            <a:ext cx="5812404" cy="954107"/>
          </a:xfrm>
          <a:prstGeom prst="rect">
            <a:avLst/>
          </a:prstGeom>
          <a:noFill/>
        </p:spPr>
        <p:txBody>
          <a:bodyPr wrap="square" rtlCol="0">
            <a:spAutoFit/>
          </a:bodyPr>
          <a:lstStyle/>
          <a:p>
            <a:pPr algn="ctr"/>
            <a:r>
              <a:rPr lang="ru-RU" sz="2800" dirty="0" smtClean="0">
                <a:solidFill>
                  <a:schemeClr val="accent5">
                    <a:lumMod val="75000"/>
                  </a:schemeClr>
                </a:solidFill>
                <a:latin typeface="Cansellarist" panose="02000500000000020004" pitchFamily="2" charset="0"/>
              </a:rPr>
              <a:t>МБУК «Лаишевская Централизованная  библиотечная система»</a:t>
            </a:r>
            <a:endParaRPr lang="ru-RU" sz="2400" dirty="0">
              <a:solidFill>
                <a:schemeClr val="accent5">
                  <a:lumMod val="75000"/>
                </a:schemeClr>
              </a:solidFill>
              <a:latin typeface="Cansellarist" panose="02000500000000020004" pitchFamily="2" charset="0"/>
            </a:endParaRPr>
          </a:p>
        </p:txBody>
      </p:sp>
    </p:spTree>
    <p:extLst>
      <p:ext uri="{BB962C8B-B14F-4D97-AF65-F5344CB8AC3E}">
        <p14:creationId xmlns:p14="http://schemas.microsoft.com/office/powerpoint/2010/main" val="25526660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 y="-28746"/>
            <a:ext cx="6858000" cy="9172746"/>
          </a:xfrm>
          <a:prstGeom prst="rect">
            <a:avLst/>
          </a:prstGeom>
        </p:spPr>
      </p:pic>
      <p:sp>
        <p:nvSpPr>
          <p:cNvPr id="6" name="Прямоугольник 5"/>
          <p:cNvSpPr/>
          <p:nvPr/>
        </p:nvSpPr>
        <p:spPr>
          <a:xfrm>
            <a:off x="3236178" y="1641028"/>
            <a:ext cx="3427011" cy="4955203"/>
          </a:xfrm>
          <a:prstGeom prst="rect">
            <a:avLst/>
          </a:prstGeom>
        </p:spPr>
        <p:txBody>
          <a:bodyPr wrap="square">
            <a:spAutoFit/>
          </a:bodyPr>
          <a:lstStyle/>
          <a:p>
            <a:pPr algn="ctr"/>
            <a:r>
              <a:rPr lang="ru-RU" u="sng" dirty="0" smtClean="0"/>
              <a:t>Устинова Т</a:t>
            </a:r>
            <a:r>
              <a:rPr lang="ru-RU" u="sng" dirty="0" smtClean="0"/>
              <a:t>. Астахов П. «Красотка»</a:t>
            </a:r>
          </a:p>
          <a:p>
            <a:pPr algn="just"/>
            <a:endParaRPr lang="ru-RU" sz="1400" dirty="0" smtClean="0"/>
          </a:p>
          <a:p>
            <a:pPr indent="450000" algn="just"/>
            <a:r>
              <a:rPr lang="ru-RU" sz="1400" dirty="0">
                <a:solidFill>
                  <a:schemeClr val="accent5">
                    <a:lumMod val="75000"/>
                  </a:schemeClr>
                </a:solidFill>
              </a:rPr>
              <a:t>Новый роман из цикла "Я - судья!" от одного из самых известных творческих дуэтов - Татьяны Устиновой и Павла Астахова - о красоте и молодости. Стоит ли прибегать к помощи пластической хирургии или каждый уникален именно своей изюминкой, теми самыми морщинками в уголках глаз, огромными щечками, неклассической формой носа - всем тем, что делает человека одним на миллион? Стоит ли удерживать молодость любой ценой или можно стареть красиво? Судья Елена Кузнецова сталкивается с этой темой на процессе Элеоноры Сушкиной, которую, как она сама заявляет, изуродовали в известной клинике пластической хирургии. Но так ли все было на самом деле?..</a:t>
            </a:r>
          </a:p>
          <a:p>
            <a:pPr indent="450000" algn="just"/>
            <a:endParaRPr lang="ru-RU" sz="1400" dirty="0">
              <a:solidFill>
                <a:schemeClr val="accent5">
                  <a:lumMod val="75000"/>
                </a:schemeClr>
              </a:solidFill>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40" y="1844244"/>
            <a:ext cx="2922006" cy="4519979"/>
          </a:xfrm>
          <a:prstGeom prst="rect">
            <a:avLst/>
          </a:prstGeom>
          <a:ln>
            <a:noFill/>
          </a:ln>
          <a:effectLst>
            <a:softEdge rad="112500"/>
          </a:effectLst>
        </p:spPr>
      </p:pic>
    </p:spTree>
    <p:extLst>
      <p:ext uri="{BB962C8B-B14F-4D97-AF65-F5344CB8AC3E}">
        <p14:creationId xmlns:p14="http://schemas.microsoft.com/office/powerpoint/2010/main" val="461884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 y="1"/>
            <a:ext cx="6858000" cy="9144000"/>
          </a:xfrm>
          <a:prstGeom prst="rect">
            <a:avLst/>
          </a:prstGeom>
        </p:spPr>
      </p:pic>
      <p:sp>
        <p:nvSpPr>
          <p:cNvPr id="6" name="Прямоугольник 5"/>
          <p:cNvSpPr/>
          <p:nvPr/>
        </p:nvSpPr>
        <p:spPr>
          <a:xfrm>
            <a:off x="3236178" y="1800262"/>
            <a:ext cx="3427011" cy="4247317"/>
          </a:xfrm>
          <a:prstGeom prst="rect">
            <a:avLst/>
          </a:prstGeom>
        </p:spPr>
        <p:txBody>
          <a:bodyPr wrap="square">
            <a:spAutoFit/>
          </a:bodyPr>
          <a:lstStyle/>
          <a:p>
            <a:pPr algn="ctr"/>
            <a:r>
              <a:rPr lang="ru-RU" u="sng" dirty="0" err="1" smtClean="0"/>
              <a:t>Моейс</a:t>
            </a:r>
            <a:r>
              <a:rPr lang="ru-RU" u="sng" dirty="0" smtClean="0"/>
              <a:t> Дж</a:t>
            </a:r>
            <a:r>
              <a:rPr lang="ru-RU" u="sng" dirty="0" smtClean="0"/>
              <a:t>. «Где живет счастье»</a:t>
            </a:r>
          </a:p>
          <a:p>
            <a:pPr algn="just"/>
            <a:endParaRPr lang="ru-RU" sz="1400" dirty="0" smtClean="0"/>
          </a:p>
          <a:p>
            <a:pPr indent="450000" algn="just"/>
            <a:r>
              <a:rPr lang="ru-RU" sz="1400" dirty="0">
                <a:solidFill>
                  <a:schemeClr val="accent5">
                    <a:lumMod val="75000"/>
                  </a:schemeClr>
                </a:solidFill>
              </a:rPr>
              <a:t>Этот магазинчик, своеобразно оформленный, забит самыми разнообразными редкими вещицами, в нем полно недорогой бижутерии, и в нем витает аромат середины XX века. А его хозяйка варит лучший в городе кофе и гордо называет свой магазин «</a:t>
            </a:r>
            <a:r>
              <a:rPr lang="ru-RU" sz="1400" dirty="0" err="1">
                <a:solidFill>
                  <a:schemeClr val="accent5">
                    <a:lumMod val="75000"/>
                  </a:schemeClr>
                </a:solidFill>
              </a:rPr>
              <a:t>Эмпориум</a:t>
            </a:r>
            <a:r>
              <a:rPr lang="ru-RU" sz="1400" dirty="0">
                <a:solidFill>
                  <a:schemeClr val="accent5">
                    <a:lumMod val="75000"/>
                  </a:schemeClr>
                </a:solidFill>
              </a:rPr>
              <a:t> Сюзанны </a:t>
            </a:r>
            <a:r>
              <a:rPr lang="ru-RU" sz="1400" dirty="0" err="1">
                <a:solidFill>
                  <a:schemeClr val="accent5">
                    <a:lumMod val="75000"/>
                  </a:schemeClr>
                </a:solidFill>
              </a:rPr>
              <a:t>Пикок</a:t>
            </a:r>
            <a:r>
              <a:rPr lang="ru-RU" sz="1400" dirty="0">
                <a:solidFill>
                  <a:schemeClr val="accent5">
                    <a:lumMod val="75000"/>
                  </a:schemeClr>
                </a:solidFill>
              </a:rPr>
              <a:t>». Именно здесь Сюзанна, которая постоянно конфликтует с отцом и мачехой, ссорится с мужем и считает себя виновной в смерти матери, взбалмошной красавицы Афины Форстер, обзаводится первыми в ее жизни настоящими друзьями, узнает правду о своей матери и находит свою любовь…</a:t>
            </a:r>
          </a:p>
          <a:p>
            <a:pPr indent="450000" algn="just"/>
            <a:endParaRPr lang="ru-RU" sz="1400" dirty="0">
              <a:solidFill>
                <a:schemeClr val="accent5">
                  <a:lumMod val="75000"/>
                </a:schemeClr>
              </a:solidFill>
            </a:endParaRPr>
          </a:p>
          <a:p>
            <a:pPr indent="450000" algn="just"/>
            <a:r>
              <a:rPr lang="ru-RU" sz="1400" dirty="0">
                <a:solidFill>
                  <a:srgbClr val="FF0000"/>
                </a:solidFill>
              </a:rPr>
              <a:t>Впервые на русском языке!</a:t>
            </a: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150" y="1550562"/>
            <a:ext cx="2831193" cy="4493958"/>
          </a:xfrm>
          <a:prstGeom prst="rect">
            <a:avLst/>
          </a:prstGeom>
          <a:ln>
            <a:noFill/>
          </a:ln>
          <a:effectLst>
            <a:softEdge rad="112500"/>
          </a:effectLst>
        </p:spPr>
      </p:pic>
    </p:spTree>
    <p:extLst>
      <p:ext uri="{BB962C8B-B14F-4D97-AF65-F5344CB8AC3E}">
        <p14:creationId xmlns:p14="http://schemas.microsoft.com/office/powerpoint/2010/main" val="26435376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 y="-28746"/>
            <a:ext cx="6858000" cy="9172746"/>
          </a:xfrm>
          <a:prstGeom prst="rect">
            <a:avLst/>
          </a:prstGeom>
        </p:spPr>
      </p:pic>
      <p:sp>
        <p:nvSpPr>
          <p:cNvPr id="6" name="Прямоугольник 5"/>
          <p:cNvSpPr/>
          <p:nvPr/>
        </p:nvSpPr>
        <p:spPr>
          <a:xfrm>
            <a:off x="3140760" y="679128"/>
            <a:ext cx="3427011" cy="7909858"/>
          </a:xfrm>
          <a:prstGeom prst="rect">
            <a:avLst/>
          </a:prstGeom>
        </p:spPr>
        <p:txBody>
          <a:bodyPr wrap="square">
            <a:spAutoFit/>
          </a:bodyPr>
          <a:lstStyle/>
          <a:p>
            <a:pPr algn="ctr"/>
            <a:r>
              <a:rPr lang="ru-RU" u="sng" dirty="0" smtClean="0"/>
              <a:t>Коэльо П. «Хиппи»</a:t>
            </a:r>
          </a:p>
          <a:p>
            <a:pPr algn="just"/>
            <a:endParaRPr lang="ru-RU" sz="1400" dirty="0" smtClean="0"/>
          </a:p>
          <a:p>
            <a:pPr indent="450000" algn="just"/>
            <a:r>
              <a:rPr lang="ru-RU" sz="1400" dirty="0">
                <a:solidFill>
                  <a:schemeClr val="accent5">
                    <a:lumMod val="75000"/>
                  </a:schemeClr>
                </a:solidFill>
              </a:rPr>
              <a:t>"Все, о чем повествуется здесь, было прожито и пережито мной лично". Так начинается роман мега популярного сегодня писателя Пауло Коэльо. </a:t>
            </a:r>
          </a:p>
          <a:p>
            <a:pPr indent="450000" algn="just"/>
            <a:r>
              <a:rPr lang="ru-RU" sz="1400" dirty="0">
                <a:solidFill>
                  <a:schemeClr val="accent5">
                    <a:lumMod val="75000"/>
                  </a:schemeClr>
                </a:solidFill>
              </a:rPr>
              <a:t>А тогда в 70-е он только мечтал стать писателем, пускался в опасные путешествия, боролся со своими страхами, впитывал атмосферу свободы распространившегося по всему миру движения хиппи. "Невидимая почта", сообщала о грандиозных действах и маршрутах. Молодежь в поисках знания, просветления устремлялась за духовными наставниками-гуру по "тропам хиппи" к Мачу Пикчу (Перу), </a:t>
            </a:r>
            <a:r>
              <a:rPr lang="ru-RU" sz="1400" dirty="0" err="1">
                <a:solidFill>
                  <a:schemeClr val="accent5">
                    <a:lumMod val="75000"/>
                  </a:schemeClr>
                </a:solidFill>
              </a:rPr>
              <a:t>Тиахонако</a:t>
            </a:r>
            <a:r>
              <a:rPr lang="ru-RU" sz="1400" dirty="0">
                <a:solidFill>
                  <a:schemeClr val="accent5">
                    <a:lumMod val="75000"/>
                  </a:schemeClr>
                </a:solidFill>
              </a:rPr>
              <a:t> (Боливия), Лхасы (Тибет). </a:t>
            </a:r>
          </a:p>
          <a:p>
            <a:pPr indent="450000" algn="just"/>
            <a:r>
              <a:rPr lang="ru-RU" sz="1400" dirty="0">
                <a:solidFill>
                  <a:schemeClr val="accent5">
                    <a:lumMod val="75000"/>
                  </a:schemeClr>
                </a:solidFill>
              </a:rPr>
              <a:t>За 70 долларов главные герои романа Пауло и Карла совершают полное опасных приключений путешествие по новой "тропе хиппи" из Амстердама (Голландия) в Катманду (Непал). Что влекло этих смелых, молодых людей в дальние дали? О чем мечтало это племя без вождя? Почему так стремились вырваться из родного гнезда, сообщая родителям: "Дорогой папа, я знаю, ты хочешь, чтобы я получила диплом, но это можно будет сделать когда угодно, а сейчас мне необходим опыт". </a:t>
            </a:r>
          </a:p>
          <a:p>
            <a:pPr indent="450000" algn="just"/>
            <a:r>
              <a:rPr lang="ru-RU" sz="1400" dirty="0">
                <a:solidFill>
                  <a:schemeClr val="accent5">
                    <a:lumMod val="75000"/>
                  </a:schemeClr>
                </a:solidFill>
              </a:rPr>
              <a:t>Едем с ними за мечтой! Искать радость, свойственную детям, посетить то место, где ты почувствуешь, что счастлив, что все возможно и сердце твое полно любовью</a:t>
            </a:r>
            <a:r>
              <a:rPr lang="ru-RU" sz="1400" dirty="0" smtClean="0">
                <a:solidFill>
                  <a:schemeClr val="accent5">
                    <a:lumMod val="75000"/>
                  </a:schemeClr>
                </a:solidFill>
              </a:rPr>
              <a:t>!</a:t>
            </a:r>
            <a:endParaRPr lang="ru-RU" sz="1400" dirty="0">
              <a:solidFill>
                <a:schemeClr val="accent5">
                  <a:lumMod val="75000"/>
                </a:schemeClr>
              </a:solidFill>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97" y="1115606"/>
            <a:ext cx="3007163" cy="4728077"/>
          </a:xfrm>
          <a:prstGeom prst="rect">
            <a:avLst/>
          </a:prstGeom>
          <a:ln>
            <a:noFill/>
          </a:ln>
          <a:effectLst>
            <a:softEdge rad="112500"/>
          </a:effectLst>
        </p:spPr>
      </p:pic>
    </p:spTree>
    <p:extLst>
      <p:ext uri="{BB962C8B-B14F-4D97-AF65-F5344CB8AC3E}">
        <p14:creationId xmlns:p14="http://schemas.microsoft.com/office/powerpoint/2010/main" val="13990074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6" name="Прямоугольник 5"/>
          <p:cNvSpPr/>
          <p:nvPr/>
        </p:nvSpPr>
        <p:spPr>
          <a:xfrm>
            <a:off x="3140760" y="679128"/>
            <a:ext cx="3427011" cy="4493538"/>
          </a:xfrm>
          <a:prstGeom prst="rect">
            <a:avLst/>
          </a:prstGeom>
        </p:spPr>
        <p:txBody>
          <a:bodyPr wrap="square">
            <a:spAutoFit/>
          </a:bodyPr>
          <a:lstStyle/>
          <a:p>
            <a:pPr algn="ctr"/>
            <a:endParaRPr lang="ru-RU" u="sng" dirty="0" smtClean="0"/>
          </a:p>
          <a:p>
            <a:pPr algn="ctr"/>
            <a:endParaRPr lang="ru-RU" u="sng" dirty="0"/>
          </a:p>
          <a:p>
            <a:pPr algn="ctr"/>
            <a:endParaRPr lang="ru-RU" u="sng" dirty="0" smtClean="0"/>
          </a:p>
          <a:p>
            <a:pPr algn="ctr"/>
            <a:endParaRPr lang="ru-RU" u="sng" dirty="0"/>
          </a:p>
          <a:p>
            <a:pPr algn="ctr"/>
            <a:r>
              <a:rPr lang="ru-RU" u="sng" dirty="0" smtClean="0"/>
              <a:t>Аксёнов В. «Вне сезона»</a:t>
            </a:r>
          </a:p>
          <a:p>
            <a:pPr algn="just"/>
            <a:endParaRPr lang="ru-RU" sz="1400" dirty="0" smtClean="0"/>
          </a:p>
          <a:p>
            <a:pPr indent="450000" algn="just"/>
            <a:r>
              <a:rPr lang="ru-RU" sz="1400" dirty="0">
                <a:solidFill>
                  <a:schemeClr val="accent5">
                    <a:lumMod val="75000"/>
                  </a:schemeClr>
                </a:solidFill>
              </a:rPr>
              <a:t>Рассказы Василия Аксенова всеми любимы. Кто не помнит его тонкий, заражающий оптимистическим приятием жизни рассказ "Жаль, что вас не было с нами", название которого прочно вошло в обиход? Кому не хочется перечитать "Мечту таксиста" или "Счастье на берегу загрязненного океана"? А тех, кто еще не успел полюбить, ждет замечательная встреча с короткой прозой одного из лучших писателей "оттепели".</a:t>
            </a:r>
          </a:p>
          <a:p>
            <a:pPr indent="450000" algn="just"/>
            <a:endParaRPr lang="ru-RU" sz="1400" dirty="0">
              <a:solidFill>
                <a:schemeClr val="accent5">
                  <a:lumMod val="75000"/>
                </a:schemeClr>
              </a:solidFill>
            </a:endParaRPr>
          </a:p>
          <a:p>
            <a:pPr indent="450000" algn="just"/>
            <a:endParaRPr lang="ru-RU" sz="1400" dirty="0">
              <a:solidFill>
                <a:schemeClr val="accent5">
                  <a:lumMod val="75000"/>
                </a:schemeClr>
              </a:solidFill>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672" y="1351420"/>
            <a:ext cx="3016088" cy="4773462"/>
          </a:xfrm>
          <a:prstGeom prst="rect">
            <a:avLst/>
          </a:prstGeom>
          <a:ln>
            <a:noFill/>
          </a:ln>
          <a:effectLst>
            <a:softEdge rad="112500"/>
          </a:effectLst>
        </p:spPr>
      </p:pic>
    </p:spTree>
    <p:extLst>
      <p:ext uri="{BB962C8B-B14F-4D97-AF65-F5344CB8AC3E}">
        <p14:creationId xmlns:p14="http://schemas.microsoft.com/office/powerpoint/2010/main" val="6630232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7464"/>
            <a:ext cx="6858000" cy="9231464"/>
          </a:xfrm>
          <a:prstGeom prst="rect">
            <a:avLst/>
          </a:prstGeom>
        </p:spPr>
      </p:pic>
      <p:sp>
        <p:nvSpPr>
          <p:cNvPr id="6" name="Прямоугольник 5"/>
          <p:cNvSpPr/>
          <p:nvPr/>
        </p:nvSpPr>
        <p:spPr>
          <a:xfrm>
            <a:off x="3140760" y="679128"/>
            <a:ext cx="3427011" cy="5786199"/>
          </a:xfrm>
          <a:prstGeom prst="rect">
            <a:avLst/>
          </a:prstGeom>
        </p:spPr>
        <p:txBody>
          <a:bodyPr wrap="square">
            <a:spAutoFit/>
          </a:bodyPr>
          <a:lstStyle/>
          <a:p>
            <a:pPr algn="ctr"/>
            <a:endParaRPr lang="ru-RU" u="sng" dirty="0" smtClean="0"/>
          </a:p>
          <a:p>
            <a:pPr algn="ctr"/>
            <a:endParaRPr lang="ru-RU" u="sng" dirty="0"/>
          </a:p>
          <a:p>
            <a:pPr algn="ctr"/>
            <a:endParaRPr lang="ru-RU" u="sng" dirty="0" smtClean="0"/>
          </a:p>
          <a:p>
            <a:pPr algn="ctr"/>
            <a:endParaRPr lang="ru-RU" u="sng" dirty="0"/>
          </a:p>
          <a:p>
            <a:pPr algn="ctr"/>
            <a:r>
              <a:rPr lang="ru-RU" u="sng" dirty="0" smtClean="0"/>
              <a:t>Зверев </a:t>
            </a:r>
            <a:r>
              <a:rPr lang="ru-RU" u="sng" dirty="0"/>
              <a:t>С</a:t>
            </a:r>
            <a:r>
              <a:rPr lang="ru-RU" u="sng" dirty="0" smtClean="0"/>
              <a:t>. «Лобовая атака»</a:t>
            </a:r>
          </a:p>
          <a:p>
            <a:pPr algn="just"/>
            <a:endParaRPr lang="ru-RU" sz="1400" dirty="0" smtClean="0"/>
          </a:p>
          <a:p>
            <a:pPr indent="450000" algn="just"/>
            <a:r>
              <a:rPr lang="ru-RU" sz="1400" dirty="0">
                <a:solidFill>
                  <a:schemeClr val="accent5">
                    <a:lumMod val="75000"/>
                  </a:schemeClr>
                </a:solidFill>
              </a:rPr>
              <a:t>1941 год. Во время жестоких боев на смоленском направлении экипаж танка Т-34 младшего лейтенанта Алексея Соколова попадает в плен. Искореженную машину немцы отгоняют на ремонтный завод, а самих танкистов определяют в специальный лагерь, где им предстоит дожидаться своей участи. Но фашисты не торопятся их казнить. Соколов узнает, что немецкое командование в целях пропаганды готовится снять постановочный фильм о танковом поединке русских и немецких экипажей, в котором наглядно победят германские асы. Лейтенант понимает, что этот "бой" будет для пленных танкистов последним. Он решает использовать подвернувшийся шанс, чтобы вырваться на свободу…</a:t>
            </a:r>
          </a:p>
          <a:p>
            <a:pPr indent="450000" algn="just"/>
            <a:endParaRPr lang="ru-RU" sz="1400" dirty="0">
              <a:solidFill>
                <a:schemeClr val="accent5">
                  <a:lumMod val="75000"/>
                </a:schemeClr>
              </a:solidFill>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897" y="1927926"/>
            <a:ext cx="2872123" cy="4253418"/>
          </a:xfrm>
          <a:prstGeom prst="rect">
            <a:avLst/>
          </a:prstGeom>
          <a:ln>
            <a:noFill/>
          </a:ln>
          <a:effectLst>
            <a:softEdge rad="112500"/>
          </a:effectLst>
        </p:spPr>
      </p:pic>
    </p:spTree>
    <p:extLst>
      <p:ext uri="{BB962C8B-B14F-4D97-AF65-F5344CB8AC3E}">
        <p14:creationId xmlns:p14="http://schemas.microsoft.com/office/powerpoint/2010/main" val="30379418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7464"/>
            <a:ext cx="6858000" cy="9231464"/>
          </a:xfrm>
          <a:prstGeom prst="rect">
            <a:avLst/>
          </a:prstGeom>
        </p:spPr>
      </p:pic>
      <p:sp>
        <p:nvSpPr>
          <p:cNvPr id="6" name="Прямоугольник 5"/>
          <p:cNvSpPr/>
          <p:nvPr/>
        </p:nvSpPr>
        <p:spPr>
          <a:xfrm>
            <a:off x="3140760" y="679128"/>
            <a:ext cx="3427011" cy="6463308"/>
          </a:xfrm>
          <a:prstGeom prst="rect">
            <a:avLst/>
          </a:prstGeom>
        </p:spPr>
        <p:txBody>
          <a:bodyPr wrap="square">
            <a:spAutoFit/>
          </a:bodyPr>
          <a:lstStyle/>
          <a:p>
            <a:pPr algn="ctr"/>
            <a:endParaRPr lang="ru-RU" u="sng" dirty="0" smtClean="0"/>
          </a:p>
          <a:p>
            <a:pPr algn="ctr"/>
            <a:r>
              <a:rPr lang="ru-RU" u="sng" dirty="0" err="1" smtClean="0"/>
              <a:t>Максютов</a:t>
            </a:r>
            <a:r>
              <a:rPr lang="ru-RU" u="sng" dirty="0" smtClean="0"/>
              <a:t> Т. «Атака мертвецов»</a:t>
            </a:r>
          </a:p>
          <a:p>
            <a:pPr algn="just"/>
            <a:endParaRPr lang="ru-RU" sz="1400" dirty="0" smtClean="0"/>
          </a:p>
          <a:p>
            <a:pPr indent="450000" algn="just"/>
            <a:r>
              <a:rPr lang="ru-RU" sz="1400" dirty="0">
                <a:solidFill>
                  <a:schemeClr val="accent5">
                    <a:lumMod val="75000"/>
                  </a:schemeClr>
                </a:solidFill>
              </a:rPr>
              <a:t>Познавательно. Интересно. Важно. Роман, написанный современным офицером о времени становления русской технической мысли, о неизвестных гениях нашего Отечества. </a:t>
            </a:r>
          </a:p>
          <a:p>
            <a:pPr indent="450000" algn="just"/>
            <a:r>
              <a:rPr lang="ru-RU" sz="1400" dirty="0">
                <a:solidFill>
                  <a:schemeClr val="accent5">
                    <a:lumMod val="75000"/>
                  </a:schemeClr>
                </a:solidFill>
              </a:rPr>
              <a:t>Еще в гимназии Коля </a:t>
            </a:r>
            <a:r>
              <a:rPr lang="ru-RU" sz="1400" dirty="0" err="1">
                <a:solidFill>
                  <a:schemeClr val="accent5">
                    <a:lumMod val="75000"/>
                  </a:schemeClr>
                </a:solidFill>
              </a:rPr>
              <a:t>Ярилов</a:t>
            </a:r>
            <a:r>
              <a:rPr lang="ru-RU" sz="1400" dirty="0">
                <a:solidFill>
                  <a:schemeClr val="accent5">
                    <a:lumMod val="75000"/>
                  </a:schemeClr>
                </a:solidFill>
              </a:rPr>
              <a:t> мечтал стать героем войны как его отец. Вместо этого он был вынужден постигать за партой скучные точные науки. Юноша и представить себе не мог, что именно эти навыки сделают его знаменитым… Страну тем временем сотрясают катаклизмы: революция, реформы, Первая мировая война. Подающий надежды приват-доцент </a:t>
            </a:r>
            <a:r>
              <a:rPr lang="ru-RU" sz="1400" dirty="0" err="1">
                <a:solidFill>
                  <a:schemeClr val="accent5">
                    <a:lumMod val="75000"/>
                  </a:schemeClr>
                </a:solidFill>
              </a:rPr>
              <a:t>Ярилов</a:t>
            </a:r>
            <a:r>
              <a:rPr lang="ru-RU" sz="1400" dirty="0">
                <a:solidFill>
                  <a:schemeClr val="accent5">
                    <a:lumMod val="75000"/>
                  </a:schemeClr>
                </a:solidFill>
              </a:rPr>
              <a:t> сдает экзамены на офицерский чин и в июле 1915 г. направляется в крепость </a:t>
            </a:r>
            <a:r>
              <a:rPr lang="ru-RU" sz="1400" dirty="0" err="1">
                <a:solidFill>
                  <a:schemeClr val="accent5">
                    <a:lumMod val="75000"/>
                  </a:schemeClr>
                </a:solidFill>
              </a:rPr>
              <a:t>Осовец</a:t>
            </a:r>
            <a:r>
              <a:rPr lang="ru-RU" sz="1400" dirty="0">
                <a:solidFill>
                  <a:schemeClr val="accent5">
                    <a:lumMod val="75000"/>
                  </a:schemeClr>
                </a:solidFill>
              </a:rPr>
              <a:t>, осажденную немцами. Здесь как нигде пригодились уникальные способности молодого инженера. А то, что пережил Николай в газовом аду последней контратаки защитников крепости, навсегда определило его дальнейшую судьбу…</a:t>
            </a:r>
          </a:p>
          <a:p>
            <a:pPr indent="450000" algn="just"/>
            <a:endParaRPr lang="ru-RU" sz="1400" dirty="0">
              <a:solidFill>
                <a:schemeClr val="accent5">
                  <a:lumMod val="75000"/>
                </a:schemeClr>
              </a:solidFill>
            </a:endParaRPr>
          </a:p>
          <a:p>
            <a:pPr indent="450000" algn="just"/>
            <a:endParaRPr lang="ru-RU" sz="1400" dirty="0">
              <a:solidFill>
                <a:schemeClr val="accent5">
                  <a:lumMod val="75000"/>
                </a:schemeClr>
              </a:solidFill>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892" y="1319918"/>
            <a:ext cx="2930076" cy="4735002"/>
          </a:xfrm>
          <a:prstGeom prst="rect">
            <a:avLst/>
          </a:prstGeom>
          <a:ln>
            <a:noFill/>
          </a:ln>
          <a:effectLst>
            <a:softEdge rad="112500"/>
          </a:effectLst>
        </p:spPr>
      </p:pic>
    </p:spTree>
    <p:extLst>
      <p:ext uri="{BB962C8B-B14F-4D97-AF65-F5344CB8AC3E}">
        <p14:creationId xmlns:p14="http://schemas.microsoft.com/office/powerpoint/2010/main" val="3599860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5" name="TextBox 4"/>
          <p:cNvSpPr txBox="1"/>
          <p:nvPr/>
        </p:nvSpPr>
        <p:spPr>
          <a:xfrm>
            <a:off x="516834" y="906449"/>
            <a:ext cx="1200647" cy="830997"/>
          </a:xfrm>
          <a:prstGeom prst="rect">
            <a:avLst/>
          </a:prstGeom>
          <a:noFill/>
        </p:spPr>
        <p:txBody>
          <a:bodyPr wrap="square" rtlCol="0">
            <a:spAutoFit/>
          </a:bodyPr>
          <a:lstStyle/>
          <a:p>
            <a:r>
              <a:rPr lang="ru-RU" sz="4800" dirty="0" smtClean="0">
                <a:solidFill>
                  <a:srgbClr val="0070C0"/>
                </a:solidFill>
              </a:rPr>
              <a:t>12+</a:t>
            </a:r>
            <a:endParaRPr lang="ru-RU" sz="4800" dirty="0">
              <a:solidFill>
                <a:srgbClr val="0070C0"/>
              </a:solidFill>
            </a:endParaRPr>
          </a:p>
        </p:txBody>
      </p:sp>
      <p:sp>
        <p:nvSpPr>
          <p:cNvPr id="10" name="TextBox 9"/>
          <p:cNvSpPr txBox="1"/>
          <p:nvPr/>
        </p:nvSpPr>
        <p:spPr>
          <a:xfrm>
            <a:off x="516835" y="4109495"/>
            <a:ext cx="5689698" cy="3877985"/>
          </a:xfrm>
          <a:prstGeom prst="rect">
            <a:avLst/>
          </a:prstGeom>
          <a:noFill/>
        </p:spPr>
        <p:txBody>
          <a:bodyPr wrap="square" rtlCol="0">
            <a:spAutoFit/>
          </a:bodyPr>
          <a:lstStyle/>
          <a:p>
            <a:pPr algn="ctr"/>
            <a:r>
              <a:rPr lang="ru-RU" u="sng" dirty="0" err="1" smtClean="0">
                <a:solidFill>
                  <a:srgbClr val="C00000"/>
                </a:solidFill>
                <a:latin typeface="Bookman Old Style" panose="02050604050505020204" pitchFamily="18" charset="0"/>
              </a:rPr>
              <a:t>Гейман</a:t>
            </a:r>
            <a:r>
              <a:rPr lang="ru-RU" u="sng" dirty="0" smtClean="0">
                <a:solidFill>
                  <a:srgbClr val="C00000"/>
                </a:solidFill>
                <a:latin typeface="Bookman Old Style" panose="02050604050505020204" pitchFamily="18" charset="0"/>
              </a:rPr>
              <a:t> Н. «</a:t>
            </a:r>
            <a:r>
              <a:rPr lang="ru-RU" u="sng" dirty="0" err="1" smtClean="0">
                <a:solidFill>
                  <a:srgbClr val="C00000"/>
                </a:solidFill>
                <a:latin typeface="Bookman Old Style" panose="02050604050505020204" pitchFamily="18" charset="0"/>
              </a:rPr>
              <a:t>Коралина</a:t>
            </a:r>
            <a:r>
              <a:rPr lang="ru-RU" u="sng" dirty="0" smtClean="0">
                <a:solidFill>
                  <a:srgbClr val="C00000"/>
                </a:solidFill>
                <a:latin typeface="Bookman Old Style" panose="02050604050505020204" pitchFamily="18" charset="0"/>
              </a:rPr>
              <a:t>»</a:t>
            </a:r>
          </a:p>
          <a:p>
            <a:pPr algn="just"/>
            <a:endParaRPr lang="ru-RU" sz="1200" dirty="0" smtClean="0">
              <a:solidFill>
                <a:schemeClr val="accent5">
                  <a:lumMod val="75000"/>
                </a:schemeClr>
              </a:solidFill>
              <a:latin typeface="Bookman Old Style" panose="02050604050505020204" pitchFamily="18" charset="0"/>
            </a:endParaRPr>
          </a:p>
          <a:p>
            <a:pPr indent="450000" algn="just"/>
            <a:r>
              <a:rPr lang="ru-RU" sz="1200" dirty="0">
                <a:solidFill>
                  <a:schemeClr val="accent1">
                    <a:lumMod val="75000"/>
                  </a:schemeClr>
                </a:solidFill>
                <a:latin typeface="Bookman Old Style" panose="02050604050505020204" pitchFamily="18" charset="0"/>
              </a:rPr>
              <a:t>Что делать, если ты переехала в новый дом, до школы еще целая неделя, на улице дождь и туман, а родители вечно заняты? Разумеется, исследовать! Так юная </a:t>
            </a:r>
            <a:r>
              <a:rPr lang="ru-RU" sz="1200" dirty="0" err="1">
                <a:solidFill>
                  <a:schemeClr val="accent1">
                    <a:lumMod val="75000"/>
                  </a:schemeClr>
                </a:solidFill>
                <a:latin typeface="Bookman Old Style" panose="02050604050505020204" pitchFamily="18" charset="0"/>
              </a:rPr>
              <a:t>Коралина</a:t>
            </a:r>
            <a:r>
              <a:rPr lang="ru-RU" sz="1200" dirty="0">
                <a:solidFill>
                  <a:schemeClr val="accent1">
                    <a:lumMod val="75000"/>
                  </a:schemeClr>
                </a:solidFill>
                <a:latin typeface="Bookman Old Style" panose="02050604050505020204" pitchFamily="18" charset="0"/>
              </a:rPr>
              <a:t> знакомится с весьма странными соседями и в высшей степени независимым черным котом, а потом обнаруживает запертую дверь, ведущую в… никуда? Как бы не так! За этой дверью - целый мир! Мир, в котором все точно так же - и совершенно по-другому. Мир, в котором тебя ждут вкусная еда и красивая одежда, но главное - другие мама и папа: точно такие же, но более внимательные и заботливые. Только кожа их тонка и бела, как бумага. Только пальцы их чересчур длинные и нервные, а вместо глаз у них - круглые пуговицы. Только слишком уж жутко от одной мысли остаться с ними навсегда…</a:t>
            </a:r>
          </a:p>
          <a:p>
            <a:pPr indent="450000" algn="just"/>
            <a:endParaRPr lang="ru-RU" sz="1200" dirty="0">
              <a:solidFill>
                <a:schemeClr val="accent6">
                  <a:lumMod val="75000"/>
                </a:schemeClr>
              </a:solidFill>
              <a:latin typeface="Bookman Old Style" panose="02050604050505020204" pitchFamily="18" charset="0"/>
            </a:endParaRPr>
          </a:p>
          <a:p>
            <a:pPr indent="450000" algn="just"/>
            <a:endParaRPr lang="ru-RU" sz="1200" dirty="0" smtClean="0">
              <a:solidFill>
                <a:srgbClr val="C00000"/>
              </a:solidFill>
              <a:latin typeface="Bookman Old Style" panose="02050604050505020204" pitchFamily="18" charset="0"/>
            </a:endParaRPr>
          </a:p>
          <a:p>
            <a:pPr indent="450000" algn="just"/>
            <a:endParaRPr lang="ru-RU" sz="1200" dirty="0">
              <a:solidFill>
                <a:srgbClr val="C00000"/>
              </a:solidFill>
              <a:latin typeface="Bookman Old Style" panose="02050604050505020204" pitchFamily="18" charset="0"/>
            </a:endParaRPr>
          </a:p>
          <a:p>
            <a:pPr indent="450000" algn="just"/>
            <a:r>
              <a:rPr lang="ru-RU" sz="1200" dirty="0" smtClean="0">
                <a:solidFill>
                  <a:srgbClr val="C00000"/>
                </a:solidFill>
                <a:latin typeface="Bookman Old Style" panose="02050604050505020204" pitchFamily="18" charset="0"/>
              </a:rPr>
              <a:t>                       </a:t>
            </a:r>
          </a:p>
          <a:p>
            <a:pPr indent="450000" algn="just"/>
            <a:r>
              <a:rPr lang="ru-RU" sz="1200" dirty="0">
                <a:solidFill>
                  <a:srgbClr val="C00000"/>
                </a:solidFill>
                <a:latin typeface="Bookman Old Style" panose="02050604050505020204" pitchFamily="18" charset="0"/>
              </a:rPr>
              <a:t> </a:t>
            </a:r>
            <a:r>
              <a:rPr lang="ru-RU" sz="1200" dirty="0" smtClean="0">
                <a:solidFill>
                  <a:srgbClr val="C00000"/>
                </a:solidFill>
                <a:latin typeface="Bookman Old Style" panose="02050604050505020204" pitchFamily="18" charset="0"/>
              </a:rPr>
              <a:t>                           </a:t>
            </a:r>
            <a:r>
              <a:rPr lang="ru-RU" sz="1200" dirty="0" smtClean="0">
                <a:solidFill>
                  <a:srgbClr val="C00000"/>
                </a:solidFill>
                <a:latin typeface="Bookman Old Style" panose="02050604050505020204" pitchFamily="18" charset="0"/>
              </a:rPr>
              <a:t> </a:t>
            </a:r>
          </a:p>
          <a:p>
            <a:pPr indent="450000" algn="just"/>
            <a:r>
              <a:rPr lang="ru-RU" sz="1200" dirty="0">
                <a:solidFill>
                  <a:srgbClr val="C00000"/>
                </a:solidFill>
                <a:latin typeface="Bookman Old Style" panose="02050604050505020204" pitchFamily="18" charset="0"/>
              </a:rPr>
              <a:t> </a:t>
            </a:r>
            <a:r>
              <a:rPr lang="ru-RU" sz="1200" dirty="0" smtClean="0">
                <a:solidFill>
                  <a:srgbClr val="C00000"/>
                </a:solidFill>
                <a:latin typeface="Bookman Old Style" panose="02050604050505020204" pitchFamily="18" charset="0"/>
              </a:rPr>
              <a:t>                                </a:t>
            </a:r>
            <a:r>
              <a:rPr lang="ru-RU" sz="1200" dirty="0" smtClean="0">
                <a:solidFill>
                  <a:srgbClr val="C00000"/>
                </a:solidFill>
                <a:latin typeface="Bookman Old Style" panose="02050604050505020204" pitchFamily="18" charset="0"/>
              </a:rPr>
              <a:t>Для </a:t>
            </a:r>
            <a:r>
              <a:rPr lang="ru-RU" sz="1200" dirty="0">
                <a:solidFill>
                  <a:srgbClr val="C00000"/>
                </a:solidFill>
                <a:latin typeface="Bookman Old Style" panose="02050604050505020204" pitchFamily="18" charset="0"/>
              </a:rPr>
              <a:t>среднего школьного </a:t>
            </a:r>
            <a:r>
              <a:rPr lang="ru-RU" sz="1200" dirty="0" smtClean="0">
                <a:solidFill>
                  <a:srgbClr val="C00000"/>
                </a:solidFill>
                <a:latin typeface="Bookman Old Style" panose="02050604050505020204" pitchFamily="18" charset="0"/>
              </a:rPr>
              <a:t>возраста.</a:t>
            </a:r>
            <a:endParaRPr lang="ru-RU" sz="1200" dirty="0">
              <a:solidFill>
                <a:srgbClr val="C00000"/>
              </a:solidFill>
              <a:latin typeface="Bookman Old Style" panose="02050604050505020204" pitchFamily="18" charset="0"/>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4661" y="280837"/>
            <a:ext cx="3498574" cy="369336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262471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51"/>
            <a:ext cx="6857999" cy="10074302"/>
          </a:xfrm>
          <a:prstGeom prst="rect">
            <a:avLst/>
          </a:prstGeom>
        </p:spPr>
      </p:pic>
      <p:sp>
        <p:nvSpPr>
          <p:cNvPr id="5" name="TextBox 4"/>
          <p:cNvSpPr txBox="1"/>
          <p:nvPr/>
        </p:nvSpPr>
        <p:spPr>
          <a:xfrm>
            <a:off x="564543" y="1319428"/>
            <a:ext cx="933032" cy="923330"/>
          </a:xfrm>
          <a:prstGeom prst="rect">
            <a:avLst/>
          </a:prstGeom>
          <a:noFill/>
        </p:spPr>
        <p:txBody>
          <a:bodyPr wrap="square" rtlCol="0">
            <a:spAutoFit/>
          </a:bodyPr>
          <a:lstStyle/>
          <a:p>
            <a:r>
              <a:rPr lang="ru-RU" sz="5400" dirty="0" smtClean="0">
                <a:solidFill>
                  <a:srgbClr val="0070C0"/>
                </a:solidFill>
              </a:rPr>
              <a:t>0+</a:t>
            </a:r>
            <a:endParaRPr lang="ru-RU" sz="5400" dirty="0">
              <a:solidFill>
                <a:srgbClr val="0070C0"/>
              </a:solidFill>
            </a:endParaRPr>
          </a:p>
        </p:txBody>
      </p:sp>
      <p:sp>
        <p:nvSpPr>
          <p:cNvPr id="10" name="TextBox 9"/>
          <p:cNvSpPr txBox="1"/>
          <p:nvPr/>
        </p:nvSpPr>
        <p:spPr>
          <a:xfrm>
            <a:off x="564544" y="5029200"/>
            <a:ext cx="5526154" cy="3693319"/>
          </a:xfrm>
          <a:prstGeom prst="rect">
            <a:avLst/>
          </a:prstGeom>
          <a:noFill/>
        </p:spPr>
        <p:txBody>
          <a:bodyPr wrap="square" rtlCol="0">
            <a:spAutoFit/>
          </a:bodyPr>
          <a:lstStyle/>
          <a:p>
            <a:pPr algn="ctr"/>
            <a:endParaRPr lang="ru-RU" u="sng" dirty="0" smtClean="0">
              <a:solidFill>
                <a:srgbClr val="FF0000"/>
              </a:solidFill>
              <a:latin typeface="Bookman Old Style" panose="02050604050505020204" pitchFamily="18" charset="0"/>
            </a:endParaRPr>
          </a:p>
          <a:p>
            <a:pPr algn="ctr"/>
            <a:r>
              <a:rPr lang="ru-RU" u="sng" dirty="0" smtClean="0">
                <a:solidFill>
                  <a:srgbClr val="FF0000"/>
                </a:solidFill>
                <a:latin typeface="Bookman Old Style" panose="02050604050505020204" pitchFamily="18" charset="0"/>
              </a:rPr>
              <a:t>«</a:t>
            </a:r>
            <a:r>
              <a:rPr lang="ru-RU" u="sng" dirty="0" smtClean="0">
                <a:solidFill>
                  <a:srgbClr val="FF0000"/>
                </a:solidFill>
                <a:latin typeface="Bookman Old Style" panose="02050604050505020204" pitchFamily="18" charset="0"/>
              </a:rPr>
              <a:t>Сказки маленькой принцессы»</a:t>
            </a:r>
          </a:p>
          <a:p>
            <a:pPr algn="just"/>
            <a:endParaRPr lang="ru-RU" sz="1200" dirty="0" smtClean="0">
              <a:solidFill>
                <a:schemeClr val="accent6"/>
              </a:solidFill>
              <a:latin typeface="Bookman Old Style" panose="02050604050505020204" pitchFamily="18" charset="0"/>
            </a:endParaRPr>
          </a:p>
          <a:p>
            <a:pPr algn="just"/>
            <a:r>
              <a:rPr lang="ru-RU" sz="1200" dirty="0" smtClean="0">
                <a:solidFill>
                  <a:schemeClr val="accent6"/>
                </a:solidFill>
                <a:latin typeface="Bookman Old Style" panose="02050604050505020204" pitchFamily="18" charset="0"/>
              </a:rPr>
              <a:t>Маленькие </a:t>
            </a:r>
            <a:r>
              <a:rPr lang="ru-RU" sz="1200" dirty="0">
                <a:solidFill>
                  <a:schemeClr val="accent6"/>
                </a:solidFill>
                <a:latin typeface="Bookman Old Style" panose="02050604050505020204" pitchFamily="18" charset="0"/>
              </a:rPr>
              <a:t>принцессы, эта книга - для вас! </a:t>
            </a:r>
            <a:endParaRPr lang="ru-RU" sz="1200" dirty="0" smtClean="0">
              <a:solidFill>
                <a:schemeClr val="accent6"/>
              </a:solidFill>
              <a:latin typeface="Bookman Old Style" panose="02050604050505020204" pitchFamily="18" charset="0"/>
            </a:endParaRPr>
          </a:p>
          <a:p>
            <a:pPr indent="450000" algn="just"/>
            <a:endParaRPr lang="ru-RU" sz="1200" dirty="0" smtClean="0">
              <a:solidFill>
                <a:schemeClr val="accent6"/>
              </a:solidFill>
              <a:latin typeface="Bookman Old Style" panose="02050604050505020204" pitchFamily="18" charset="0"/>
            </a:endParaRPr>
          </a:p>
          <a:p>
            <a:pPr indent="450000" algn="just"/>
            <a:r>
              <a:rPr lang="ru-RU" sz="1200" dirty="0" smtClean="0">
                <a:solidFill>
                  <a:schemeClr val="accent5">
                    <a:lumMod val="75000"/>
                  </a:schemeClr>
                </a:solidFill>
                <a:latin typeface="Bookman Old Style" panose="02050604050505020204" pitchFamily="18" charset="0"/>
              </a:rPr>
              <a:t>Перед </a:t>
            </a:r>
            <a:r>
              <a:rPr lang="ru-RU" sz="1200" dirty="0">
                <a:solidFill>
                  <a:schemeClr val="accent5">
                    <a:lumMod val="75000"/>
                  </a:schemeClr>
                </a:solidFill>
                <a:latin typeface="Bookman Old Style" panose="02050604050505020204" pitchFamily="18" charset="0"/>
              </a:rPr>
              <a:t>вами замечательный сборник </a:t>
            </a:r>
            <a:r>
              <a:rPr lang="ru-RU" sz="1200" dirty="0" smtClean="0">
                <a:solidFill>
                  <a:schemeClr val="accent5">
                    <a:lumMod val="75000"/>
                  </a:schemeClr>
                </a:solidFill>
                <a:latin typeface="Bookman Old Style" panose="02050604050505020204" pitchFamily="18" charset="0"/>
              </a:rPr>
              <a:t>сказок о принцессах </a:t>
            </a:r>
            <a:r>
              <a:rPr lang="ru-RU" sz="1200" dirty="0">
                <a:solidFill>
                  <a:schemeClr val="accent5">
                    <a:lumMod val="75000"/>
                  </a:schemeClr>
                </a:solidFill>
                <a:latin typeface="Bookman Old Style" panose="02050604050505020204" pitchFamily="18" charset="0"/>
              </a:rPr>
              <a:t>с </a:t>
            </a:r>
            <a:r>
              <a:rPr lang="ru-RU" sz="1200" dirty="0" smtClean="0">
                <a:solidFill>
                  <a:schemeClr val="accent5">
                    <a:lumMod val="75000"/>
                  </a:schemeClr>
                </a:solidFill>
                <a:latin typeface="Bookman Old Style" panose="02050604050505020204" pitchFamily="18" charset="0"/>
              </a:rPr>
              <a:t>прекрасными, красочными иллюстрациями, благодаря которым героини оживают на страницах. Каждая </a:t>
            </a:r>
            <a:r>
              <a:rPr lang="ru-RU" sz="1200" dirty="0">
                <a:solidFill>
                  <a:schemeClr val="accent5">
                    <a:lumMod val="75000"/>
                  </a:schemeClr>
                </a:solidFill>
                <a:latin typeface="Bookman Old Style" panose="02050604050505020204" pitchFamily="18" charset="0"/>
              </a:rPr>
              <a:t>встреча со сказкой не только доставляет радость, но и приносит огромную пользу</a:t>
            </a:r>
            <a:r>
              <a:rPr lang="ru-RU" sz="1200" dirty="0" smtClean="0">
                <a:solidFill>
                  <a:schemeClr val="accent5">
                    <a:lumMod val="75000"/>
                  </a:schemeClr>
                </a:solidFill>
                <a:latin typeface="Bookman Old Style" panose="02050604050505020204" pitchFamily="18" charset="0"/>
              </a:rPr>
              <a:t>.</a:t>
            </a:r>
          </a:p>
          <a:p>
            <a:pPr indent="450000" algn="just"/>
            <a:r>
              <a:rPr lang="ru-RU" sz="1200" dirty="0">
                <a:solidFill>
                  <a:schemeClr val="accent5">
                    <a:lumMod val="75000"/>
                  </a:schemeClr>
                </a:solidFill>
                <a:latin typeface="Bookman Old Style" panose="02050604050505020204" pitchFamily="18" charset="0"/>
              </a:rPr>
              <a:t> В книге представлены сказки "Принцесса с золотыми волосами", "Золушка", "Принцесса Эльза", "Принцесса и солдат", "Подарки Феи", "Приключения принцессы", "Принцесса-ящерица". </a:t>
            </a:r>
            <a:endParaRPr lang="ru-RU" sz="1200" dirty="0" smtClean="0">
              <a:solidFill>
                <a:schemeClr val="accent5">
                  <a:lumMod val="75000"/>
                </a:schemeClr>
              </a:solidFill>
              <a:latin typeface="Bookman Old Style" panose="02050604050505020204" pitchFamily="18" charset="0"/>
            </a:endParaRPr>
          </a:p>
          <a:p>
            <a:pPr indent="450000" algn="just"/>
            <a:endParaRPr lang="ru-RU" sz="1200" dirty="0">
              <a:solidFill>
                <a:schemeClr val="accent5">
                  <a:lumMod val="75000"/>
                </a:schemeClr>
              </a:solidFill>
              <a:latin typeface="Bookman Old Style" panose="02050604050505020204" pitchFamily="18" charset="0"/>
            </a:endParaRPr>
          </a:p>
          <a:p>
            <a:pPr indent="450000" algn="just"/>
            <a:r>
              <a:rPr lang="ru-RU" sz="1200" dirty="0" smtClean="0">
                <a:solidFill>
                  <a:srgbClr val="FF0000"/>
                </a:solidFill>
                <a:latin typeface="Bookman Old Style" panose="02050604050505020204" pitchFamily="18" charset="0"/>
              </a:rPr>
              <a:t>                        </a:t>
            </a:r>
          </a:p>
          <a:p>
            <a:pPr indent="450000" algn="just"/>
            <a:endParaRPr lang="ru-RU" sz="1200" dirty="0">
              <a:solidFill>
                <a:srgbClr val="FF0000"/>
              </a:solidFill>
              <a:latin typeface="Bookman Old Style" panose="02050604050505020204" pitchFamily="18" charset="0"/>
            </a:endParaRPr>
          </a:p>
          <a:p>
            <a:pPr indent="450000" algn="just"/>
            <a:endParaRPr lang="ru-RU" sz="1200" dirty="0">
              <a:solidFill>
                <a:srgbClr val="FF0000"/>
              </a:solidFill>
              <a:latin typeface="Bookman Old Style" panose="02050604050505020204" pitchFamily="18" charset="0"/>
            </a:endParaRPr>
          </a:p>
          <a:p>
            <a:pPr indent="450000" algn="just"/>
            <a:r>
              <a:rPr lang="ru-RU" sz="1200" dirty="0" smtClean="0">
                <a:solidFill>
                  <a:srgbClr val="FF0000"/>
                </a:solidFill>
                <a:latin typeface="Bookman Old Style" panose="02050604050505020204" pitchFamily="18" charset="0"/>
              </a:rPr>
              <a:t>                        Открывайте </a:t>
            </a:r>
            <a:r>
              <a:rPr lang="ru-RU" sz="1200" dirty="0">
                <a:solidFill>
                  <a:srgbClr val="FF0000"/>
                </a:solidFill>
                <a:latin typeface="Bookman Old Style" panose="02050604050505020204" pitchFamily="18" charset="0"/>
              </a:rPr>
              <a:t>книгу - волшебство начинается!</a:t>
            </a:r>
            <a:endParaRPr lang="ru-RU" sz="1200" dirty="0" smtClean="0">
              <a:solidFill>
                <a:srgbClr val="FF0000"/>
              </a:solidFill>
              <a:latin typeface="Bookman Old Style" panose="02050604050505020204" pitchFamily="18" charset="0"/>
            </a:endParaRPr>
          </a:p>
          <a:p>
            <a:endParaRPr lang="ru-RU" dirty="0"/>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7238" y="-188954"/>
            <a:ext cx="4184100" cy="535474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7851102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5" name="TextBox 4"/>
          <p:cNvSpPr txBox="1"/>
          <p:nvPr/>
        </p:nvSpPr>
        <p:spPr>
          <a:xfrm>
            <a:off x="588397" y="1033670"/>
            <a:ext cx="933032" cy="923330"/>
          </a:xfrm>
          <a:prstGeom prst="rect">
            <a:avLst/>
          </a:prstGeom>
          <a:noFill/>
        </p:spPr>
        <p:txBody>
          <a:bodyPr wrap="square" rtlCol="0">
            <a:spAutoFit/>
          </a:bodyPr>
          <a:lstStyle/>
          <a:p>
            <a:r>
              <a:rPr lang="ru-RU" sz="5400" dirty="0">
                <a:solidFill>
                  <a:srgbClr val="0070C0"/>
                </a:solidFill>
              </a:rPr>
              <a:t>6</a:t>
            </a:r>
            <a:r>
              <a:rPr lang="ru-RU" sz="5400" dirty="0" smtClean="0">
                <a:solidFill>
                  <a:srgbClr val="0070C0"/>
                </a:solidFill>
              </a:rPr>
              <a:t>+</a:t>
            </a:r>
            <a:endParaRPr lang="ru-RU" sz="5400" dirty="0">
              <a:solidFill>
                <a:srgbClr val="0070C0"/>
              </a:solidFill>
            </a:endParaRPr>
          </a:p>
        </p:txBody>
      </p:sp>
      <p:sp>
        <p:nvSpPr>
          <p:cNvPr id="10" name="TextBox 9"/>
          <p:cNvSpPr txBox="1"/>
          <p:nvPr/>
        </p:nvSpPr>
        <p:spPr>
          <a:xfrm>
            <a:off x="588397" y="4786685"/>
            <a:ext cx="5653376" cy="3416320"/>
          </a:xfrm>
          <a:prstGeom prst="rect">
            <a:avLst/>
          </a:prstGeom>
          <a:noFill/>
        </p:spPr>
        <p:txBody>
          <a:bodyPr wrap="square" rtlCol="0">
            <a:spAutoFit/>
          </a:bodyPr>
          <a:lstStyle/>
          <a:p>
            <a:pPr algn="ctr"/>
            <a:endParaRPr lang="ru-RU" dirty="0" smtClean="0">
              <a:solidFill>
                <a:srgbClr val="FF0000"/>
              </a:solidFill>
              <a:latin typeface="Bookman Old Style" panose="02050604050505020204" pitchFamily="18" charset="0"/>
            </a:endParaRPr>
          </a:p>
          <a:p>
            <a:pPr algn="ctr"/>
            <a:r>
              <a:rPr lang="ru-RU" u="sng" dirty="0" smtClean="0">
                <a:solidFill>
                  <a:srgbClr val="FF0000"/>
                </a:solidFill>
                <a:latin typeface="Bookman Old Style" panose="02050604050505020204" pitchFamily="18" charset="0"/>
              </a:rPr>
              <a:t>Гаглоев Е. «Кефир, </a:t>
            </a:r>
            <a:r>
              <a:rPr lang="ru-RU" u="sng" dirty="0" err="1" smtClean="0">
                <a:solidFill>
                  <a:srgbClr val="FF0000"/>
                </a:solidFill>
                <a:latin typeface="Bookman Old Style" panose="02050604050505020204" pitchFamily="18" charset="0"/>
              </a:rPr>
              <a:t>Гаврош</a:t>
            </a:r>
            <a:r>
              <a:rPr lang="ru-RU" u="sng" dirty="0" smtClean="0">
                <a:solidFill>
                  <a:srgbClr val="FF0000"/>
                </a:solidFill>
                <a:latin typeface="Bookman Old Style" panose="02050604050505020204" pitchFamily="18" charset="0"/>
              </a:rPr>
              <a:t> и Рикошет»</a:t>
            </a:r>
          </a:p>
          <a:p>
            <a:endParaRPr lang="ru-RU" sz="1200" dirty="0" smtClean="0">
              <a:solidFill>
                <a:schemeClr val="accent5">
                  <a:lumMod val="75000"/>
                </a:schemeClr>
              </a:solidFill>
              <a:latin typeface="Bookman Old Style" panose="02050604050505020204" pitchFamily="18" charset="0"/>
            </a:endParaRPr>
          </a:p>
          <a:p>
            <a:pPr indent="450000" algn="just"/>
            <a:r>
              <a:rPr lang="ru-RU" sz="1200" dirty="0" smtClean="0">
                <a:solidFill>
                  <a:schemeClr val="accent5">
                    <a:lumMod val="75000"/>
                  </a:schemeClr>
                </a:solidFill>
                <a:latin typeface="Bookman Old Style" panose="02050604050505020204" pitchFamily="18" charset="0"/>
              </a:rPr>
              <a:t>Перед Вами захватывающие </a:t>
            </a:r>
            <a:r>
              <a:rPr lang="ru-RU" sz="1200" dirty="0">
                <a:solidFill>
                  <a:schemeClr val="accent5">
                    <a:lumMod val="75000"/>
                  </a:schemeClr>
                </a:solidFill>
                <a:latin typeface="Bookman Old Style" panose="02050604050505020204" pitchFamily="18" charset="0"/>
              </a:rPr>
              <a:t>приключения смешных и отважных енотов-инопланетян!</a:t>
            </a:r>
          </a:p>
          <a:p>
            <a:pPr indent="450000" algn="just"/>
            <a:r>
              <a:rPr lang="ru-RU" sz="1200" dirty="0">
                <a:solidFill>
                  <a:schemeClr val="accent5">
                    <a:lumMod val="75000"/>
                  </a:schemeClr>
                </a:solidFill>
                <a:latin typeface="Bookman Old Style" panose="02050604050505020204" pitchFamily="18" charset="0"/>
              </a:rPr>
              <a:t>Кефиру, </a:t>
            </a:r>
            <a:r>
              <a:rPr lang="ru-RU" sz="1200" dirty="0" err="1">
                <a:solidFill>
                  <a:schemeClr val="accent5">
                    <a:lumMod val="75000"/>
                  </a:schemeClr>
                </a:solidFill>
                <a:latin typeface="Bookman Old Style" panose="02050604050505020204" pitchFamily="18" charset="0"/>
              </a:rPr>
              <a:t>Гаврошу</a:t>
            </a:r>
            <a:r>
              <a:rPr lang="ru-RU" sz="1200" dirty="0">
                <a:solidFill>
                  <a:schemeClr val="accent5">
                    <a:lumMod val="75000"/>
                  </a:schemeClr>
                </a:solidFill>
                <a:latin typeface="Bookman Old Style" panose="02050604050505020204" pitchFamily="18" charset="0"/>
              </a:rPr>
              <a:t> и Рикошету придется сразиться с коварным космическим пиратом с планеты </a:t>
            </a:r>
            <a:r>
              <a:rPr lang="ru-RU" sz="1200" dirty="0" err="1">
                <a:solidFill>
                  <a:schemeClr val="accent5">
                    <a:lumMod val="75000"/>
                  </a:schemeClr>
                </a:solidFill>
                <a:latin typeface="Bookman Old Style" panose="02050604050505020204" pitchFamily="18" charset="0"/>
              </a:rPr>
              <a:t>Вегалоид</a:t>
            </a:r>
            <a:r>
              <a:rPr lang="ru-RU" sz="1200" dirty="0">
                <a:solidFill>
                  <a:schemeClr val="accent5">
                    <a:lumMod val="75000"/>
                  </a:schemeClr>
                </a:solidFill>
                <a:latin typeface="Bookman Old Style" panose="02050604050505020204" pitchFamily="18" charset="0"/>
              </a:rPr>
              <a:t> и его помощниками: старым китайцем </a:t>
            </a:r>
            <a:r>
              <a:rPr lang="ru-RU" sz="1200" dirty="0" err="1">
                <a:solidFill>
                  <a:schemeClr val="accent5">
                    <a:lumMod val="75000"/>
                  </a:schemeClr>
                </a:solidFill>
                <a:latin typeface="Bookman Old Style" panose="02050604050505020204" pitchFamily="18" charset="0"/>
              </a:rPr>
              <a:t>Ву</a:t>
            </a:r>
            <a:r>
              <a:rPr lang="ru-RU" sz="1200" dirty="0">
                <a:solidFill>
                  <a:schemeClr val="accent5">
                    <a:lumMod val="75000"/>
                  </a:schemeClr>
                </a:solidFill>
                <a:latin typeface="Bookman Old Style" panose="02050604050505020204" pitchFamily="18" charset="0"/>
              </a:rPr>
              <a:t> </a:t>
            </a:r>
            <a:r>
              <a:rPr lang="ru-RU" sz="1200" dirty="0" err="1">
                <a:solidFill>
                  <a:schemeClr val="accent5">
                    <a:lumMod val="75000"/>
                  </a:schemeClr>
                </a:solidFill>
                <a:latin typeface="Bookman Old Style" panose="02050604050505020204" pitchFamily="18" charset="0"/>
              </a:rPr>
              <a:t>Пинем</a:t>
            </a:r>
            <a:r>
              <a:rPr lang="ru-RU" sz="1200" dirty="0">
                <a:solidFill>
                  <a:schemeClr val="accent5">
                    <a:lumMod val="75000"/>
                  </a:schemeClr>
                </a:solidFill>
                <a:latin typeface="Bookman Old Style" panose="02050604050505020204" pitchFamily="18" charset="0"/>
              </a:rPr>
              <a:t> и бродячим котом по кличке Рыбий Глаз. Вместе с енотами расследовать загадочные кражи космических технологий будет отважный мальчик Егор.</a:t>
            </a:r>
          </a:p>
          <a:p>
            <a:pPr indent="450000" algn="just"/>
            <a:endParaRPr lang="ru-RU" sz="1200" dirty="0" smtClean="0">
              <a:solidFill>
                <a:schemeClr val="accent5">
                  <a:lumMod val="75000"/>
                </a:schemeClr>
              </a:solidFill>
              <a:latin typeface="Bookman Old Style" panose="02050604050505020204" pitchFamily="18" charset="0"/>
            </a:endParaRPr>
          </a:p>
          <a:p>
            <a:pPr indent="450000" algn="just"/>
            <a:r>
              <a:rPr lang="ru-RU" sz="1200" dirty="0" smtClean="0">
                <a:solidFill>
                  <a:schemeClr val="accent6"/>
                </a:solidFill>
                <a:latin typeface="Bookman Old Style" panose="02050604050505020204" pitchFamily="18" charset="0"/>
              </a:rPr>
              <a:t>                   </a:t>
            </a:r>
          </a:p>
          <a:p>
            <a:pPr indent="450000" algn="just"/>
            <a:endParaRPr lang="ru-RU" sz="1200" dirty="0">
              <a:solidFill>
                <a:schemeClr val="accent6"/>
              </a:solidFill>
              <a:latin typeface="Bookman Old Style" panose="02050604050505020204" pitchFamily="18" charset="0"/>
            </a:endParaRPr>
          </a:p>
          <a:p>
            <a:pPr indent="450000" algn="just"/>
            <a:r>
              <a:rPr lang="ru-RU" sz="1200" dirty="0" smtClean="0">
                <a:solidFill>
                  <a:schemeClr val="accent6"/>
                </a:solidFill>
                <a:latin typeface="Bookman Old Style" panose="02050604050505020204" pitchFamily="18" charset="0"/>
              </a:rPr>
              <a:t>                         </a:t>
            </a:r>
          </a:p>
          <a:p>
            <a:pPr indent="450000" algn="just"/>
            <a:endParaRPr lang="ru-RU" sz="1200" dirty="0">
              <a:solidFill>
                <a:schemeClr val="accent6"/>
              </a:solidFill>
              <a:latin typeface="Bookman Old Style" panose="02050604050505020204" pitchFamily="18" charset="0"/>
            </a:endParaRPr>
          </a:p>
          <a:p>
            <a:pPr indent="450000" algn="just"/>
            <a:r>
              <a:rPr lang="ru-RU" sz="1200" dirty="0" smtClean="0">
                <a:solidFill>
                  <a:schemeClr val="accent6"/>
                </a:solidFill>
                <a:latin typeface="Bookman Old Style" panose="02050604050505020204" pitchFamily="18" charset="0"/>
              </a:rPr>
              <a:t>                              Для </a:t>
            </a:r>
            <a:r>
              <a:rPr lang="ru-RU" sz="1200" dirty="0">
                <a:solidFill>
                  <a:schemeClr val="accent6"/>
                </a:solidFill>
                <a:latin typeface="Bookman Old Style" panose="02050604050505020204" pitchFamily="18" charset="0"/>
              </a:rPr>
              <a:t>младшего школьного возраста.</a:t>
            </a:r>
          </a:p>
          <a:p>
            <a:endParaRPr lang="ru-RU" sz="1200" dirty="0">
              <a:solidFill>
                <a:schemeClr val="accent6"/>
              </a:solidFill>
              <a:latin typeface="Bookman Old Style" panose="02050604050505020204" pitchFamily="18" charset="0"/>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26485">
            <a:off x="2132017" y="-550720"/>
            <a:ext cx="3922033" cy="564235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31331223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6858000" cy="9144000"/>
          </a:xfrm>
          <a:prstGeom prst="rect">
            <a:avLst/>
          </a:prstGeom>
        </p:spPr>
      </p:pic>
      <p:sp>
        <p:nvSpPr>
          <p:cNvPr id="5" name="TextBox 4"/>
          <p:cNvSpPr txBox="1"/>
          <p:nvPr/>
        </p:nvSpPr>
        <p:spPr>
          <a:xfrm>
            <a:off x="344361" y="912198"/>
            <a:ext cx="1200647" cy="830997"/>
          </a:xfrm>
          <a:prstGeom prst="rect">
            <a:avLst/>
          </a:prstGeom>
          <a:noFill/>
        </p:spPr>
        <p:txBody>
          <a:bodyPr wrap="square" rtlCol="0">
            <a:spAutoFit/>
          </a:bodyPr>
          <a:lstStyle/>
          <a:p>
            <a:r>
              <a:rPr lang="ru-RU" sz="4800" dirty="0" smtClean="0">
                <a:solidFill>
                  <a:srgbClr val="0070C0"/>
                </a:solidFill>
              </a:rPr>
              <a:t>12+</a:t>
            </a:r>
            <a:endParaRPr lang="ru-RU" sz="4800" dirty="0">
              <a:solidFill>
                <a:srgbClr val="0070C0"/>
              </a:solidFill>
            </a:endParaRPr>
          </a:p>
        </p:txBody>
      </p:sp>
      <p:sp>
        <p:nvSpPr>
          <p:cNvPr id="10" name="TextBox 9"/>
          <p:cNvSpPr txBox="1"/>
          <p:nvPr/>
        </p:nvSpPr>
        <p:spPr>
          <a:xfrm>
            <a:off x="577357" y="4657345"/>
            <a:ext cx="5703285" cy="3323987"/>
          </a:xfrm>
          <a:prstGeom prst="rect">
            <a:avLst/>
          </a:prstGeom>
          <a:noFill/>
        </p:spPr>
        <p:txBody>
          <a:bodyPr wrap="square" rtlCol="0">
            <a:spAutoFit/>
          </a:bodyPr>
          <a:lstStyle/>
          <a:p>
            <a:pPr algn="ctr"/>
            <a:r>
              <a:rPr lang="ru-RU" u="sng" dirty="0" err="1" smtClean="0">
                <a:solidFill>
                  <a:srgbClr val="E41EBA"/>
                </a:solidFill>
                <a:latin typeface="Bookman Old Style" panose="02050604050505020204" pitchFamily="18" charset="0"/>
              </a:rPr>
              <a:t>Одувалова</a:t>
            </a:r>
            <a:r>
              <a:rPr lang="ru-RU" u="sng" dirty="0" smtClean="0">
                <a:solidFill>
                  <a:srgbClr val="E41EBA"/>
                </a:solidFill>
                <a:latin typeface="Bookman Old Style" panose="02050604050505020204" pitchFamily="18" charset="0"/>
              </a:rPr>
              <a:t> О. «Мой личный волшебник»</a:t>
            </a:r>
          </a:p>
          <a:p>
            <a:pPr algn="just"/>
            <a:endParaRPr lang="ru-RU" sz="1200" dirty="0" smtClean="0">
              <a:solidFill>
                <a:schemeClr val="accent5">
                  <a:lumMod val="75000"/>
                </a:schemeClr>
              </a:solidFill>
              <a:latin typeface="Bookman Old Style" panose="02050604050505020204" pitchFamily="18" charset="0"/>
            </a:endParaRPr>
          </a:p>
          <a:p>
            <a:pPr indent="450000" algn="just"/>
            <a:r>
              <a:rPr lang="ru-RU" sz="1200" dirty="0">
                <a:solidFill>
                  <a:schemeClr val="accent5">
                    <a:lumMod val="75000"/>
                  </a:schemeClr>
                </a:solidFill>
                <a:latin typeface="Bookman Old Style" panose="02050604050505020204" pitchFamily="18" charset="0"/>
              </a:rPr>
              <a:t>Лера всегда обожала зиму и Новый год! В это время особенно уютно сидеть в кафе с любимой подружкой, читать книги, завернувшись в теплый плед, и любоваться снегопадом за окном. Но теперь предстоящий праздник совсем не радовал: поймать особое настроение никак не получалось, а парень, который очень нравился Лере, стал встречаться с другой. Однако когда надежда на чудо ее окончательно покинула, в жизни девушки появился таинственный "Дед Мороз", готовый неустанно помогать ей в сложных ситуациях и радовать неожиданными подарками…</a:t>
            </a:r>
          </a:p>
          <a:p>
            <a:pPr indent="450000" algn="just"/>
            <a:endParaRPr lang="ru-RU" sz="1200" dirty="0">
              <a:solidFill>
                <a:srgbClr val="B54D51"/>
              </a:solidFill>
              <a:latin typeface="Bookman Old Style" panose="02050604050505020204" pitchFamily="18" charset="0"/>
            </a:endParaRPr>
          </a:p>
          <a:p>
            <a:pPr indent="450000" algn="just"/>
            <a:endParaRPr lang="ru-RU" sz="1200" dirty="0" smtClean="0">
              <a:solidFill>
                <a:schemeClr val="accent6"/>
              </a:solidFill>
              <a:latin typeface="Bookman Old Style" panose="02050604050505020204" pitchFamily="18" charset="0"/>
            </a:endParaRPr>
          </a:p>
          <a:p>
            <a:pPr indent="450000" algn="just"/>
            <a:endParaRPr lang="ru-RU" sz="1200" dirty="0">
              <a:solidFill>
                <a:schemeClr val="accent6"/>
              </a:solidFill>
              <a:latin typeface="Bookman Old Style" panose="02050604050505020204" pitchFamily="18" charset="0"/>
            </a:endParaRPr>
          </a:p>
          <a:p>
            <a:pPr indent="450000" algn="just"/>
            <a:r>
              <a:rPr lang="ru-RU" sz="1200" dirty="0" smtClean="0">
                <a:solidFill>
                  <a:schemeClr val="accent6"/>
                </a:solidFill>
                <a:latin typeface="Bookman Old Style" panose="02050604050505020204" pitchFamily="18" charset="0"/>
              </a:rPr>
              <a:t>                          </a:t>
            </a:r>
          </a:p>
          <a:p>
            <a:pPr indent="450000" algn="just"/>
            <a:endParaRPr lang="ru-RU" sz="1200" dirty="0">
              <a:solidFill>
                <a:schemeClr val="accent6"/>
              </a:solidFill>
              <a:latin typeface="Bookman Old Style" panose="02050604050505020204" pitchFamily="18" charset="0"/>
            </a:endParaRPr>
          </a:p>
          <a:p>
            <a:pPr indent="450000" algn="just"/>
            <a:r>
              <a:rPr lang="ru-RU" sz="1200" dirty="0" smtClean="0">
                <a:solidFill>
                  <a:schemeClr val="accent6"/>
                </a:solidFill>
                <a:latin typeface="Bookman Old Style" panose="02050604050505020204" pitchFamily="18" charset="0"/>
              </a:rPr>
              <a:t>                                Для </a:t>
            </a:r>
            <a:r>
              <a:rPr lang="ru-RU" sz="1200" dirty="0">
                <a:solidFill>
                  <a:schemeClr val="accent6"/>
                </a:solidFill>
                <a:latin typeface="Bookman Old Style" panose="02050604050505020204" pitchFamily="18" charset="0"/>
              </a:rPr>
              <a:t>среднего школьного </a:t>
            </a:r>
            <a:r>
              <a:rPr lang="ru-RU" sz="1200" dirty="0" smtClean="0">
                <a:solidFill>
                  <a:schemeClr val="accent6"/>
                </a:solidFill>
                <a:latin typeface="Bookman Old Style" panose="02050604050505020204" pitchFamily="18" charset="0"/>
              </a:rPr>
              <a:t>возраста.</a:t>
            </a:r>
            <a:endParaRPr lang="ru-RU" sz="1200" dirty="0">
              <a:solidFill>
                <a:schemeClr val="accent6"/>
              </a:solidFill>
              <a:latin typeface="Bookman Old Style" panose="02050604050505020204" pitchFamily="18" charset="0"/>
            </a:endParaRPr>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2230" y="-205988"/>
            <a:ext cx="3929199" cy="477798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9503064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3999"/>
          </a:xfrm>
          <a:prstGeom prst="rect">
            <a:avLst/>
          </a:prstGeom>
        </p:spPr>
      </p:pic>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248355"/>
            <a:ext cx="6858000" cy="5168348"/>
          </a:xfrm>
          <a:prstGeom prst="rect">
            <a:avLst/>
          </a:prstGeom>
          <a:ln>
            <a:noFill/>
          </a:ln>
          <a:effectLst>
            <a:softEdge rad="112500"/>
          </a:effectLst>
        </p:spPr>
      </p:pic>
    </p:spTree>
    <p:extLst>
      <p:ext uri="{BB962C8B-B14F-4D97-AF65-F5344CB8AC3E}">
        <p14:creationId xmlns:p14="http://schemas.microsoft.com/office/powerpoint/2010/main" val="36555934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993172" cy="10217426"/>
          </a:xfrm>
          <a:prstGeom prst="rect">
            <a:avLst/>
          </a:prstGeom>
        </p:spPr>
      </p:pic>
      <p:sp>
        <p:nvSpPr>
          <p:cNvPr id="5" name="TextBox 4"/>
          <p:cNvSpPr txBox="1"/>
          <p:nvPr/>
        </p:nvSpPr>
        <p:spPr>
          <a:xfrm>
            <a:off x="755372" y="971959"/>
            <a:ext cx="1097279" cy="769441"/>
          </a:xfrm>
          <a:prstGeom prst="rect">
            <a:avLst/>
          </a:prstGeom>
          <a:noFill/>
        </p:spPr>
        <p:txBody>
          <a:bodyPr wrap="square" rtlCol="0">
            <a:spAutoFit/>
          </a:bodyPr>
          <a:lstStyle/>
          <a:p>
            <a:r>
              <a:rPr lang="ru-RU" sz="4400" dirty="0" smtClean="0">
                <a:solidFill>
                  <a:srgbClr val="0070C0"/>
                </a:solidFill>
              </a:rPr>
              <a:t>12+</a:t>
            </a:r>
            <a:endParaRPr lang="ru-RU" sz="4400" dirty="0">
              <a:solidFill>
                <a:srgbClr val="0070C0"/>
              </a:solidFill>
            </a:endParaRPr>
          </a:p>
        </p:txBody>
      </p:sp>
      <p:sp>
        <p:nvSpPr>
          <p:cNvPr id="10" name="TextBox 9"/>
          <p:cNvSpPr txBox="1"/>
          <p:nvPr/>
        </p:nvSpPr>
        <p:spPr>
          <a:xfrm>
            <a:off x="585216" y="4166482"/>
            <a:ext cx="5838377" cy="4801314"/>
          </a:xfrm>
          <a:prstGeom prst="rect">
            <a:avLst/>
          </a:prstGeom>
          <a:noFill/>
        </p:spPr>
        <p:txBody>
          <a:bodyPr wrap="square" rtlCol="0">
            <a:spAutoFit/>
          </a:bodyPr>
          <a:lstStyle/>
          <a:p>
            <a:pPr algn="ctr"/>
            <a:r>
              <a:rPr lang="ru-RU" u="sng" dirty="0" smtClean="0">
                <a:solidFill>
                  <a:schemeClr val="accent5">
                    <a:lumMod val="75000"/>
                  </a:schemeClr>
                </a:solidFill>
                <a:latin typeface="Bookman Old Style" panose="02050604050505020204" pitchFamily="18" charset="0"/>
              </a:rPr>
              <a:t>Тополь </a:t>
            </a:r>
            <a:r>
              <a:rPr lang="ru-RU" u="sng" dirty="0" smtClean="0">
                <a:solidFill>
                  <a:schemeClr val="accent5">
                    <a:lumMod val="75000"/>
                  </a:schemeClr>
                </a:solidFill>
                <a:latin typeface="Bookman Old Style" panose="02050604050505020204" pitchFamily="18" charset="0"/>
              </a:rPr>
              <a:t>Э. «Стрижи на льду»</a:t>
            </a:r>
          </a:p>
          <a:p>
            <a:pPr algn="just"/>
            <a:endParaRPr lang="ru-RU" sz="1200" dirty="0" smtClean="0">
              <a:solidFill>
                <a:schemeClr val="accent5">
                  <a:lumMod val="75000"/>
                </a:schemeClr>
              </a:solidFill>
              <a:latin typeface="Bookman Old Style" panose="02050604050505020204" pitchFamily="18" charset="0"/>
            </a:endParaRPr>
          </a:p>
          <a:p>
            <a:pPr indent="450000" algn="just"/>
            <a:r>
              <a:rPr lang="ru-RU" sz="1200" dirty="0">
                <a:solidFill>
                  <a:srgbClr val="B54D51"/>
                </a:solidFill>
                <a:latin typeface="Bookman Old Style" panose="02050604050505020204" pitchFamily="18" charset="0"/>
              </a:rPr>
              <a:t>Спортивная повесть о любви к хоккею и победе над собой. Книга посвящена памяти капитана ярославского "Локомотива" Ивана Ткаченко, погибшего в 2011 году вместе со всей командой в авиакатастрофе. После гибели Ивана выяснилось, что на протяжении нескольких лет он анонимно оказывал материальную помощь детям с тяжёлыми заболеваниями. </a:t>
            </a:r>
          </a:p>
          <a:p>
            <a:pPr indent="450000" algn="just"/>
            <a:r>
              <a:rPr lang="ru-RU" sz="1200" dirty="0">
                <a:solidFill>
                  <a:srgbClr val="B54D51"/>
                </a:solidFill>
                <a:latin typeface="Bookman Old Style" panose="02050604050505020204" pitchFamily="18" charset="0"/>
              </a:rPr>
              <a:t>Главный герой - 12-летний мальчик-инвалид Егор видит во сне хоккеиста Ивана Ткаченко. Егор был следующим в списке детей, которым Иван анонимно перечислял деньги на лечение. Но роковая авиакатастрофа не дала довести это дело до конца. Теперь мальчик может увидеть своего кумира разве что во сне. Иван поддерживает мальчика и делится с ним запасом воли и выдержки. Мальчик начинает тренироваться и разрабатывать свою парализованную ногу, преодолевая невыносимую боль и отчаяние. Каждый раз, когда Егору кажется, что шансов нет и нога не оживёт, ему снова снится спасительный сон с участием любимого </a:t>
            </a:r>
            <a:r>
              <a:rPr lang="ru-RU" sz="1200" dirty="0" smtClean="0">
                <a:solidFill>
                  <a:srgbClr val="B54D51"/>
                </a:solidFill>
                <a:latin typeface="Bookman Old Style" panose="02050604050505020204" pitchFamily="18" charset="0"/>
              </a:rPr>
              <a:t>героя... </a:t>
            </a:r>
          </a:p>
          <a:p>
            <a:pPr indent="450000" algn="just"/>
            <a:endParaRPr lang="ru-RU" sz="1200" dirty="0" smtClean="0">
              <a:solidFill>
                <a:schemeClr val="accent6"/>
              </a:solidFill>
              <a:latin typeface="Bookman Old Style" panose="02050604050505020204" pitchFamily="18" charset="0"/>
            </a:endParaRPr>
          </a:p>
          <a:p>
            <a:pPr indent="450000" algn="just"/>
            <a:endParaRPr lang="ru-RU" sz="1200" dirty="0" smtClean="0">
              <a:solidFill>
                <a:schemeClr val="accent6"/>
              </a:solidFill>
              <a:latin typeface="Bookman Old Style" panose="02050604050505020204" pitchFamily="18" charset="0"/>
            </a:endParaRPr>
          </a:p>
          <a:p>
            <a:pPr indent="450000" algn="just"/>
            <a:endParaRPr lang="ru-RU" sz="1200" dirty="0" smtClean="0">
              <a:solidFill>
                <a:schemeClr val="accent6"/>
              </a:solidFill>
              <a:latin typeface="Bookman Old Style" panose="02050604050505020204" pitchFamily="18" charset="0"/>
            </a:endParaRPr>
          </a:p>
          <a:p>
            <a:pPr indent="450000" algn="just"/>
            <a:endParaRPr lang="ru-RU" sz="1200" dirty="0">
              <a:solidFill>
                <a:schemeClr val="accent6"/>
              </a:solidFill>
              <a:latin typeface="Bookman Old Style" panose="02050604050505020204" pitchFamily="18" charset="0"/>
            </a:endParaRPr>
          </a:p>
          <a:p>
            <a:pPr indent="450000" algn="just"/>
            <a:r>
              <a:rPr lang="ru-RU" sz="1200" dirty="0" smtClean="0">
                <a:solidFill>
                  <a:schemeClr val="accent6"/>
                </a:solidFill>
                <a:latin typeface="Bookman Old Style" panose="02050604050505020204" pitchFamily="18" charset="0"/>
              </a:rPr>
              <a:t>                        </a:t>
            </a:r>
          </a:p>
          <a:p>
            <a:pPr indent="450000" algn="just"/>
            <a:endParaRPr lang="ru-RU" sz="1200" dirty="0">
              <a:solidFill>
                <a:schemeClr val="accent6"/>
              </a:solidFill>
              <a:latin typeface="Bookman Old Style" panose="02050604050505020204" pitchFamily="18" charset="0"/>
            </a:endParaRPr>
          </a:p>
          <a:p>
            <a:pPr indent="450000" algn="just"/>
            <a:r>
              <a:rPr lang="ru-RU" sz="1200" dirty="0" smtClean="0">
                <a:solidFill>
                  <a:schemeClr val="accent6"/>
                </a:solidFill>
                <a:latin typeface="Bookman Old Style" panose="02050604050505020204" pitchFamily="18" charset="0"/>
              </a:rPr>
              <a:t>                                   </a:t>
            </a:r>
            <a:r>
              <a:rPr lang="ru-RU" sz="1200" dirty="0" smtClean="0">
                <a:solidFill>
                  <a:schemeClr val="accent6"/>
                </a:solidFill>
                <a:latin typeface="Bookman Old Style" panose="02050604050505020204" pitchFamily="18" charset="0"/>
              </a:rPr>
              <a:t>Для среднего школьного возраста.</a:t>
            </a:r>
            <a:endParaRPr lang="ru-RU" sz="1200" dirty="0">
              <a:solidFill>
                <a:schemeClr val="accent6"/>
              </a:solidFill>
              <a:latin typeface="Bookman Old Style" panose="02050604050505020204" pitchFamily="18" charset="0"/>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60496">
            <a:off x="2480467" y="476746"/>
            <a:ext cx="3644047" cy="348366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744287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248" y="1492460"/>
            <a:ext cx="2630150" cy="4213243"/>
          </a:xfrm>
          <a:prstGeom prst="rect">
            <a:avLst/>
          </a:prstGeom>
          <a:ln>
            <a:noFill/>
          </a:ln>
          <a:effectLst>
            <a:softEdge rad="112500"/>
          </a:effectLst>
        </p:spPr>
      </p:pic>
      <p:sp>
        <p:nvSpPr>
          <p:cNvPr id="6" name="Прямоугольник 5"/>
          <p:cNvSpPr/>
          <p:nvPr/>
        </p:nvSpPr>
        <p:spPr>
          <a:xfrm>
            <a:off x="3236180" y="1315025"/>
            <a:ext cx="3427011" cy="5755422"/>
          </a:xfrm>
          <a:prstGeom prst="rect">
            <a:avLst/>
          </a:prstGeom>
        </p:spPr>
        <p:txBody>
          <a:bodyPr wrap="square">
            <a:spAutoFit/>
          </a:bodyPr>
          <a:lstStyle/>
          <a:p>
            <a:pPr algn="ctr"/>
            <a:r>
              <a:rPr lang="ru-RU" u="sng" dirty="0" err="1" smtClean="0"/>
              <a:t>Беккетт</a:t>
            </a:r>
            <a:r>
              <a:rPr lang="ru-RU" u="sng" dirty="0" smtClean="0"/>
              <a:t> С. « Мертвые не лгут»</a:t>
            </a:r>
          </a:p>
          <a:p>
            <a:pPr algn="just"/>
            <a:endParaRPr lang="ru-RU" sz="1400" dirty="0"/>
          </a:p>
          <a:p>
            <a:pPr indent="450000" algn="just"/>
            <a:r>
              <a:rPr lang="ru-RU" sz="1400" dirty="0" smtClean="0">
                <a:solidFill>
                  <a:schemeClr val="accent5">
                    <a:lumMod val="75000"/>
                  </a:schemeClr>
                </a:solidFill>
              </a:rPr>
              <a:t>В </a:t>
            </a:r>
            <a:r>
              <a:rPr lang="ru-RU" sz="1400" dirty="0">
                <a:solidFill>
                  <a:schemeClr val="accent5">
                    <a:lumMod val="75000"/>
                  </a:schemeClr>
                </a:solidFill>
              </a:rPr>
              <a:t>жизни блестящего эксперта-криминалиста доктора Дэвида Хантера наступила черная полоса - его карьера висит на волоске, а личная жизнь трещит по швам. Поэтому звонок из полиции Эссекса раздается как раз вовремя…</a:t>
            </a:r>
          </a:p>
          <a:p>
            <a:pPr indent="450000" algn="just"/>
            <a:r>
              <a:rPr lang="ru-RU" sz="1400" dirty="0">
                <a:solidFill>
                  <a:schemeClr val="accent5">
                    <a:lumMod val="75000"/>
                  </a:schemeClr>
                </a:solidFill>
              </a:rPr>
              <a:t>От тела, найденного среди болот и трясин </a:t>
            </a:r>
            <a:r>
              <a:rPr lang="ru-RU" sz="1400" dirty="0" err="1">
                <a:solidFill>
                  <a:schemeClr val="accent5">
                    <a:lumMod val="75000"/>
                  </a:schemeClr>
                </a:solidFill>
              </a:rPr>
              <a:t>Бэкуотерса</a:t>
            </a:r>
            <a:r>
              <a:rPr lang="ru-RU" sz="1400" dirty="0">
                <a:solidFill>
                  <a:schemeClr val="accent5">
                    <a:lumMod val="75000"/>
                  </a:schemeClr>
                </a:solidFill>
              </a:rPr>
              <a:t>, мало что осталось, и лишь настоящий гений криминалистики может ответить на три вопроса:</a:t>
            </a:r>
          </a:p>
          <a:p>
            <a:pPr indent="450000" algn="just"/>
            <a:r>
              <a:rPr lang="ru-RU" sz="1400" dirty="0">
                <a:solidFill>
                  <a:schemeClr val="accent5">
                    <a:lumMod val="75000"/>
                  </a:schemeClr>
                </a:solidFill>
              </a:rPr>
              <a:t>Кем был этот несчастный? </a:t>
            </a:r>
          </a:p>
          <a:p>
            <a:pPr indent="450000" algn="just"/>
            <a:r>
              <a:rPr lang="ru-RU" sz="1400" dirty="0">
                <a:solidFill>
                  <a:schemeClr val="accent5">
                    <a:lumMod val="75000"/>
                  </a:schemeClr>
                </a:solidFill>
              </a:rPr>
              <a:t>От чего умер? </a:t>
            </a:r>
          </a:p>
          <a:p>
            <a:pPr indent="450000" algn="just"/>
            <a:r>
              <a:rPr lang="ru-RU" sz="1400" dirty="0">
                <a:solidFill>
                  <a:schemeClr val="accent5">
                    <a:lumMod val="75000"/>
                  </a:schemeClr>
                </a:solidFill>
              </a:rPr>
              <a:t>И имеет ли отношение к двум таинственным исчезновениям людей, которые так и не были раскрыты?</a:t>
            </a:r>
          </a:p>
          <a:p>
            <a:pPr indent="450000" algn="just"/>
            <a:r>
              <a:rPr lang="ru-RU" sz="1400" dirty="0">
                <a:solidFill>
                  <a:schemeClr val="accent5">
                    <a:lumMod val="75000"/>
                  </a:schemeClr>
                </a:solidFill>
              </a:rPr>
              <a:t>Однако вскоре после приезда доктора Хантера в болотах начинают находить все новые и новые останки - и, кажется, этому не будет конца. Люди шепчутся, ходят ужасные слухи. </a:t>
            </a:r>
          </a:p>
          <a:p>
            <a:pPr indent="450000" algn="just"/>
            <a:r>
              <a:rPr lang="ru-RU" sz="1400" dirty="0">
                <a:solidFill>
                  <a:schemeClr val="accent5">
                    <a:lumMod val="75000"/>
                  </a:schemeClr>
                </a:solidFill>
              </a:rPr>
              <a:t>Дэвид же хорошо понимает: бояться надо не мертвецов, а того, кто похоронил их в трясинах…</a:t>
            </a:r>
          </a:p>
          <a:p>
            <a:pPr algn="just"/>
            <a:endParaRPr lang="ru-RU" sz="1400" dirty="0"/>
          </a:p>
        </p:txBody>
      </p:sp>
    </p:spTree>
    <p:extLst>
      <p:ext uri="{BB962C8B-B14F-4D97-AF65-F5344CB8AC3E}">
        <p14:creationId xmlns:p14="http://schemas.microsoft.com/office/powerpoint/2010/main" val="12363034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6" name="Прямоугольник 5"/>
          <p:cNvSpPr/>
          <p:nvPr/>
        </p:nvSpPr>
        <p:spPr>
          <a:xfrm>
            <a:off x="3236180" y="1315025"/>
            <a:ext cx="3427011" cy="5324535"/>
          </a:xfrm>
          <a:prstGeom prst="rect">
            <a:avLst/>
          </a:prstGeom>
        </p:spPr>
        <p:txBody>
          <a:bodyPr wrap="square">
            <a:spAutoFit/>
          </a:bodyPr>
          <a:lstStyle/>
          <a:p>
            <a:pPr algn="ctr"/>
            <a:r>
              <a:rPr lang="ru-RU" u="sng" dirty="0" err="1" smtClean="0"/>
              <a:t>Спаркс</a:t>
            </a:r>
            <a:r>
              <a:rPr lang="ru-RU" u="sng" dirty="0" smtClean="0"/>
              <a:t> Н. «Выбор»</a:t>
            </a:r>
          </a:p>
          <a:p>
            <a:pPr algn="just"/>
            <a:endParaRPr lang="ru-RU" sz="1400" dirty="0"/>
          </a:p>
          <a:p>
            <a:pPr indent="450000" algn="just"/>
            <a:r>
              <a:rPr lang="ru-RU" sz="1400" dirty="0">
                <a:solidFill>
                  <a:schemeClr val="accent5">
                    <a:lumMod val="75000"/>
                  </a:schemeClr>
                </a:solidFill>
              </a:rPr>
              <a:t>Любовь? Серьезные отношения? Ответственность? Семья? Закоренелый холостяк </a:t>
            </a:r>
            <a:r>
              <a:rPr lang="ru-RU" sz="1400" dirty="0" err="1">
                <a:solidFill>
                  <a:schemeClr val="accent5">
                    <a:lumMod val="75000"/>
                  </a:schemeClr>
                </a:solidFill>
              </a:rPr>
              <a:t>Тревис</a:t>
            </a:r>
            <a:r>
              <a:rPr lang="ru-RU" sz="1400" dirty="0">
                <a:solidFill>
                  <a:schemeClr val="accent5">
                    <a:lumMod val="75000"/>
                  </a:schemeClr>
                </a:solidFill>
              </a:rPr>
              <a:t> Паркер считает, что все это не для него. У него есть отличная работа и верные друзья. </a:t>
            </a:r>
          </a:p>
          <a:p>
            <a:pPr indent="450000" algn="just"/>
            <a:r>
              <a:rPr lang="ru-RU" sz="1400" dirty="0">
                <a:solidFill>
                  <a:schemeClr val="accent5">
                    <a:lumMod val="75000"/>
                  </a:schemeClr>
                </a:solidFill>
              </a:rPr>
              <a:t>Он увлекается охотой, рыбалкой, занимается экстремальными видами спорта - и избегает серьезных отношений. </a:t>
            </a:r>
          </a:p>
          <a:p>
            <a:pPr indent="450000" algn="just"/>
            <a:r>
              <a:rPr lang="ru-RU" sz="1400" dirty="0">
                <a:solidFill>
                  <a:schemeClr val="accent5">
                    <a:lumMod val="75000"/>
                  </a:schemeClr>
                </a:solidFill>
              </a:rPr>
              <a:t>Но не родился еще на свет человек, которому удалось бы уйти от настоящей любви... </a:t>
            </a:r>
          </a:p>
          <a:p>
            <a:pPr indent="450000" algn="just"/>
            <a:r>
              <a:rPr lang="ru-RU" sz="1400" dirty="0">
                <a:solidFill>
                  <a:schemeClr val="accent5">
                    <a:lumMod val="75000"/>
                  </a:schemeClr>
                </a:solidFill>
              </a:rPr>
              <a:t>Когда в доме по соседству поселяется тихая, замкнутая </a:t>
            </a:r>
            <a:r>
              <a:rPr lang="ru-RU" sz="1400" dirty="0" err="1">
                <a:solidFill>
                  <a:schemeClr val="accent5">
                    <a:lumMod val="75000"/>
                  </a:schemeClr>
                </a:solidFill>
              </a:rPr>
              <a:t>Габи</a:t>
            </a:r>
            <a:r>
              <a:rPr lang="ru-RU" sz="1400" dirty="0">
                <a:solidFill>
                  <a:schemeClr val="accent5">
                    <a:lumMod val="75000"/>
                  </a:schemeClr>
                </a:solidFill>
              </a:rPr>
              <a:t>, жизнь </a:t>
            </a:r>
            <a:r>
              <a:rPr lang="ru-RU" sz="1400" dirty="0" err="1">
                <a:solidFill>
                  <a:schemeClr val="accent5">
                    <a:lumMod val="75000"/>
                  </a:schemeClr>
                </a:solidFill>
              </a:rPr>
              <a:t>Тревиса</a:t>
            </a:r>
            <a:r>
              <a:rPr lang="ru-RU" sz="1400" dirty="0">
                <a:solidFill>
                  <a:schemeClr val="accent5">
                    <a:lumMod val="75000"/>
                  </a:schemeClr>
                </a:solidFill>
              </a:rPr>
              <a:t> меняется. </a:t>
            </a:r>
          </a:p>
          <a:p>
            <a:pPr indent="450000" algn="just"/>
            <a:r>
              <a:rPr lang="ru-RU" sz="1400" dirty="0">
                <a:solidFill>
                  <a:schemeClr val="accent5">
                    <a:lumMod val="75000"/>
                  </a:schemeClr>
                </a:solidFill>
              </a:rPr>
              <a:t>Он влюблен. Влюблен страстно и неистово. </a:t>
            </a:r>
          </a:p>
          <a:p>
            <a:pPr indent="450000" algn="just"/>
            <a:r>
              <a:rPr lang="ru-RU" sz="1400" dirty="0">
                <a:solidFill>
                  <a:schemeClr val="accent5">
                    <a:lumMod val="75000"/>
                  </a:schemeClr>
                </a:solidFill>
              </a:rPr>
              <a:t>Но он еще не знает, что любовь станет для него не только величайшей наградой, но и величайшим испытанием...</a:t>
            </a:r>
          </a:p>
          <a:p>
            <a:pPr indent="450000" algn="just"/>
            <a:endParaRPr lang="ru-RU" sz="1400" dirty="0">
              <a:solidFill>
                <a:schemeClr val="accent5">
                  <a:lumMod val="75000"/>
                </a:schemeClr>
              </a:solidFill>
            </a:endParaRPr>
          </a:p>
          <a:p>
            <a:pPr indent="450000" algn="just"/>
            <a:endParaRPr lang="ru-RU" sz="1400" dirty="0">
              <a:solidFill>
                <a:schemeClr val="accent5">
                  <a:lumMod val="75000"/>
                </a:schemeClr>
              </a:solidFill>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033" y="1617174"/>
            <a:ext cx="2815818" cy="4430058"/>
          </a:xfrm>
          <a:prstGeom prst="rect">
            <a:avLst/>
          </a:prstGeom>
          <a:ln>
            <a:noFill/>
          </a:ln>
          <a:effectLst>
            <a:softEdge rad="112500"/>
          </a:effectLst>
        </p:spPr>
      </p:pic>
    </p:spTree>
    <p:extLst>
      <p:ext uri="{BB962C8B-B14F-4D97-AF65-F5344CB8AC3E}">
        <p14:creationId xmlns:p14="http://schemas.microsoft.com/office/powerpoint/2010/main" val="39418476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29" y="-87464"/>
            <a:ext cx="6858000" cy="9231464"/>
          </a:xfrm>
          <a:prstGeom prst="rect">
            <a:avLst/>
          </a:prstGeom>
        </p:spPr>
      </p:pic>
      <p:sp>
        <p:nvSpPr>
          <p:cNvPr id="6" name="Прямоугольник 5"/>
          <p:cNvSpPr/>
          <p:nvPr/>
        </p:nvSpPr>
        <p:spPr>
          <a:xfrm>
            <a:off x="3236180" y="1903421"/>
            <a:ext cx="3427011" cy="3600986"/>
          </a:xfrm>
          <a:prstGeom prst="rect">
            <a:avLst/>
          </a:prstGeom>
        </p:spPr>
        <p:txBody>
          <a:bodyPr wrap="square">
            <a:spAutoFit/>
          </a:bodyPr>
          <a:lstStyle/>
          <a:p>
            <a:pPr algn="ctr"/>
            <a:r>
              <a:rPr lang="ru-RU" u="sng" dirty="0" err="1" smtClean="0"/>
              <a:t>Кастен</a:t>
            </a:r>
            <a:r>
              <a:rPr lang="ru-RU" u="sng" dirty="0" smtClean="0"/>
              <a:t> М. «Спаси меня»</a:t>
            </a:r>
          </a:p>
          <a:p>
            <a:pPr algn="just"/>
            <a:endParaRPr lang="ru-RU" sz="1400" dirty="0"/>
          </a:p>
          <a:p>
            <a:pPr indent="450000" algn="just"/>
            <a:r>
              <a:rPr lang="ru-RU" sz="1400" dirty="0">
                <a:solidFill>
                  <a:schemeClr val="accent5">
                    <a:lumMod val="75000"/>
                  </a:schemeClr>
                </a:solidFill>
              </a:rPr>
              <a:t>Любовь, страсть, привязанность - Руби Белл боится всего этого как огня. Ей нужно лишь окончить </a:t>
            </a:r>
            <a:r>
              <a:rPr lang="ru-RU" sz="1400" dirty="0" err="1">
                <a:solidFill>
                  <a:schemeClr val="accent5">
                    <a:lumMod val="75000"/>
                  </a:schemeClr>
                </a:solidFill>
              </a:rPr>
              <a:t>Макстон</a:t>
            </a:r>
            <a:r>
              <a:rPr lang="ru-RU" sz="1400" dirty="0">
                <a:solidFill>
                  <a:schemeClr val="accent5">
                    <a:lumMod val="75000"/>
                  </a:schemeClr>
                </a:solidFill>
              </a:rPr>
              <a:t>-холл, одну из самых престижных школ Англии, и уехать подальше. Отношения в ее планы не входят! Но как выжить одной, когда ты обычная девушка, а все вокруг высокомерные выскочки? Особенно Руби не нравится Джеймс Бофорт. Он слишком уверен в себе, слишком привлекателен, слишком опасен. В здравом уме она ни за что бы не стала с ним общаться, вот только у судьбы другие планы. Вскоре жизнь Руби безвозвратно изменится</a:t>
            </a:r>
            <a:r>
              <a:rPr lang="ru-RU" sz="1400" dirty="0" smtClean="0">
                <a:solidFill>
                  <a:schemeClr val="accent5">
                    <a:lumMod val="75000"/>
                  </a:schemeClr>
                </a:solidFill>
              </a:rPr>
              <a:t>.</a:t>
            </a:r>
            <a:endParaRPr lang="ru-RU" sz="1400" dirty="0">
              <a:solidFill>
                <a:schemeClr val="accent5">
                  <a:lumMod val="75000"/>
                </a:schemeClr>
              </a:solidFill>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551" y="1668449"/>
            <a:ext cx="2800604" cy="3923788"/>
          </a:xfrm>
          <a:prstGeom prst="rect">
            <a:avLst/>
          </a:prstGeom>
          <a:ln>
            <a:noFill/>
          </a:ln>
          <a:effectLst>
            <a:softEdge rad="112500"/>
          </a:effectLst>
        </p:spPr>
      </p:pic>
    </p:spTree>
    <p:extLst>
      <p:ext uri="{BB962C8B-B14F-4D97-AF65-F5344CB8AC3E}">
        <p14:creationId xmlns:p14="http://schemas.microsoft.com/office/powerpoint/2010/main" val="42752397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 y="-28746"/>
            <a:ext cx="6858000" cy="9172746"/>
          </a:xfrm>
          <a:prstGeom prst="rect">
            <a:avLst/>
          </a:prstGeom>
        </p:spPr>
      </p:pic>
      <p:sp>
        <p:nvSpPr>
          <p:cNvPr id="6" name="Прямоугольник 5"/>
          <p:cNvSpPr/>
          <p:nvPr/>
        </p:nvSpPr>
        <p:spPr>
          <a:xfrm>
            <a:off x="3236179" y="1577418"/>
            <a:ext cx="3427011" cy="5170646"/>
          </a:xfrm>
          <a:prstGeom prst="rect">
            <a:avLst/>
          </a:prstGeom>
        </p:spPr>
        <p:txBody>
          <a:bodyPr wrap="square">
            <a:spAutoFit/>
          </a:bodyPr>
          <a:lstStyle/>
          <a:p>
            <a:pPr algn="ctr"/>
            <a:r>
              <a:rPr lang="ru-RU" u="sng" dirty="0" smtClean="0"/>
              <a:t>Мартен-</a:t>
            </a:r>
            <a:r>
              <a:rPr lang="ru-RU" u="sng" dirty="0" err="1" smtClean="0"/>
              <a:t>Люган</a:t>
            </a:r>
            <a:r>
              <a:rPr lang="ru-RU" u="sng" dirty="0" smtClean="0"/>
              <a:t> А. «Однажды я станцую для тебя»</a:t>
            </a:r>
          </a:p>
          <a:p>
            <a:pPr algn="just"/>
            <a:endParaRPr lang="ru-RU" sz="1400" dirty="0" smtClean="0"/>
          </a:p>
          <a:p>
            <a:pPr indent="450000" algn="just"/>
            <a:r>
              <a:rPr lang="ru-RU" sz="1400" dirty="0" err="1" smtClean="0">
                <a:solidFill>
                  <a:schemeClr val="accent5">
                    <a:lumMod val="75000"/>
                  </a:schemeClr>
                </a:solidFill>
              </a:rPr>
              <a:t>Ортанс</a:t>
            </a:r>
            <a:r>
              <a:rPr lang="ru-RU" sz="1400" dirty="0" smtClean="0">
                <a:solidFill>
                  <a:schemeClr val="accent5">
                    <a:lumMod val="75000"/>
                  </a:schemeClr>
                </a:solidFill>
              </a:rPr>
              <a:t> </a:t>
            </a:r>
            <a:r>
              <a:rPr lang="ru-RU" sz="1400" dirty="0">
                <a:solidFill>
                  <a:schemeClr val="accent5">
                    <a:lumMod val="75000"/>
                  </a:schemeClr>
                </a:solidFill>
              </a:rPr>
              <a:t>живет в Париже и преподает в балетной школе. Размеренную и довольно скучную жизнь несколько скрашивает </a:t>
            </a:r>
            <a:r>
              <a:rPr lang="ru-RU" sz="1400" dirty="0" err="1">
                <a:solidFill>
                  <a:schemeClr val="accent5">
                    <a:lumMod val="75000"/>
                  </a:schemeClr>
                </a:solidFill>
              </a:rPr>
              <a:t>Эмерик</a:t>
            </a:r>
            <a:r>
              <a:rPr lang="ru-RU" sz="1400" dirty="0">
                <a:solidFill>
                  <a:schemeClr val="accent5">
                    <a:lumMod val="75000"/>
                  </a:schemeClr>
                </a:solidFill>
              </a:rPr>
              <a:t>. Правда, </a:t>
            </a:r>
            <a:r>
              <a:rPr lang="ru-RU" sz="1400" dirty="0" err="1">
                <a:solidFill>
                  <a:schemeClr val="accent5">
                    <a:lumMod val="75000"/>
                  </a:schemeClr>
                </a:solidFill>
              </a:rPr>
              <a:t>Эмерик</a:t>
            </a:r>
            <a:r>
              <a:rPr lang="ru-RU" sz="1400" dirty="0">
                <a:solidFill>
                  <a:schemeClr val="accent5">
                    <a:lumMod val="75000"/>
                  </a:schemeClr>
                </a:solidFill>
              </a:rPr>
              <a:t> женат, и их встречи наполнены страстью ровно настолько, насколько наполнены они тоской скорого расставания и ощущением безнадёжности положения: уходить от жены он не собирается. Не то чтобы очень счастливая, но довольно приятная и даже в чем-то комфортная жизнь рушится после того, как </a:t>
            </a:r>
            <a:r>
              <a:rPr lang="ru-RU" sz="1400" dirty="0" err="1">
                <a:solidFill>
                  <a:schemeClr val="accent5">
                    <a:lumMod val="75000"/>
                  </a:schemeClr>
                </a:solidFill>
              </a:rPr>
              <a:t>Ортанс</a:t>
            </a:r>
            <a:r>
              <a:rPr lang="ru-RU" sz="1400" dirty="0">
                <a:solidFill>
                  <a:schemeClr val="accent5">
                    <a:lumMod val="75000"/>
                  </a:schemeClr>
                </a:solidFill>
              </a:rPr>
              <a:t> повреждает голеностоп и теперь вынуждена вернуться в дом в Провансе, где прошло ее детство и который до их пор хранит тепло родителей, ушедших из жизни четыре года назад. Здесь ей предстоит по-новому взглянуть на свою жизнь и попробовать с чистого листа выстроить свой путь к счастью</a:t>
            </a:r>
            <a:r>
              <a:rPr lang="ru-RU" sz="1400" dirty="0" smtClean="0">
                <a:solidFill>
                  <a:schemeClr val="accent5">
                    <a:lumMod val="75000"/>
                  </a:schemeClr>
                </a:solidFill>
              </a:rPr>
              <a:t>.</a:t>
            </a:r>
            <a:endParaRPr lang="ru-RU" sz="1400" dirty="0">
              <a:solidFill>
                <a:schemeClr val="accent5">
                  <a:lumMod val="75000"/>
                </a:schemeClr>
              </a:solidFill>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442" y="1847284"/>
            <a:ext cx="2741144" cy="4334052"/>
          </a:xfrm>
          <a:prstGeom prst="rect">
            <a:avLst/>
          </a:prstGeom>
          <a:ln>
            <a:noFill/>
          </a:ln>
          <a:effectLst>
            <a:softEdge rad="112500"/>
          </a:effectLst>
        </p:spPr>
      </p:pic>
    </p:spTree>
    <p:extLst>
      <p:ext uri="{BB962C8B-B14F-4D97-AF65-F5344CB8AC3E}">
        <p14:creationId xmlns:p14="http://schemas.microsoft.com/office/powerpoint/2010/main" val="28107525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 y="-28746"/>
            <a:ext cx="6858000" cy="9172746"/>
          </a:xfrm>
          <a:prstGeom prst="rect">
            <a:avLst/>
          </a:prstGeom>
        </p:spPr>
      </p:pic>
      <p:sp>
        <p:nvSpPr>
          <p:cNvPr id="6" name="Прямоугольник 5"/>
          <p:cNvSpPr/>
          <p:nvPr/>
        </p:nvSpPr>
        <p:spPr>
          <a:xfrm>
            <a:off x="3236178" y="1434294"/>
            <a:ext cx="3427011" cy="5539978"/>
          </a:xfrm>
          <a:prstGeom prst="rect">
            <a:avLst/>
          </a:prstGeom>
        </p:spPr>
        <p:txBody>
          <a:bodyPr wrap="square">
            <a:spAutoFit/>
          </a:bodyPr>
          <a:lstStyle/>
          <a:p>
            <a:pPr algn="ctr"/>
            <a:r>
              <a:rPr lang="ru-RU" u="sng" dirty="0" err="1" smtClean="0"/>
              <a:t>Водолазкин</a:t>
            </a:r>
            <a:r>
              <a:rPr lang="ru-RU" u="sng" dirty="0" smtClean="0"/>
              <a:t> Е. «</a:t>
            </a:r>
            <a:r>
              <a:rPr lang="ru-RU" u="sng" dirty="0" err="1" smtClean="0"/>
              <a:t>Брисбен</a:t>
            </a:r>
            <a:r>
              <a:rPr lang="ru-RU" u="sng" dirty="0" smtClean="0"/>
              <a:t>»</a:t>
            </a:r>
          </a:p>
          <a:p>
            <a:pPr algn="just"/>
            <a:endParaRPr lang="ru-RU" sz="1400" dirty="0" smtClean="0"/>
          </a:p>
          <a:p>
            <a:pPr indent="450000" algn="just"/>
            <a:r>
              <a:rPr lang="ru-RU" sz="1400" dirty="0">
                <a:solidFill>
                  <a:schemeClr val="accent5">
                    <a:lumMod val="75000"/>
                  </a:schemeClr>
                </a:solidFill>
              </a:rPr>
              <a:t>Новый роман Евгения </a:t>
            </a:r>
            <a:r>
              <a:rPr lang="ru-RU" sz="1400" dirty="0" err="1">
                <a:solidFill>
                  <a:schemeClr val="accent5">
                    <a:lumMod val="75000"/>
                  </a:schemeClr>
                </a:solidFill>
              </a:rPr>
              <a:t>Водолазкина</a:t>
            </a:r>
            <a:r>
              <a:rPr lang="ru-RU" sz="1400" dirty="0">
                <a:solidFill>
                  <a:schemeClr val="accent5">
                    <a:lumMod val="75000"/>
                  </a:schemeClr>
                </a:solidFill>
              </a:rPr>
              <a:t>, автора бестселлеров "Лавр" и "Авиатор".</a:t>
            </a:r>
          </a:p>
          <a:p>
            <a:pPr indent="450000" algn="just"/>
            <a:r>
              <a:rPr lang="ru-RU" sz="1400" dirty="0">
                <a:solidFill>
                  <a:schemeClr val="accent5">
                    <a:lumMod val="75000"/>
                  </a:schemeClr>
                </a:solidFill>
              </a:rPr>
              <a:t>Где кончается слово, начинается </a:t>
            </a:r>
            <a:r>
              <a:rPr lang="ru-RU" sz="1400" dirty="0" smtClean="0">
                <a:solidFill>
                  <a:schemeClr val="accent5">
                    <a:lumMod val="75000"/>
                  </a:schemeClr>
                </a:solidFill>
              </a:rPr>
              <a:t>музыка.</a:t>
            </a:r>
            <a:endParaRPr lang="ru-RU" sz="1400" dirty="0">
              <a:solidFill>
                <a:schemeClr val="accent5">
                  <a:lumMod val="75000"/>
                </a:schemeClr>
              </a:solidFill>
            </a:endParaRPr>
          </a:p>
          <a:p>
            <a:pPr indent="450000" algn="just"/>
            <a:r>
              <a:rPr lang="ru-RU" sz="1400" dirty="0">
                <a:solidFill>
                  <a:schemeClr val="accent5">
                    <a:lumMod val="75000"/>
                  </a:schemeClr>
                </a:solidFill>
              </a:rPr>
              <a:t>Евгений </a:t>
            </a:r>
            <a:r>
              <a:rPr lang="ru-RU" sz="1400" dirty="0" err="1">
                <a:solidFill>
                  <a:schemeClr val="accent5">
                    <a:lumMod val="75000"/>
                  </a:schemeClr>
                </a:solidFill>
              </a:rPr>
              <a:t>Водолазкин</a:t>
            </a:r>
            <a:r>
              <a:rPr lang="ru-RU" sz="1400" dirty="0">
                <a:solidFill>
                  <a:schemeClr val="accent5">
                    <a:lumMod val="75000"/>
                  </a:schemeClr>
                </a:solidFill>
              </a:rPr>
              <a:t> в своем новом романе "</a:t>
            </a:r>
            <a:r>
              <a:rPr lang="ru-RU" sz="1400" dirty="0" err="1">
                <a:solidFill>
                  <a:schemeClr val="accent5">
                    <a:lumMod val="75000"/>
                  </a:schemeClr>
                </a:solidFill>
              </a:rPr>
              <a:t>Брисбен</a:t>
            </a:r>
            <a:r>
              <a:rPr lang="ru-RU" sz="1400" dirty="0">
                <a:solidFill>
                  <a:schemeClr val="accent5">
                    <a:lumMod val="75000"/>
                  </a:schemeClr>
                </a:solidFill>
              </a:rPr>
              <a:t>" продолжает истории героев ("Лавр", "Авиатор"), судьба которых - как в античной трагедии - вдруг и сразу меняется.</a:t>
            </a:r>
          </a:p>
          <a:p>
            <a:pPr indent="450000" algn="just"/>
            <a:r>
              <a:rPr lang="ru-RU" sz="1400" dirty="0">
                <a:solidFill>
                  <a:schemeClr val="accent5">
                    <a:lumMod val="75000"/>
                  </a:schemeClr>
                </a:solidFill>
              </a:rPr>
              <a:t>Глеб Яновский - музыкант-виртуоз - на пике успеха теряет возможность выступать из-за болезни и пытается найти иной смысл жизни, новую точку опоры. В этом ему помогает… прошлое - он пытается собрать воедино воспоминания о киевском детстве в семидесятые, о юности в Ленинграде, настоящем в Германии и снова в Киеве уже в двухтысячные</a:t>
            </a:r>
            <a:r>
              <a:rPr lang="ru-RU" sz="1400" dirty="0" smtClean="0">
                <a:solidFill>
                  <a:schemeClr val="accent5">
                    <a:lumMod val="75000"/>
                  </a:schemeClr>
                </a:solidFill>
              </a:rPr>
              <a:t>. Только </a:t>
            </a:r>
            <a:r>
              <a:rPr lang="ru-RU" sz="1400" dirty="0" err="1">
                <a:solidFill>
                  <a:schemeClr val="accent5">
                    <a:lumMod val="75000"/>
                  </a:schemeClr>
                </a:solidFill>
              </a:rPr>
              <a:t>Брисбена</a:t>
            </a:r>
            <a:r>
              <a:rPr lang="ru-RU" sz="1400" dirty="0">
                <a:solidFill>
                  <a:schemeClr val="accent5">
                    <a:lumMod val="75000"/>
                  </a:schemeClr>
                </a:solidFill>
              </a:rPr>
              <a:t> нет среди этих путешествий по жизни. Да и есть ли такой город на самом деле? Или это просто мираж, мечтания, утопический идеал, музыка сфер</a:t>
            </a:r>
            <a:r>
              <a:rPr lang="ru-RU" sz="1400" dirty="0" smtClean="0">
                <a:solidFill>
                  <a:schemeClr val="accent5">
                    <a:lumMod val="75000"/>
                  </a:schemeClr>
                </a:solidFill>
              </a:rPr>
              <a:t>?</a:t>
            </a:r>
            <a:endParaRPr lang="ru-RU" sz="1400" dirty="0">
              <a:solidFill>
                <a:schemeClr val="accent5">
                  <a:lumMod val="75000"/>
                </a:schemeClr>
              </a:solidFill>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004" y="1690491"/>
            <a:ext cx="3006637" cy="4730270"/>
          </a:xfrm>
          <a:prstGeom prst="rect">
            <a:avLst/>
          </a:prstGeom>
          <a:ln>
            <a:noFill/>
          </a:ln>
          <a:effectLst>
            <a:softEdge rad="112500"/>
          </a:effectLst>
        </p:spPr>
      </p:pic>
    </p:spTree>
    <p:extLst>
      <p:ext uri="{BB962C8B-B14F-4D97-AF65-F5344CB8AC3E}">
        <p14:creationId xmlns:p14="http://schemas.microsoft.com/office/powerpoint/2010/main" val="22091045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 y="-28746"/>
            <a:ext cx="6858000" cy="9172746"/>
          </a:xfrm>
          <a:prstGeom prst="rect">
            <a:avLst/>
          </a:prstGeom>
        </p:spPr>
      </p:pic>
      <p:sp>
        <p:nvSpPr>
          <p:cNvPr id="6" name="Прямоугольник 5"/>
          <p:cNvSpPr/>
          <p:nvPr/>
        </p:nvSpPr>
        <p:spPr>
          <a:xfrm>
            <a:off x="3236178" y="1792103"/>
            <a:ext cx="3427011" cy="4955203"/>
          </a:xfrm>
          <a:prstGeom prst="rect">
            <a:avLst/>
          </a:prstGeom>
        </p:spPr>
        <p:txBody>
          <a:bodyPr wrap="square">
            <a:spAutoFit/>
          </a:bodyPr>
          <a:lstStyle/>
          <a:p>
            <a:pPr algn="ctr"/>
            <a:r>
              <a:rPr lang="ru-RU" u="sng" dirty="0" err="1" smtClean="0"/>
              <a:t>Кийосаки</a:t>
            </a:r>
            <a:r>
              <a:rPr lang="ru-RU" u="sng" dirty="0" smtClean="0"/>
              <a:t> Р. «Богатый папа, бедный папа»</a:t>
            </a:r>
          </a:p>
          <a:p>
            <a:pPr algn="just"/>
            <a:endParaRPr lang="ru-RU" sz="1400" dirty="0" smtClean="0"/>
          </a:p>
          <a:p>
            <a:pPr indent="450000" algn="just"/>
            <a:r>
              <a:rPr lang="ru-RU" sz="1400" dirty="0">
                <a:solidFill>
                  <a:schemeClr val="accent5">
                    <a:lumMod val="75000"/>
                  </a:schemeClr>
                </a:solidFill>
              </a:rPr>
              <a:t>Роберт </a:t>
            </a:r>
            <a:r>
              <a:rPr lang="ru-RU" sz="1400" dirty="0" err="1">
                <a:solidFill>
                  <a:schemeClr val="accent5">
                    <a:lumMod val="75000"/>
                  </a:schemeClr>
                </a:solidFill>
              </a:rPr>
              <a:t>Кийосаки</a:t>
            </a:r>
            <a:r>
              <a:rPr lang="ru-RU" sz="1400" dirty="0">
                <a:solidFill>
                  <a:schemeClr val="accent5">
                    <a:lumMod val="75000"/>
                  </a:schemeClr>
                </a:solidFill>
              </a:rPr>
              <a:t> убежден, что в школе наши дети не получают нужных финансовых знаний и потом всю жизнь работают ради денег, вместо того чтобы заставить деньги работать на себя. Он порадовал читателей новым изданием ставшей уже культовой книги - с изменениями и дополнениями для сегодняшнего мира, сегодняшних рыночных условий и 9 новыми разделами. К сожалению, в сфере образования мало что поменялось - школа до сих пор не дает подрастающему поколению финансовых азов. Научите детей обращаться с деньгами раньше, чем они столкнутся с материальными трудностями в нашем нестабильном мире!</a:t>
            </a:r>
          </a:p>
          <a:p>
            <a:pPr indent="450000" algn="just"/>
            <a:endParaRPr lang="ru-RU" sz="1400" dirty="0">
              <a:solidFill>
                <a:schemeClr val="accent5">
                  <a:lumMod val="75000"/>
                </a:schemeClr>
              </a:solidFill>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868" y="1971924"/>
            <a:ext cx="3021783" cy="4355724"/>
          </a:xfrm>
          <a:prstGeom prst="rect">
            <a:avLst/>
          </a:prstGeom>
          <a:ln>
            <a:noFill/>
          </a:ln>
          <a:effectLst>
            <a:softEdge rad="112500"/>
          </a:effectLst>
        </p:spPr>
      </p:pic>
    </p:spTree>
    <p:extLst>
      <p:ext uri="{BB962C8B-B14F-4D97-AF65-F5344CB8AC3E}">
        <p14:creationId xmlns:p14="http://schemas.microsoft.com/office/powerpoint/2010/main" val="15995512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 y="-28746"/>
            <a:ext cx="6858000" cy="9172746"/>
          </a:xfrm>
          <a:prstGeom prst="rect">
            <a:avLst/>
          </a:prstGeom>
        </p:spPr>
      </p:pic>
      <p:sp>
        <p:nvSpPr>
          <p:cNvPr id="6" name="Прямоугольник 5"/>
          <p:cNvSpPr/>
          <p:nvPr/>
        </p:nvSpPr>
        <p:spPr>
          <a:xfrm>
            <a:off x="3236178" y="1792103"/>
            <a:ext cx="3427011" cy="4955203"/>
          </a:xfrm>
          <a:prstGeom prst="rect">
            <a:avLst/>
          </a:prstGeom>
        </p:spPr>
        <p:txBody>
          <a:bodyPr wrap="square">
            <a:spAutoFit/>
          </a:bodyPr>
          <a:lstStyle/>
          <a:p>
            <a:pPr algn="ctr"/>
            <a:r>
              <a:rPr lang="ru-RU" u="sng" dirty="0" err="1" smtClean="0"/>
              <a:t>Невзоров</a:t>
            </a:r>
            <a:r>
              <a:rPr lang="ru-RU" u="sng" dirty="0" smtClean="0"/>
              <a:t> А. «Искусство оскорблять»</a:t>
            </a:r>
          </a:p>
          <a:p>
            <a:pPr algn="just"/>
            <a:endParaRPr lang="ru-RU" sz="1400" dirty="0" smtClean="0"/>
          </a:p>
          <a:p>
            <a:pPr indent="450000" algn="just"/>
            <a:r>
              <a:rPr lang="ru-RU" sz="1400" dirty="0">
                <a:solidFill>
                  <a:schemeClr val="accent5">
                    <a:lumMod val="75000"/>
                  </a:schemeClr>
                </a:solidFill>
              </a:rPr>
              <a:t>"Еретик!" - сказала церковь. "Хулиган!" - сказали чиновники. "Бесстыдник!" - сказали мещане. А </a:t>
            </a:r>
            <a:r>
              <a:rPr lang="ru-RU" sz="1400" dirty="0" err="1">
                <a:solidFill>
                  <a:schemeClr val="accent5">
                    <a:lumMod val="75000"/>
                  </a:schemeClr>
                </a:solidFill>
              </a:rPr>
              <a:t>Невзоров</a:t>
            </a:r>
            <a:r>
              <a:rPr lang="ru-RU" sz="1400" dirty="0">
                <a:solidFill>
                  <a:schemeClr val="accent5">
                    <a:lumMod val="75000"/>
                  </a:schemeClr>
                </a:solidFill>
              </a:rPr>
              <a:t> ответил очередной язвительной колонкой. Легенда ранних девяностых, он вернулся к почтеннейшей публике лучше прежнего: сменил кожанку на костюм, папиросу на трубку, молодую ярость - на горькую иронию зрелости. Неизменна лишь реакция на его тексты: "Он что, издевается, что ли?!" О нет, он абсолютно серьезен. Он врачует раны и бичует пороки, говорит о боге и человеке, России и Америке, религии и истории. Перед вами - книга Александра </a:t>
            </a:r>
            <a:r>
              <a:rPr lang="ru-RU" sz="1400" dirty="0" err="1">
                <a:solidFill>
                  <a:schemeClr val="accent5">
                    <a:lumMod val="75000"/>
                  </a:schemeClr>
                </a:solidFill>
              </a:rPr>
              <a:t>Невзорова</a:t>
            </a:r>
            <a:r>
              <a:rPr lang="ru-RU" sz="1400" dirty="0">
                <a:solidFill>
                  <a:schemeClr val="accent5">
                    <a:lumMod val="75000"/>
                  </a:schemeClr>
                </a:solidFill>
              </a:rPr>
              <a:t>, который прячет свой трагический прищур за ехидной, бесстыдной и совершенно невыносимой улыбкой.</a:t>
            </a:r>
          </a:p>
          <a:p>
            <a:pPr indent="450000" algn="just"/>
            <a:endParaRPr lang="ru-RU" sz="1400" dirty="0">
              <a:solidFill>
                <a:schemeClr val="accent5">
                  <a:lumMod val="75000"/>
                </a:schemeClr>
              </a:solidFill>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909" y="2023358"/>
            <a:ext cx="2937385" cy="4414017"/>
          </a:xfrm>
          <a:prstGeom prst="rect">
            <a:avLst/>
          </a:prstGeom>
          <a:ln>
            <a:noFill/>
          </a:ln>
          <a:effectLst>
            <a:softEdge rad="112500"/>
          </a:effectLst>
        </p:spPr>
      </p:pic>
    </p:spTree>
    <p:extLst>
      <p:ext uri="{BB962C8B-B14F-4D97-AF65-F5344CB8AC3E}">
        <p14:creationId xmlns:p14="http://schemas.microsoft.com/office/powerpoint/2010/main" val="283869825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1069</TotalTime>
  <Words>2276</Words>
  <Application>Microsoft Office PowerPoint</Application>
  <PresentationFormat>Экран (4:3)</PresentationFormat>
  <Paragraphs>127</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Михаил Горяйнов</dc:creator>
  <cp:lastModifiedBy>Румия</cp:lastModifiedBy>
  <cp:revision>128</cp:revision>
  <dcterms:created xsi:type="dcterms:W3CDTF">2013-11-19T05:52:05Z</dcterms:created>
  <dcterms:modified xsi:type="dcterms:W3CDTF">2020-02-12T10:16:30Z</dcterms:modified>
</cp:coreProperties>
</file>