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</p:sldIdLst>
  <p:sldSz cx="15122525" cy="10693400"/>
  <p:notesSz cx="6858000" cy="9144000"/>
  <p:defaultTextStyle>
    <a:defPPr>
      <a:defRPr lang="ru-RU"/>
    </a:defPPr>
    <a:lvl1pPr marL="0" algn="l" defTabSz="14747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350" algn="l" defTabSz="14747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700" algn="l" defTabSz="14747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052" algn="l" defTabSz="14747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9401" algn="l" defTabSz="14747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6752" algn="l" defTabSz="14747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4104" algn="l" defTabSz="14747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1453" algn="l" defTabSz="14747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8805" algn="l" defTabSz="14747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47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00" y="144"/>
      </p:cViewPr>
      <p:guideLst>
        <p:guide orient="horz" pos="3368"/>
        <p:guide pos="47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504085" y="513284"/>
            <a:ext cx="14110478" cy="966244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2283" y="676971"/>
            <a:ext cx="13737962" cy="4847675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94680" y="2838173"/>
            <a:ext cx="12854146" cy="2851573"/>
          </a:xfrm>
        </p:spPr>
        <p:txBody>
          <a:bodyPr lIns="73756" rIns="73756" bIns="73756"/>
          <a:lstStyle>
            <a:lvl1pPr algn="r">
              <a:defRPr sz="73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1194680" y="5745920"/>
            <a:ext cx="12854146" cy="1425787"/>
          </a:xfrm>
        </p:spPr>
        <p:txBody>
          <a:bodyPr lIns="295022" tIns="0"/>
          <a:lstStyle>
            <a:lvl1pPr marL="59004" indent="0" algn="r">
              <a:spcBef>
                <a:spcPts val="0"/>
              </a:spcBef>
              <a:buNone/>
              <a:defRPr sz="3200">
                <a:solidFill>
                  <a:schemeClr val="bg2">
                    <a:shade val="25000"/>
                  </a:schemeClr>
                </a:solidFill>
              </a:defRPr>
            </a:lvl1pPr>
            <a:lvl2pPr marL="737555" indent="0" algn="ctr">
              <a:buNone/>
            </a:lvl2pPr>
            <a:lvl3pPr marL="1475110" indent="0" algn="ctr">
              <a:buNone/>
            </a:lvl3pPr>
            <a:lvl4pPr marL="2212665" indent="0" algn="ctr">
              <a:buNone/>
            </a:lvl4pPr>
            <a:lvl5pPr marL="2950220" indent="0" algn="ctr">
              <a:buNone/>
            </a:lvl5pPr>
            <a:lvl6pPr marL="3687775" indent="0" algn="ctr">
              <a:buNone/>
            </a:lvl6pPr>
            <a:lvl7pPr marL="4425330" indent="0" algn="ctr">
              <a:buNone/>
            </a:lvl7pPr>
            <a:lvl8pPr marL="5162885" indent="0" algn="ctr">
              <a:buNone/>
            </a:lvl8pPr>
            <a:lvl9pPr marL="590044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0CE9D-14BD-4CB1-87CF-9F0C8ECEA30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D049D-15B4-4ED4-9CC9-49A945C4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39" y="7770537"/>
            <a:ext cx="13534660" cy="1639655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1739" y="826956"/>
            <a:ext cx="13534660" cy="653010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0CE9D-14BD-4CB1-87CF-9F0C8ECEA30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D049D-15B4-4ED4-9CC9-49A945C4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63831" y="831716"/>
            <a:ext cx="3276547" cy="8198272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2147" y="831713"/>
            <a:ext cx="9829641" cy="819827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0CE9D-14BD-4CB1-87CF-9F0C8ECEA30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D049D-15B4-4ED4-9CC9-49A945C4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39" y="7770537"/>
            <a:ext cx="13534660" cy="1639655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1739" y="826956"/>
            <a:ext cx="13534660" cy="653010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0CE9D-14BD-4CB1-87CF-9F0C8ECEA30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D049D-15B4-4ED4-9CC9-49A945C4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04085" y="513284"/>
            <a:ext cx="14110478" cy="966244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2283" y="676972"/>
            <a:ext cx="13737962" cy="676925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556" y="7684990"/>
            <a:ext cx="13534660" cy="1055082"/>
          </a:xfrm>
        </p:spPr>
        <p:txBody>
          <a:bodyPr lIns="147511" bIns="0" anchor="b"/>
          <a:lstStyle>
            <a:lvl1pPr algn="l">
              <a:buNone/>
              <a:defRPr sz="58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4556" y="8770029"/>
            <a:ext cx="13534660" cy="655862"/>
          </a:xfrm>
        </p:spPr>
        <p:txBody>
          <a:bodyPr lIns="191764" tIns="0" anchor="t"/>
          <a:lstStyle>
            <a:lvl1pPr marL="0" marR="59004" indent="0" algn="l">
              <a:spcBef>
                <a:spcPts val="0"/>
              </a:spcBef>
              <a:spcAft>
                <a:spcPts val="0"/>
              </a:spcAft>
              <a:buNone/>
              <a:defRPr sz="29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0CE9D-14BD-4CB1-87CF-9F0C8ECEA30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D049D-15B4-4ED4-9CC9-49A945C4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0645" y="826956"/>
            <a:ext cx="6502686" cy="6843776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64507" y="826956"/>
            <a:ext cx="6502686" cy="6843776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0CE9D-14BD-4CB1-87CF-9F0C8ECEA30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D049D-15B4-4ED4-9CC9-49A945C4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39" y="7770537"/>
            <a:ext cx="13534660" cy="1639655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4239" y="903494"/>
            <a:ext cx="6502686" cy="1235186"/>
          </a:xfrm>
        </p:spPr>
        <p:txBody>
          <a:bodyPr lIns="236018" anchor="ctr"/>
          <a:lstStyle>
            <a:lvl1pPr marL="0" indent="0" algn="l">
              <a:buNone/>
              <a:defRPr sz="3900" b="1">
                <a:solidFill>
                  <a:schemeClr val="tx1"/>
                </a:solidFill>
              </a:defRPr>
            </a:lvl1pPr>
            <a:lvl2pPr>
              <a:buNone/>
              <a:defRPr sz="3200" b="1"/>
            </a:lvl2pPr>
            <a:lvl3pPr>
              <a:buNone/>
              <a:defRPr sz="2900" b="1"/>
            </a:lvl3pPr>
            <a:lvl4pPr>
              <a:buNone/>
              <a:defRPr sz="2600" b="1"/>
            </a:lvl4pPr>
            <a:lvl5pPr>
              <a:buNone/>
              <a:defRPr sz="2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693847" y="903494"/>
            <a:ext cx="6502686" cy="1235186"/>
          </a:xfrm>
        </p:spPr>
        <p:txBody>
          <a:bodyPr lIns="221267" anchor="ctr"/>
          <a:lstStyle>
            <a:lvl1pPr marL="0" indent="0" algn="l">
              <a:buNone/>
              <a:defRPr sz="3900" b="1">
                <a:solidFill>
                  <a:schemeClr val="tx1"/>
                </a:solidFill>
              </a:defRPr>
            </a:lvl1pPr>
            <a:lvl2pPr>
              <a:buNone/>
              <a:defRPr sz="3200" b="1"/>
            </a:lvl2pPr>
            <a:lvl3pPr>
              <a:buNone/>
              <a:defRPr sz="2900" b="1"/>
            </a:lvl3pPr>
            <a:lvl4pPr>
              <a:buNone/>
              <a:defRPr sz="2600" b="1"/>
            </a:lvl4pPr>
            <a:lvl5pPr>
              <a:buNone/>
              <a:defRPr sz="2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004239" y="2257496"/>
            <a:ext cx="6502686" cy="5441752"/>
          </a:xfrm>
        </p:spPr>
        <p:txBody>
          <a:bodyPr anchor="t"/>
          <a:lstStyle>
            <a:lvl1pPr algn="l">
              <a:defRPr sz="3900"/>
            </a:lvl1pPr>
            <a:lvl2pPr algn="l">
              <a:defRPr sz="3200"/>
            </a:lvl2pPr>
            <a:lvl3pPr algn="l">
              <a:defRPr sz="2900"/>
            </a:lvl3pPr>
            <a:lvl4pPr algn="l">
              <a:defRPr sz="2600"/>
            </a:lvl4pPr>
            <a:lvl5pPr algn="l">
              <a:defRPr sz="2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693847" y="2257496"/>
            <a:ext cx="6502686" cy="5441752"/>
          </a:xfrm>
        </p:spPr>
        <p:txBody>
          <a:bodyPr anchor="t"/>
          <a:lstStyle>
            <a:lvl1pPr algn="l">
              <a:defRPr sz="3900"/>
            </a:lvl1pPr>
            <a:lvl2pPr algn="l">
              <a:defRPr sz="3200"/>
            </a:lvl2pPr>
            <a:lvl3pPr algn="l">
              <a:defRPr sz="2900"/>
            </a:lvl3pPr>
            <a:lvl4pPr algn="l">
              <a:defRPr sz="2600"/>
            </a:lvl4pPr>
            <a:lvl5pPr algn="l">
              <a:defRPr sz="2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0CE9D-14BD-4CB1-87CF-9F0C8ECEA30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D049D-15B4-4ED4-9CC9-49A945C4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0CE9D-14BD-4CB1-87CF-9F0C8ECEA30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D049D-15B4-4ED4-9CC9-49A945C4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4085" y="513284"/>
            <a:ext cx="14110478" cy="966244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0CE9D-14BD-4CB1-87CF-9F0C8ECEA30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D049D-15B4-4ED4-9CC9-49A945C4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0148" y="831709"/>
            <a:ext cx="4914821" cy="1425787"/>
          </a:xfrm>
        </p:spPr>
        <p:txBody>
          <a:bodyPr anchor="b"/>
          <a:lstStyle>
            <a:lvl1pPr algn="l">
              <a:buNone/>
              <a:defRPr sz="35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60253" y="2257499"/>
            <a:ext cx="4914821" cy="6558419"/>
          </a:xfrm>
        </p:spPr>
        <p:txBody>
          <a:bodyPr lIns="147511"/>
          <a:lstStyle>
            <a:lvl1pPr marL="29502" marR="29502" indent="0">
              <a:spcBef>
                <a:spcPts val="0"/>
              </a:spcBef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/>
                </a:solidFill>
              </a:defRPr>
            </a:lvl2pPr>
            <a:lvl3pPr>
              <a:buNone/>
              <a:defRPr sz="1600">
                <a:solidFill>
                  <a:schemeClr val="tx1"/>
                </a:solidFill>
              </a:defRPr>
            </a:lvl3pPr>
            <a:lvl4pPr>
              <a:buNone/>
              <a:defRPr sz="1500">
                <a:solidFill>
                  <a:schemeClr val="tx1"/>
                </a:solidFill>
              </a:defRPr>
            </a:lvl4pPr>
            <a:lvl5pPr>
              <a:buNone/>
              <a:defRPr sz="15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59172" y="1450335"/>
            <a:ext cx="7650832" cy="7366568"/>
          </a:xfrm>
        </p:spPr>
        <p:txBody>
          <a:bodyPr/>
          <a:lstStyle>
            <a:lvl1pPr>
              <a:defRPr sz="4500">
                <a:solidFill>
                  <a:schemeClr val="tx1"/>
                </a:solidFill>
              </a:defRPr>
            </a:lvl1pPr>
            <a:lvl2pPr>
              <a:defRPr sz="4200">
                <a:solidFill>
                  <a:schemeClr val="tx1"/>
                </a:solidFill>
              </a:defRPr>
            </a:lvl2pPr>
            <a:lvl3pPr>
              <a:defRPr sz="3900">
                <a:solidFill>
                  <a:schemeClr val="tx1"/>
                </a:solidFill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0CE9D-14BD-4CB1-87CF-9F0C8ECEA30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D049D-15B4-4ED4-9CC9-49A945C4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504085" y="513284"/>
            <a:ext cx="14110478" cy="966244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10585768" y="676971"/>
            <a:ext cx="3844477" cy="677248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6" y="7815095"/>
            <a:ext cx="13610273" cy="1639655"/>
          </a:xfrm>
        </p:spPr>
        <p:txBody>
          <a:bodyPr anchor="t"/>
          <a:lstStyle>
            <a:lvl1pPr algn="l">
              <a:buNone/>
              <a:defRPr sz="58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10688159" y="831709"/>
            <a:ext cx="3705019" cy="6566789"/>
          </a:xfrm>
        </p:spPr>
        <p:txBody>
          <a:bodyPr lIns="147511"/>
          <a:lstStyle>
            <a:lvl1pPr marL="73756" indent="0" algn="l">
              <a:spcBef>
                <a:spcPts val="0"/>
              </a:spcBef>
              <a:buNone/>
              <a:defRPr sz="2300">
                <a:solidFill>
                  <a:srgbClr val="FFFFFF"/>
                </a:solidFill>
              </a:defRPr>
            </a:lvl1pPr>
            <a:lvl2pPr>
              <a:defRPr sz="19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500">
                <a:solidFill>
                  <a:srgbClr val="FFFFFF"/>
                </a:solidFill>
              </a:defRPr>
            </a:lvl4pPr>
            <a:lvl5pPr>
              <a:defRPr sz="15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0CE9D-14BD-4CB1-87CF-9F0C8ECEA30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D049D-15B4-4ED4-9CC9-49A945C40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7052" y="679475"/>
            <a:ext cx="9799396" cy="677248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5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4085" y="513284"/>
            <a:ext cx="14110478" cy="966244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2283" y="676971"/>
            <a:ext cx="13737962" cy="855472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1739" y="7773827"/>
            <a:ext cx="13534660" cy="1639655"/>
          </a:xfrm>
          <a:prstGeom prst="rect">
            <a:avLst/>
          </a:prstGeom>
        </p:spPr>
        <p:txBody>
          <a:bodyPr vert="horz" lIns="147511" tIns="73756" rIns="147511" bIns="73756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739" y="826956"/>
            <a:ext cx="13534660" cy="6530103"/>
          </a:xfrm>
          <a:prstGeom prst="rect">
            <a:avLst/>
          </a:prstGeom>
        </p:spPr>
        <p:txBody>
          <a:bodyPr vert="horz" lIns="295022" tIns="147511" rIns="147511" bIns="73756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6245365" y="9529998"/>
            <a:ext cx="3780631" cy="569325"/>
          </a:xfrm>
          <a:prstGeom prst="rect">
            <a:avLst/>
          </a:prstGeom>
        </p:spPr>
        <p:txBody>
          <a:bodyPr vert="horz" lIns="147511" tIns="73756" rIns="147511" bIns="73756" anchor="b"/>
          <a:lstStyle>
            <a:lvl1pPr algn="r" eaLnBrk="1" latinLnBrk="0" hangingPunct="1">
              <a:defRPr kumimoji="0" sz="16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B10CE9D-14BD-4CB1-87CF-9F0C8ECEA30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10025996" y="9529998"/>
            <a:ext cx="3780631" cy="569325"/>
          </a:xfrm>
          <a:prstGeom prst="rect">
            <a:avLst/>
          </a:prstGeom>
        </p:spPr>
        <p:txBody>
          <a:bodyPr vert="horz" lIns="147511" tIns="73756" rIns="147511" bIns="73756" anchor="b"/>
          <a:lstStyle>
            <a:lvl1pPr algn="l" eaLnBrk="1" latinLnBrk="0" hangingPunct="1">
              <a:defRPr kumimoji="0" sz="16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3806627" y="9529998"/>
            <a:ext cx="756126" cy="569325"/>
          </a:xfrm>
          <a:prstGeom prst="rect">
            <a:avLst/>
          </a:prstGeom>
        </p:spPr>
        <p:txBody>
          <a:bodyPr vert="horz" lIns="147511" tIns="73756" rIns="147511" bIns="73756" anchor="b"/>
          <a:lstStyle>
            <a:lvl1pPr algn="r" eaLnBrk="1" latinLnBrk="0" hangingPunct="1">
              <a:defRPr kumimoji="0" sz="16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7DD049D-15B4-4ED4-9CC9-49A945C4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8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27782" indent="-427782" algn="l" rtl="0" eaLnBrk="1" latinLnBrk="0" hangingPunct="1">
        <a:spcBef>
          <a:spcPts val="403"/>
        </a:spcBef>
        <a:buClr>
          <a:schemeClr val="accent1"/>
        </a:buClr>
        <a:buSzPct val="80000"/>
        <a:buFont typeface="Wingdings 2"/>
        <a:buChar char=""/>
        <a:defRPr kumimoji="0" sz="4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85066" indent="-324524" algn="l" rtl="0" eaLnBrk="1" latinLnBrk="0" hangingPunct="1">
        <a:spcBef>
          <a:spcPts val="403"/>
        </a:spcBef>
        <a:buClr>
          <a:schemeClr val="accent1"/>
        </a:buClr>
        <a:buSzPct val="100000"/>
        <a:buFont typeface="Verdana"/>
        <a:buChar char="◦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595" indent="-295022" algn="l" rtl="0" eaLnBrk="1" latinLnBrk="0" hangingPunct="1">
        <a:spcBef>
          <a:spcPts val="403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2123" indent="-295022" algn="l" rtl="0" eaLnBrk="1" latinLnBrk="0" hangingPunct="1">
        <a:spcBef>
          <a:spcPts val="371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2065154" indent="-295022" algn="l" rtl="0" eaLnBrk="1" latinLnBrk="0" hangingPunct="1">
        <a:spcBef>
          <a:spcPts val="40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429" indent="-295022" algn="l" rtl="0" eaLnBrk="1" latinLnBrk="0" hangingPunct="1">
        <a:spcBef>
          <a:spcPts val="40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705" indent="-295022" algn="l" rtl="0" eaLnBrk="1" latinLnBrk="0" hangingPunct="1">
        <a:spcBef>
          <a:spcPts val="41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731" indent="-295022" algn="l" rtl="0" eaLnBrk="1" latinLnBrk="0" hangingPunct="1">
        <a:spcBef>
          <a:spcPts val="415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466509" indent="-295022" algn="l" rtl="0" eaLnBrk="1" latinLnBrk="0" hangingPunct="1">
        <a:spcBef>
          <a:spcPts val="41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0622" y="306140"/>
            <a:ext cx="12313368" cy="144016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100 </a:t>
            </a:r>
            <a:r>
              <a:rPr lang="ru-RU" sz="6000" dirty="0" err="1" smtClean="0"/>
              <a:t>еллык</a:t>
            </a:r>
            <a:r>
              <a:rPr lang="ru-RU" sz="6000" dirty="0" smtClean="0"/>
              <a:t> </a:t>
            </a:r>
            <a:r>
              <a:rPr lang="ru-RU" sz="6000" dirty="0" err="1" smtClean="0"/>
              <a:t>тарихлы</a:t>
            </a:r>
            <a:r>
              <a:rPr lang="ru-RU" sz="6000" dirty="0" smtClean="0"/>
              <a:t> </a:t>
            </a:r>
            <a:r>
              <a:rPr lang="ru-RU" sz="6000" dirty="0" err="1" smtClean="0"/>
              <a:t>рухи</a:t>
            </a:r>
            <a:r>
              <a:rPr lang="ru-RU" sz="6000" dirty="0" smtClean="0"/>
              <a:t> </a:t>
            </a:r>
            <a:r>
              <a:rPr lang="ru-RU" sz="6000" dirty="0" err="1" smtClean="0"/>
              <a:t>х</a:t>
            </a:r>
            <a:r>
              <a:rPr lang="tt-RU" sz="6000" dirty="0" smtClean="0"/>
              <a:t>әзинәбез...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4798" y="1530276"/>
            <a:ext cx="10945216" cy="7416824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20000"/>
              </a:lnSpc>
            </a:pPr>
            <a:r>
              <a:rPr lang="tt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Исәнбай авылында иң беренче китапханәне 1919 елда  </a:t>
            </a:r>
            <a:r>
              <a:rPr lang="tt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Муллахмәт Хәкимов </a:t>
            </a:r>
            <a:r>
              <a:rPr lang="tt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оештыра. Архив документларыннан  күренгәнчә, ул вакытта китапханәнең 485 данә китап фонды була.</a:t>
            </a:r>
          </a:p>
          <a:p>
            <a:pPr algn="l">
              <a:lnSpc>
                <a:spcPct val="120000"/>
              </a:lnSpc>
            </a:pPr>
            <a:r>
              <a:rPr lang="tt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Шулардан әдәби китаплар- 170 данә, тарихи- 74 данә, фәнни китаплар- 125 данә, сәяси китаплар- 116 данә.</a:t>
            </a:r>
          </a:p>
          <a:p>
            <a:pPr algn="l">
              <a:lnSpc>
                <a:spcPct val="120000"/>
              </a:lnSpc>
            </a:pPr>
            <a:r>
              <a:rPr lang="tt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1926 елда хәзерге мәдәният йорты карнышнда, яг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tt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tt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Халимова Фәһимә  </a:t>
            </a:r>
            <a:r>
              <a:rPr lang="tt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хуҗалыгы урынында клуб төзелгән була. Ул чакларда китапханәдә </a:t>
            </a:r>
            <a:r>
              <a:rPr lang="tt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Муллахмәт Хәкимов </a:t>
            </a:r>
            <a:r>
              <a:rPr lang="tt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эшләгән. 1921-1926 елларда Исәнбайда 2605 кеше яшәп, шуларның 193е китапханә хезмәтеннән файдаланган.</a:t>
            </a:r>
          </a:p>
          <a:p>
            <a:pPr algn="l">
              <a:lnSpc>
                <a:spcPct val="120000"/>
              </a:lnSpc>
            </a:pPr>
            <a:r>
              <a:rPr lang="tt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1939 елдан башлап, китапханәче булып шул ук зданиедә </a:t>
            </a:r>
            <a:r>
              <a:rPr lang="tt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Ризванова Хава </a:t>
            </a:r>
            <a:r>
              <a:rPr lang="tt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эшли башлый. Ул эшли башлаган чорларда китапханә фондын 748 данә китап тәшкил иткән.</a:t>
            </a:r>
          </a:p>
          <a:p>
            <a:pPr algn="l">
              <a:lnSpc>
                <a:spcPct val="120000"/>
              </a:lnSpc>
            </a:pPr>
            <a:r>
              <a:rPr lang="tt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Дәһшәтле сугыш елларында (1941-1945) клуб мөдире </a:t>
            </a:r>
            <a:r>
              <a:rPr lang="tt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Мусифуллина Мәр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ям</a:t>
            </a:r>
            <a:r>
              <a:rPr lang="tt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мәктәп китапханәчесе Борисова Кәүсәрия   белән  Ризванова Хава халык арасында төрле агитмасса эшләре алып барган: халыкны заемга яздыру, фронтка азык-төлек, кием-салым әзерләп җибәрү, ачтан үлмәс өчен кырлардан мәктәп балалары белән башак җыю алар өстендә  булган.</a:t>
            </a:r>
          </a:p>
          <a:p>
            <a:pPr algn="l">
              <a:lnSpc>
                <a:spcPct val="120000"/>
              </a:lnSpc>
            </a:pPr>
            <a:r>
              <a:rPr lang="tt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Хава апа китапханәдә 1955 елга кадәр эшли.</a:t>
            </a:r>
          </a:p>
          <a:p>
            <a:pPr algn="l">
              <a:lnSpc>
                <a:spcPct val="120000"/>
              </a:lnSpc>
            </a:pPr>
            <a:r>
              <a:rPr lang="tt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Ул елларда актив китап укучы булган </a:t>
            </a:r>
            <a:r>
              <a:rPr lang="tt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Сундукова Мәрхәбә </a:t>
            </a:r>
            <a:r>
              <a:rPr lang="tt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үзенең истәлек-хатирәләреннән менә нәрсәләр сөйли- “Китапханә бинасы бик кечкенә , кышларын бик салкын була иде. Шулай булса да андагы китапларның  серле дөн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ьясы</a:t>
            </a:r>
            <a:r>
              <a:rPr lang="tt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мине китапханәгә тартып  торды. Мин бик кечкенә вакыттан ук матур эчтәлекле китаплар алу теләге белән еш  кына китапханәгә юнәлә идем. Әнием укый белмәгәнлектән, аңа кычкырып китаплар укый, ә соңыннан бергәләп фикер алыша идек”.</a:t>
            </a:r>
          </a:p>
          <a:p>
            <a:pPr algn="l">
              <a:lnSpc>
                <a:spcPct val="120000"/>
              </a:lnSpc>
            </a:pPr>
            <a:r>
              <a:rPr lang="tt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1955-1956 елларда китапханәче булып </a:t>
            </a:r>
            <a:r>
              <a:rPr lang="tt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Хәйруллина Рабига </a:t>
            </a:r>
            <a:r>
              <a:rPr lang="tt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эшли.</a:t>
            </a:r>
          </a:p>
          <a:p>
            <a:pPr algn="l">
              <a:lnSpc>
                <a:spcPct val="120000"/>
              </a:lnSpc>
            </a:pPr>
            <a:r>
              <a:rPr lang="tt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1956-1961 елга кадәр китапханәдә </a:t>
            </a:r>
            <a:r>
              <a:rPr lang="tt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Шәрифуллина Лима </a:t>
            </a:r>
            <a:r>
              <a:rPr lang="tt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китапханәче хезмәтен башкара. Ә 1961-1963 елның маена кадәр </a:t>
            </a:r>
            <a:r>
              <a:rPr lang="tt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Ханнанова Гөлсәрия Гариф кызы </a:t>
            </a:r>
            <a:r>
              <a:rPr lang="tt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эшли. 1963-1964 елның нояберенә кадәрге  чорда китапханәче булып Хәйруллина Илсөяр хезмәт куя. Ул вакытларда китапханә фонды 5200 данә чамасы булган.</a:t>
            </a:r>
          </a:p>
          <a:p>
            <a:pPr algn="l"/>
            <a:r>
              <a:rPr lang="tt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1964 елдан башлап, китапханәдә 1955 елда хәзерге мәчет урынында 8х6,5 м зурлыгында бурап төзелгән  бинада  </a:t>
            </a:r>
            <a:r>
              <a:rPr lang="tt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Сундукова Мәрхәбә </a:t>
            </a:r>
            <a:r>
              <a:rPr lang="tt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эшли  башлый. Китапханә зданиясе балалар бакчасы итеп күчерелеп төзелгәч, китапханә  ике катлы  бинаның  1 нче  катына күчерелә  (1972 ел ).</a:t>
            </a:r>
          </a:p>
          <a:p>
            <a:pPr algn="l"/>
            <a:r>
              <a:rPr lang="tt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Исәнбай авылында 1974 елда кирпичтән зур итеп мәдәният йорты төзелә. Китапханә икенче катка урнаштырыла.</a:t>
            </a:r>
          </a:p>
          <a:p>
            <a:pPr algn="l"/>
            <a:endParaRPr lang="tt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4506" name="AutoShape 10" descr="https://sun7-7.userapi.com/1pqrHF0V6X1NLqF2er7eL_f2SD7PG_QPtiN_Hg/Zd2uz115w5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4508" name="AutoShape 12" descr="https://sun7-7.userapi.com/1pqrHF0V6X1NLqF2er7eL_f2SD7PG_QPtiN_Hg/Zd2uz115w5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4510" name="AutoShape 14" descr="https://sun7-7.userapi.com/1pqrHF0V6X1NLqF2er7eL_f2SD7PG_QPtiN_Hg/Zd2uz115w5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C:\Users\1\Desktop\сканер докум\2020-03-01_002.jpg"/>
          <p:cNvPicPr>
            <a:picLocks noChangeAspect="1" noChangeArrowheads="1"/>
          </p:cNvPicPr>
          <p:nvPr/>
        </p:nvPicPr>
        <p:blipFill>
          <a:blip r:embed="rId2" cstate="print"/>
          <a:srcRect l="20418" r="2041"/>
          <a:stretch>
            <a:fillRect/>
          </a:stretch>
        </p:blipFill>
        <p:spPr bwMode="auto">
          <a:xfrm>
            <a:off x="504478" y="2610396"/>
            <a:ext cx="3022187" cy="5328592"/>
          </a:xfrm>
          <a:prstGeom prst="rect">
            <a:avLst/>
          </a:prstGeom>
          <a:noFill/>
        </p:spPr>
      </p:pic>
      <p:pic>
        <p:nvPicPr>
          <p:cNvPr id="11" name="Picture 4" descr="https://sun7-9.userapi.com/un8Zd6jMdWUYAPJBpvi46RT-X14NIvk8nGe-gw/GpAUyVQjxN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846" y="8659068"/>
            <a:ext cx="1368152" cy="1782413"/>
          </a:xfrm>
          <a:prstGeom prst="rect">
            <a:avLst/>
          </a:prstGeom>
          <a:noFill/>
        </p:spPr>
      </p:pic>
      <p:pic>
        <p:nvPicPr>
          <p:cNvPr id="14" name="Picture 2" descr="https://sun7-9.userapi.com/2fGRkQCvwcCopwxjZcwknH3Bcz7uQ-FVLI5DBw/n4yka0uGx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5358" y="8587060"/>
            <a:ext cx="1296144" cy="1815615"/>
          </a:xfrm>
          <a:prstGeom prst="rect">
            <a:avLst/>
          </a:prstGeom>
          <a:noFill/>
        </p:spPr>
      </p:pic>
      <p:pic>
        <p:nvPicPr>
          <p:cNvPr id="15" name="Picture 2" descr="https://sun7-7.userapi.com/1pqrHF0V6X1NLqF2er7eL_f2SD7PG_QPtiN_Hg/Zd2uz115w5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61862" y="8515052"/>
            <a:ext cx="1301812" cy="1800200"/>
          </a:xfrm>
          <a:prstGeom prst="rect">
            <a:avLst/>
          </a:prstGeom>
          <a:noFill/>
        </p:spPr>
      </p:pic>
      <p:pic>
        <p:nvPicPr>
          <p:cNvPr id="2054" name="Picture 6" descr="https://sun1-29.userapi.com/dIFqmBuvun4gKuEvhIcBuhYYArjRDLGIGlf7Bg/RQTudwOqxIU.jpg"/>
          <p:cNvPicPr>
            <a:picLocks noChangeAspect="1" noChangeArrowheads="1"/>
          </p:cNvPicPr>
          <p:nvPr/>
        </p:nvPicPr>
        <p:blipFill>
          <a:blip r:embed="rId6" cstate="print"/>
          <a:srcRect t="9470" r="3139" b="30556"/>
          <a:stretch>
            <a:fillRect/>
          </a:stretch>
        </p:blipFill>
        <p:spPr bwMode="auto">
          <a:xfrm>
            <a:off x="504478" y="738188"/>
            <a:ext cx="3096344" cy="1668674"/>
          </a:xfrm>
          <a:prstGeom prst="rect">
            <a:avLst/>
          </a:prstGeom>
          <a:noFill/>
        </p:spPr>
      </p:pic>
      <p:pic>
        <p:nvPicPr>
          <p:cNvPr id="2056" name="Picture 8" descr="https://sun1-85.userapi.com/IjRjeLlndkeFQ0F-IRkvOo2UMX899ugDqjFSUw/G-s9W4IuB8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470" y="8083004"/>
            <a:ext cx="3242028" cy="2160240"/>
          </a:xfrm>
          <a:prstGeom prst="rect">
            <a:avLst/>
          </a:prstGeom>
          <a:noFill/>
        </p:spPr>
      </p:pic>
      <p:pic>
        <p:nvPicPr>
          <p:cNvPr id="2058" name="Picture 10" descr="https://sun1-94.userapi.com/Le0SgCmF64PgTKLdc6qlYYT6tE-bdNKjm4931g/hCZpGJxDn9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29014" y="8587060"/>
            <a:ext cx="2917454" cy="1656184"/>
          </a:xfrm>
          <a:prstGeom prst="rect">
            <a:avLst/>
          </a:prstGeom>
          <a:noFill/>
        </p:spPr>
      </p:pic>
      <p:pic>
        <p:nvPicPr>
          <p:cNvPr id="2060" name="Picture 12" descr="https://sun1-14.userapi.com/3bc5rQMDF1lSI83-2CUdm4aTZAzCk0iYed0zoQ/HVn9W9XhoL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65518" y="8587060"/>
            <a:ext cx="2928505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7006" y="738188"/>
            <a:ext cx="8928993" cy="7344816"/>
          </a:xfrm>
        </p:spPr>
        <p:txBody>
          <a:bodyPr>
            <a:noAutofit/>
          </a:bodyPr>
          <a:lstStyle/>
          <a:p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Алабуга мәдәни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агарту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училищесында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төпле белем алган </a:t>
            </a:r>
            <a:r>
              <a:rPr lang="tt-RU" sz="1600" b="1" dirty="0" smtClean="0">
                <a:latin typeface="Times New Roman" pitchFamily="18" charset="0"/>
                <a:cs typeface="Times New Roman" pitchFamily="18" charset="0"/>
              </a:rPr>
              <a:t>Мәрхәбә Салих кызы  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бөтен көчен  авылдашларында китапка мәхәббәт тәрбияләүгә бирә. Китапханә авыл халкының иң яратып йөри торган урынына әверелә.</a:t>
            </a:r>
          </a:p>
          <a:p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   Ул елларда 700-900 китап укучы булып, ел дәвамында 21-22 меңнән артык китап укылган. Китап укучылар арасында исә төрле һөнәр ияләре – механизаторлар , терлекчеләр, интелеген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 вәкилләре дә була.</a:t>
            </a:r>
          </a:p>
          <a:p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   Китапханә матур  итеп җиһазландырылган, анда җылы да, якты да. Биредә төрле  даталарга багышлап иҗат ителгән  стендлар китап укучыларның иг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тибарын  үзләренә җәлеп итә. Шунда ук әледән –әле яңа китапларга күргәзмәләр оештырыла, укучылар  конферен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ияләре үткәрелә. Файдалы хезмәт көненнән соң кичләрен  ял сәгат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ьләрендә биредә авыл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эшчәннәре, бигрәк тә яшь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ләр газеталарның яңа саннары белән танышырга яраталар.</a:t>
            </a:r>
          </a:p>
          <a:p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t-RU" sz="1600" b="1" dirty="0" smtClean="0">
                <a:latin typeface="Times New Roman" pitchFamily="18" charset="0"/>
                <a:cs typeface="Times New Roman" pitchFamily="18" charset="0"/>
              </a:rPr>
              <a:t>Мәрхәбә Салих кызы 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эшләгән елларда китапханә “Бик яхшы эшләүче китапханә” дигән дәрәҗәле исемне йөртә.</a:t>
            </a:r>
          </a:p>
          <a:p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  Мәдәният йортының яңа бинасын “Рассвет” колхозын Билал Гайнетдинов җитәкләгән чорда төзи башлыйлар һәм Мулюков Касыйм колхоз раисе булып эшләгәндә тәмамлыйлар.</a:t>
            </a:r>
          </a:p>
          <a:p>
            <a:pPr>
              <a:buNone/>
            </a:pP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           Мәдәният йорты авылыбызның Совет  урамындагы 79 нчы йортында урнашкан. </a:t>
            </a:r>
          </a:p>
          <a:p>
            <a:pPr>
              <a:buNone/>
            </a:pP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tt-RU" sz="1600" b="1" dirty="0" smtClean="0">
                <a:latin typeface="Times New Roman" pitchFamily="18" charset="0"/>
                <a:cs typeface="Times New Roman" pitchFamily="18" charset="0"/>
              </a:rPr>
              <a:t>Мәрхәбә Салих кызы 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лаеклы ялга киткәч, китапханә мөдире булып </a:t>
            </a:r>
            <a:r>
              <a:rPr lang="tt-RU" sz="1600" b="1" dirty="0" smtClean="0">
                <a:latin typeface="Times New Roman" pitchFamily="18" charset="0"/>
                <a:cs typeface="Times New Roman" pitchFamily="18" charset="0"/>
              </a:rPr>
              <a:t>Кәримова Эл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1600" b="1" dirty="0" smtClean="0">
                <a:latin typeface="Times New Roman" pitchFamily="18" charset="0"/>
                <a:cs typeface="Times New Roman" pitchFamily="18" charset="0"/>
              </a:rPr>
              <a:t>за Фәйзи кызы </a:t>
            </a: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эшли башлый. 1995 нче елдан алып бүгенге көнгә кадәр китапханәдә төрле кызыклы чаралар: укучы балалар өчен КВНнар, әдәби викториналар, китаплар иленә сәяхәт-экскурсияләр һ.б. оештырыла.</a:t>
            </a:r>
          </a:p>
          <a:p>
            <a:pPr>
              <a:buNone/>
            </a:pP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           2018 елның январеннән башлап, китапханә каршында Зарипова Ф.Н., Исмәгыйлева Г.Г. җитәкчелегендә  “Ак калфак” клубы эшли. Атна саен китапханәдә төрле кызыклы очрашулар, утырышлар оештырыла, тематик кичәләр үткәрелә.</a:t>
            </a:r>
          </a:p>
          <a:p>
            <a:pPr>
              <a:buNone/>
            </a:pPr>
            <a:r>
              <a:rPr lang="tt-RU" sz="1600" dirty="0" smtClean="0">
                <a:latin typeface="Times New Roman" pitchFamily="18" charset="0"/>
                <a:cs typeface="Times New Roman" pitchFamily="18" charset="0"/>
              </a:rPr>
              <a:t>           Бүгенге көндә китапханә фондын  14499  данә китап тәшкил итә.</a:t>
            </a:r>
          </a:p>
        </p:txBody>
      </p:sp>
      <p:pic>
        <p:nvPicPr>
          <p:cNvPr id="1026" name="Picture 2" descr="C:\Users\1\Desktop\фотолар\LFA8r8AiZx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478" y="7866980"/>
            <a:ext cx="2952750" cy="2408822"/>
          </a:xfrm>
          <a:prstGeom prst="rect">
            <a:avLst/>
          </a:prstGeom>
          <a:noFill/>
        </p:spPr>
      </p:pic>
      <p:pic>
        <p:nvPicPr>
          <p:cNvPr id="2" name="Picture 4" descr="https://sun1-89.userapi.com/jqNV1Iwh1M5gnZAx5zsuW_fTKo5TgiAeEDnELw/wx8ASb4pag4.jpg"/>
          <p:cNvPicPr>
            <a:picLocks noChangeAspect="1" noChangeArrowheads="1"/>
          </p:cNvPicPr>
          <p:nvPr/>
        </p:nvPicPr>
        <p:blipFill>
          <a:blip r:embed="rId3" cstate="print"/>
          <a:srcRect t="30000" r="10000"/>
          <a:stretch>
            <a:fillRect/>
          </a:stretch>
        </p:blipFill>
        <p:spPr bwMode="auto">
          <a:xfrm>
            <a:off x="6913190" y="7866980"/>
            <a:ext cx="382671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s://sun1-47.userapi.com/UTYVZYuDXN-q4BiQX2B1Ko74b73ObFlxIVKn_Q/W5HOhhZmleo.jpg"/>
          <p:cNvPicPr>
            <a:picLocks noChangeAspect="1" noChangeArrowheads="1"/>
          </p:cNvPicPr>
          <p:nvPr/>
        </p:nvPicPr>
        <p:blipFill>
          <a:blip r:embed="rId4" cstate="print"/>
          <a:srcRect l="15789" r="8772"/>
          <a:stretch>
            <a:fillRect/>
          </a:stretch>
        </p:blipFill>
        <p:spPr bwMode="auto">
          <a:xfrm>
            <a:off x="10729614" y="7866980"/>
            <a:ext cx="3096344" cy="2308757"/>
          </a:xfrm>
          <a:prstGeom prst="rect">
            <a:avLst/>
          </a:prstGeom>
          <a:noFill/>
        </p:spPr>
      </p:pic>
      <p:pic>
        <p:nvPicPr>
          <p:cNvPr id="1034" name="Picture 10" descr="https://sun9-52.userapi.com/c852032/v852032587/bdbbe/xczB7Ng9GPo.jpg"/>
          <p:cNvPicPr>
            <a:picLocks noChangeAspect="1" noChangeArrowheads="1"/>
          </p:cNvPicPr>
          <p:nvPr/>
        </p:nvPicPr>
        <p:blipFill>
          <a:blip r:embed="rId5" cstate="print"/>
          <a:srcRect l="12150" t="13707" r="3738" b="12773"/>
          <a:stretch>
            <a:fillRect/>
          </a:stretch>
        </p:blipFill>
        <p:spPr bwMode="auto">
          <a:xfrm>
            <a:off x="3456806" y="7866980"/>
            <a:ext cx="3456384" cy="2337860"/>
          </a:xfrm>
          <a:prstGeom prst="rect">
            <a:avLst/>
          </a:prstGeom>
          <a:noFill/>
        </p:spPr>
      </p:pic>
      <p:pic>
        <p:nvPicPr>
          <p:cNvPr id="1036" name="Picture 12" descr="https://sun1-23.userapi.com/LRqMD2SXSLYptOu0NLEgnGAItSEo24tw4PtyjQ/Y_OqSNX8amE.jpg"/>
          <p:cNvPicPr>
            <a:picLocks noChangeAspect="1" noChangeArrowheads="1"/>
          </p:cNvPicPr>
          <p:nvPr/>
        </p:nvPicPr>
        <p:blipFill>
          <a:blip r:embed="rId6" cstate="print"/>
          <a:srcRect l="3030" b="18887"/>
          <a:stretch>
            <a:fillRect/>
          </a:stretch>
        </p:blipFill>
        <p:spPr bwMode="auto">
          <a:xfrm>
            <a:off x="504478" y="5706740"/>
            <a:ext cx="1512168" cy="2250566"/>
          </a:xfrm>
          <a:prstGeom prst="rect">
            <a:avLst/>
          </a:prstGeom>
          <a:noFill/>
        </p:spPr>
      </p:pic>
      <p:pic>
        <p:nvPicPr>
          <p:cNvPr id="1038" name="Picture 14" descr="https://sun1-26.userapi.com/5sU2ndE_1so-FxBnmezlETsFtlT9f-MNvVFrQQ/NFaHXsxofcI.jpg"/>
          <p:cNvPicPr>
            <a:picLocks noChangeAspect="1" noChangeArrowheads="1"/>
          </p:cNvPicPr>
          <p:nvPr/>
        </p:nvPicPr>
        <p:blipFill>
          <a:blip r:embed="rId7" cstate="print"/>
          <a:srcRect r="10817"/>
          <a:stretch>
            <a:fillRect/>
          </a:stretch>
        </p:blipFill>
        <p:spPr bwMode="auto">
          <a:xfrm rot="10800000">
            <a:off x="1944638" y="5706739"/>
            <a:ext cx="2376264" cy="2160240"/>
          </a:xfrm>
          <a:prstGeom prst="rect">
            <a:avLst/>
          </a:prstGeom>
          <a:noFill/>
        </p:spPr>
      </p:pic>
      <p:pic>
        <p:nvPicPr>
          <p:cNvPr id="1040" name="Picture 16" descr="https://sun1-15.userapi.com/emL_FWMeEsNSLCwyvIwuZzwnbfmlnNkmFYHd1A/1d4oaqPKJX4.jpg"/>
          <p:cNvPicPr>
            <a:picLocks noChangeAspect="1" noChangeArrowheads="1"/>
          </p:cNvPicPr>
          <p:nvPr/>
        </p:nvPicPr>
        <p:blipFill>
          <a:blip r:embed="rId8" cstate="print"/>
          <a:srcRect l="3736" t="2624" b="20901"/>
          <a:stretch>
            <a:fillRect/>
          </a:stretch>
        </p:blipFill>
        <p:spPr bwMode="auto">
          <a:xfrm>
            <a:off x="4320902" y="5706740"/>
            <a:ext cx="1440159" cy="2137430"/>
          </a:xfrm>
          <a:prstGeom prst="rect">
            <a:avLst/>
          </a:prstGeom>
          <a:noFill/>
        </p:spPr>
      </p:pic>
      <p:pic>
        <p:nvPicPr>
          <p:cNvPr id="1042" name="Picture 18" descr="https://sun1-17.userapi.com/IECEExdHkZgD2UZqD6gSMaYd-KvogILasA81rw/lx7dj64XYoo.jpg"/>
          <p:cNvPicPr>
            <a:picLocks noChangeAspect="1" noChangeArrowheads="1"/>
          </p:cNvPicPr>
          <p:nvPr/>
        </p:nvPicPr>
        <p:blipFill>
          <a:blip r:embed="rId9" cstate="print"/>
          <a:srcRect t="7087" b="28339"/>
          <a:stretch>
            <a:fillRect/>
          </a:stretch>
        </p:blipFill>
        <p:spPr bwMode="auto">
          <a:xfrm>
            <a:off x="720502" y="666180"/>
            <a:ext cx="4824536" cy="2266803"/>
          </a:xfrm>
          <a:prstGeom prst="rect">
            <a:avLst/>
          </a:prstGeom>
          <a:noFill/>
        </p:spPr>
      </p:pic>
      <p:pic>
        <p:nvPicPr>
          <p:cNvPr id="23" name="Содержимое 4" descr="C:\Users\1\Desktop\фотолар\DSC03522.JPG"/>
          <p:cNvPicPr>
            <a:picLocks/>
          </p:cNvPicPr>
          <p:nvPr/>
        </p:nvPicPr>
        <p:blipFill rotWithShape="1">
          <a:blip r:embed="rId10" cstate="print"/>
          <a:srcRect t="9190" b="8476"/>
          <a:stretch/>
        </p:blipFill>
        <p:spPr bwMode="auto">
          <a:xfrm>
            <a:off x="648494" y="2970436"/>
            <a:ext cx="489654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388</TotalTime>
  <Words>641</Words>
  <Application>Microsoft Office PowerPoint</Application>
  <PresentationFormat>Произвольный</PresentationFormat>
  <Paragraphs>21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Times New Roman</vt:lpstr>
      <vt:lpstr>Verdana</vt:lpstr>
      <vt:lpstr>Wingdings 2</vt:lpstr>
      <vt:lpstr>Аспект</vt:lpstr>
      <vt:lpstr>100 еллык тарихлы рухи хәзинәбез...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42</cp:revision>
  <dcterms:created xsi:type="dcterms:W3CDTF">2020-03-17T17:04:56Z</dcterms:created>
  <dcterms:modified xsi:type="dcterms:W3CDTF">2020-03-24T06:35:18Z</dcterms:modified>
</cp:coreProperties>
</file>